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66"/>
    <a:srgbClr val="D5D5F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4" autoAdjust="0"/>
    <p:restoredTop sz="97340" autoAdjust="0"/>
  </p:normalViewPr>
  <p:slideViewPr>
    <p:cSldViewPr>
      <p:cViewPr>
        <p:scale>
          <a:sx n="100" d="100"/>
          <a:sy n="100" d="100"/>
        </p:scale>
        <p:origin x="-132" y="16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Canvas"/>
          <p:cNvSpPr>
            <a:spLocks noChangeArrowheads="1"/>
          </p:cNvSpPr>
          <p:nvPr/>
        </p:nvSpPr>
        <p:spPr bwMode="white">
          <a:xfrm>
            <a:off x="528638" y="201613"/>
            <a:ext cx="8397875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5" name="Picture 3" descr="minispi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50800"/>
            <a:ext cx="11811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 descr="Canvas"/>
          <p:cNvSpPr>
            <a:spLocks noChangeArrowheads="1"/>
          </p:cNvSpPr>
          <p:nvPr/>
        </p:nvSpPr>
        <p:spPr bwMode="white">
          <a:xfrm>
            <a:off x="596900" y="4130675"/>
            <a:ext cx="1041400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7" name="Picture 5" descr="minispi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9"/>
          <a:stretch>
            <a:fillRect/>
          </a:stretch>
        </p:blipFill>
        <p:spPr bwMode="ltGray">
          <a:xfrm>
            <a:off x="0" y="4222750"/>
            <a:ext cx="1181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Щелчок правит образец заголовка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25600" y="3886200"/>
            <a:ext cx="64008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ru-RU"/>
              <a:t>Щелчок правит образец подзаголовка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117600" y="6115050"/>
            <a:ext cx="1930400" cy="514350"/>
          </a:xfrm>
        </p:spPr>
        <p:txBody>
          <a:bodyPr/>
          <a:lstStyle>
            <a:lvl1pPr>
              <a:defRPr>
                <a:solidFill>
                  <a:srgbClr val="CC9864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0" y="6115050"/>
            <a:ext cx="2844800" cy="514350"/>
          </a:xfrm>
        </p:spPr>
        <p:txBody>
          <a:bodyPr/>
          <a:lstStyle>
            <a:lvl1pPr>
              <a:defRPr>
                <a:solidFill>
                  <a:srgbClr val="CC9864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115050"/>
            <a:ext cx="1828800" cy="514350"/>
          </a:xfrm>
        </p:spPr>
        <p:txBody>
          <a:bodyPr/>
          <a:lstStyle>
            <a:lvl1pPr>
              <a:defRPr>
                <a:solidFill>
                  <a:srgbClr val="CC9864"/>
                </a:solidFill>
              </a:defRPr>
            </a:lvl1pPr>
          </a:lstStyle>
          <a:p>
            <a:pPr>
              <a:defRPr/>
            </a:pPr>
            <a:fld id="{3183D065-91B8-47EC-A490-C30640F518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61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780F1-CA7C-4F91-8FD6-5E96556220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4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40005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40005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42A14-0764-47B3-ACFB-73B00FECDC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5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FF47C-198A-4224-AF9A-DAC0DBFFE5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68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8E4C4-6F09-4AD7-89F6-D9FA89C12E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668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7716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388A2-8A04-49F7-B377-24ACDFEA5B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55A2-6C31-4A7D-B5CD-2A9BCFA7F7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64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F57E8-C118-4382-82CD-986AA9444A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32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E44C-E8BB-4C57-8398-F0454BACA9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9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1325-5AE4-4072-8A74-AD773B3D8E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8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3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79FA-C34A-472E-AA55-9352D14F47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8C735A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50800"/>
            <a:ext cx="8926513" cy="6743700"/>
            <a:chOff x="0" y="42"/>
            <a:chExt cx="4217" cy="5664"/>
          </a:xfrm>
        </p:grpSpPr>
        <p:grpSp>
          <p:nvGrpSpPr>
            <p:cNvPr id="5128" name="Group 3"/>
            <p:cNvGrpSpPr>
              <a:grpSpLocks/>
            </p:cNvGrpSpPr>
            <p:nvPr/>
          </p:nvGrpSpPr>
          <p:grpSpPr bwMode="auto">
            <a:xfrm>
              <a:off x="0" y="42"/>
              <a:ext cx="4217" cy="5664"/>
              <a:chOff x="0" y="42"/>
              <a:chExt cx="4217" cy="5664"/>
            </a:xfrm>
          </p:grpSpPr>
          <p:sp>
            <p:nvSpPr>
              <p:cNvPr id="2052" name="Rectangle 4"/>
              <p:cNvSpPr>
                <a:spLocks noChangeArrowheads="1"/>
              </p:cNvSpPr>
              <p:nvPr/>
            </p:nvSpPr>
            <p:spPr bwMode="ltGray">
              <a:xfrm>
                <a:off x="250" y="169"/>
                <a:ext cx="3967" cy="54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pic>
            <p:nvPicPr>
              <p:cNvPr id="5153" name="Picture 5" descr="minispir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ltGray">
              <a:xfrm>
                <a:off x="0" y="42"/>
                <a:ext cx="558" cy="3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4" name="Rectangle 6"/>
              <p:cNvSpPr>
                <a:spLocks noChangeArrowheads="1"/>
              </p:cNvSpPr>
              <p:nvPr/>
            </p:nvSpPr>
            <p:spPr bwMode="ltGray">
              <a:xfrm>
                <a:off x="282" y="3469"/>
                <a:ext cx="492" cy="38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pic>
            <p:nvPicPr>
              <p:cNvPr id="5155" name="Picture 7" descr="minispir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999"/>
              <a:stretch>
                <a:fillRect/>
              </a:stretch>
            </p:blipFill>
            <p:spPr bwMode="ltGray">
              <a:xfrm>
                <a:off x="0" y="3546"/>
                <a:ext cx="558" cy="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129" name="Group 8"/>
            <p:cNvGrpSpPr>
              <a:grpSpLocks/>
            </p:cNvGrpSpPr>
            <p:nvPr/>
          </p:nvGrpSpPr>
          <p:grpSpPr bwMode="auto">
            <a:xfrm>
              <a:off x="543" y="1296"/>
              <a:ext cx="3658" cy="4032"/>
              <a:chOff x="198" y="1296"/>
              <a:chExt cx="3658" cy="4032"/>
            </a:xfrm>
          </p:grpSpPr>
          <p:sp>
            <p:nvSpPr>
              <p:cNvPr id="2057" name="Line 9"/>
              <p:cNvSpPr>
                <a:spLocks noChangeShapeType="1"/>
              </p:cNvSpPr>
              <p:nvPr/>
            </p:nvSpPr>
            <p:spPr bwMode="ltGray">
              <a:xfrm>
                <a:off x="198" y="1299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58" name="Line 10"/>
              <p:cNvSpPr>
                <a:spLocks noChangeShapeType="1"/>
              </p:cNvSpPr>
              <p:nvPr/>
            </p:nvSpPr>
            <p:spPr bwMode="ltGray">
              <a:xfrm>
                <a:off x="198" y="1491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59" name="Line 11"/>
              <p:cNvSpPr>
                <a:spLocks noChangeShapeType="1"/>
              </p:cNvSpPr>
              <p:nvPr/>
            </p:nvSpPr>
            <p:spPr bwMode="ltGray">
              <a:xfrm>
                <a:off x="198" y="1683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60" name="Line 12"/>
              <p:cNvSpPr>
                <a:spLocks noChangeShapeType="1"/>
              </p:cNvSpPr>
              <p:nvPr/>
            </p:nvSpPr>
            <p:spPr bwMode="ltGray">
              <a:xfrm>
                <a:off x="198" y="1875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61" name="Line 13"/>
              <p:cNvSpPr>
                <a:spLocks noChangeShapeType="1"/>
              </p:cNvSpPr>
              <p:nvPr/>
            </p:nvSpPr>
            <p:spPr bwMode="ltGray">
              <a:xfrm>
                <a:off x="198" y="2067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62" name="Line 14"/>
              <p:cNvSpPr>
                <a:spLocks noChangeShapeType="1"/>
              </p:cNvSpPr>
              <p:nvPr/>
            </p:nvSpPr>
            <p:spPr bwMode="ltGray">
              <a:xfrm>
                <a:off x="198" y="2259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63" name="Line 15"/>
              <p:cNvSpPr>
                <a:spLocks noChangeShapeType="1"/>
              </p:cNvSpPr>
              <p:nvPr/>
            </p:nvSpPr>
            <p:spPr bwMode="ltGray">
              <a:xfrm>
                <a:off x="198" y="2451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ltGray">
              <a:xfrm>
                <a:off x="198" y="2643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ltGray">
              <a:xfrm>
                <a:off x="198" y="2835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66" name="Line 18"/>
              <p:cNvSpPr>
                <a:spLocks noChangeShapeType="1"/>
              </p:cNvSpPr>
              <p:nvPr/>
            </p:nvSpPr>
            <p:spPr bwMode="ltGray">
              <a:xfrm>
                <a:off x="198" y="3027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67" name="Line 19"/>
              <p:cNvSpPr>
                <a:spLocks noChangeShapeType="1"/>
              </p:cNvSpPr>
              <p:nvPr/>
            </p:nvSpPr>
            <p:spPr bwMode="ltGray">
              <a:xfrm>
                <a:off x="198" y="3219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68" name="Line 20"/>
              <p:cNvSpPr>
                <a:spLocks noChangeShapeType="1"/>
              </p:cNvSpPr>
              <p:nvPr/>
            </p:nvSpPr>
            <p:spPr bwMode="ltGray">
              <a:xfrm>
                <a:off x="198" y="3411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69" name="Line 21"/>
              <p:cNvSpPr>
                <a:spLocks noChangeShapeType="1"/>
              </p:cNvSpPr>
              <p:nvPr/>
            </p:nvSpPr>
            <p:spPr bwMode="ltGray">
              <a:xfrm>
                <a:off x="198" y="3603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70" name="Line 22"/>
              <p:cNvSpPr>
                <a:spLocks noChangeShapeType="1"/>
              </p:cNvSpPr>
              <p:nvPr/>
            </p:nvSpPr>
            <p:spPr bwMode="ltGray">
              <a:xfrm>
                <a:off x="198" y="3795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71" name="Line 23"/>
              <p:cNvSpPr>
                <a:spLocks noChangeShapeType="1"/>
              </p:cNvSpPr>
              <p:nvPr/>
            </p:nvSpPr>
            <p:spPr bwMode="ltGray">
              <a:xfrm>
                <a:off x="198" y="3987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72" name="Line 24"/>
              <p:cNvSpPr>
                <a:spLocks noChangeShapeType="1"/>
              </p:cNvSpPr>
              <p:nvPr/>
            </p:nvSpPr>
            <p:spPr bwMode="ltGray">
              <a:xfrm>
                <a:off x="198" y="4179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73" name="Line 25"/>
              <p:cNvSpPr>
                <a:spLocks noChangeShapeType="1"/>
              </p:cNvSpPr>
              <p:nvPr/>
            </p:nvSpPr>
            <p:spPr bwMode="ltGray">
              <a:xfrm>
                <a:off x="198" y="4371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74" name="Line 26"/>
              <p:cNvSpPr>
                <a:spLocks noChangeShapeType="1"/>
              </p:cNvSpPr>
              <p:nvPr/>
            </p:nvSpPr>
            <p:spPr bwMode="ltGray">
              <a:xfrm>
                <a:off x="198" y="4563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75" name="Line 27"/>
              <p:cNvSpPr>
                <a:spLocks noChangeShapeType="1"/>
              </p:cNvSpPr>
              <p:nvPr/>
            </p:nvSpPr>
            <p:spPr bwMode="ltGray">
              <a:xfrm>
                <a:off x="198" y="4755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76" name="Line 28"/>
              <p:cNvSpPr>
                <a:spLocks noChangeShapeType="1"/>
              </p:cNvSpPr>
              <p:nvPr/>
            </p:nvSpPr>
            <p:spPr bwMode="ltGray">
              <a:xfrm>
                <a:off x="198" y="4947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77" name="Line 29"/>
              <p:cNvSpPr>
                <a:spLocks noChangeShapeType="1"/>
              </p:cNvSpPr>
              <p:nvPr/>
            </p:nvSpPr>
            <p:spPr bwMode="ltGray">
              <a:xfrm>
                <a:off x="198" y="5139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78" name="Line 30"/>
              <p:cNvSpPr>
                <a:spLocks noChangeShapeType="1"/>
              </p:cNvSpPr>
              <p:nvPr/>
            </p:nvSpPr>
            <p:spPr bwMode="ltGray">
              <a:xfrm>
                <a:off x="198" y="5331"/>
                <a:ext cx="3658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5123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4000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5124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7716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41400" y="61579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157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579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B216420A-9CD4-415A-83C7-832E8201D2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66800" y="1543050"/>
            <a:ext cx="7543800" cy="2190750"/>
          </a:xfrm>
        </p:spPr>
        <p:txBody>
          <a:bodyPr/>
          <a:lstStyle/>
          <a:p>
            <a:r>
              <a:rPr lang="ru-RU" b="1" smtClean="0">
                <a:latin typeface="Arial" charset="0"/>
              </a:rPr>
              <a:t>Параллельное программирование</a:t>
            </a:r>
          </a:p>
        </p:txBody>
      </p:sp>
      <p:sp>
        <p:nvSpPr>
          <p:cNvPr id="7171" name="Line 13"/>
          <p:cNvSpPr>
            <a:spLocks noChangeShapeType="1"/>
          </p:cNvSpPr>
          <p:nvPr/>
        </p:nvSpPr>
        <p:spPr bwMode="auto">
          <a:xfrm>
            <a:off x="1600200" y="4267200"/>
            <a:ext cx="65532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2" name="Text Box 14"/>
          <p:cNvSpPr txBox="1">
            <a:spLocks noChangeArrowheads="1"/>
          </p:cNvSpPr>
          <p:nvPr/>
        </p:nvSpPr>
        <p:spPr bwMode="auto">
          <a:xfrm>
            <a:off x="1447800" y="472440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b="1">
                <a:latin typeface="Comic Sans MS" pitchFamily="66" charset="0"/>
              </a:rPr>
              <a:t>Теория взаимодействующих процессов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0050"/>
            <a:ext cx="7772400" cy="895350"/>
          </a:xfrm>
        </p:spPr>
        <p:txBody>
          <a:bodyPr/>
          <a:lstStyle/>
          <a:p>
            <a:r>
              <a:rPr lang="ru-RU" sz="3600" b="1" smtClean="0"/>
              <a:t>Описание   процессов</a:t>
            </a:r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219200" y="1066800"/>
            <a:ext cx="7467600" cy="167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sz="1400" dirty="0">
                <a:latin typeface="Comic Sans MS" pitchFamily="66" charset="0"/>
              </a:rPr>
              <a:t>Поведение объектов описывается </a:t>
            </a:r>
            <a:r>
              <a:rPr lang="ru-RU" sz="1400" b="1" dirty="0">
                <a:latin typeface="Comic Sans MS" pitchFamily="66" charset="0"/>
              </a:rPr>
              <a:t>именованными</a:t>
            </a:r>
            <a:r>
              <a:rPr lang="ru-RU" sz="1400" dirty="0">
                <a:latin typeface="Comic Sans MS" pitchFamily="66" charset="0"/>
              </a:rPr>
              <a:t> событиями</a:t>
            </a:r>
          </a:p>
          <a:p>
            <a:r>
              <a:rPr lang="ru-RU" sz="1400" b="1" dirty="0">
                <a:latin typeface="Comic Sans MS" pitchFamily="66" charset="0"/>
              </a:rPr>
              <a:t>Имя</a:t>
            </a:r>
            <a:r>
              <a:rPr lang="ru-RU" sz="1400" dirty="0">
                <a:latin typeface="Comic Sans MS" pitchFamily="66" charset="0"/>
              </a:rPr>
              <a:t> событий – класс событий, разделенных во времени</a:t>
            </a:r>
          </a:p>
          <a:p>
            <a:r>
              <a:rPr lang="ru-RU" sz="1400" dirty="0">
                <a:latin typeface="Comic Sans MS" pitchFamily="66" charset="0"/>
              </a:rPr>
              <a:t>Множество имен событий, выбранных для описания объекта – </a:t>
            </a:r>
            <a:r>
              <a:rPr lang="ru-RU" sz="1600" b="1" dirty="0">
                <a:solidFill>
                  <a:srgbClr val="CC3300"/>
                </a:solidFill>
                <a:latin typeface="Comic Sans MS" pitchFamily="66" charset="0"/>
              </a:rPr>
              <a:t>алфавит</a:t>
            </a:r>
            <a:endParaRPr lang="ru-RU" sz="1400" dirty="0">
              <a:solidFill>
                <a:srgbClr val="CC3300"/>
              </a:solidFill>
              <a:latin typeface="Comic Sans MS" pitchFamily="66" charset="0"/>
            </a:endParaRPr>
          </a:p>
          <a:p>
            <a:r>
              <a:rPr lang="ru-RU" sz="1400" dirty="0">
                <a:solidFill>
                  <a:srgbClr val="CC3300"/>
                </a:solidFill>
                <a:latin typeface="Comic Sans MS" pitchFamily="66" charset="0"/>
              </a:rPr>
              <a:t>Алфавит</a:t>
            </a:r>
            <a:r>
              <a:rPr lang="ru-RU" sz="1400" dirty="0">
                <a:latin typeface="Comic Sans MS" pitchFamily="66" charset="0"/>
              </a:rPr>
              <a:t> – постоянное, </a:t>
            </a:r>
            <a:r>
              <a:rPr lang="ru-RU" sz="1400" b="1" dirty="0">
                <a:latin typeface="Comic Sans MS" pitchFamily="66" charset="0"/>
              </a:rPr>
              <a:t>заранее</a:t>
            </a:r>
            <a:r>
              <a:rPr lang="ru-RU" sz="1400" dirty="0">
                <a:latin typeface="Comic Sans MS" pitchFamily="66" charset="0"/>
              </a:rPr>
              <a:t> определенное свойство объекта</a:t>
            </a:r>
          </a:p>
          <a:p>
            <a:r>
              <a:rPr lang="ru-RU" sz="1400" dirty="0">
                <a:latin typeface="Comic Sans MS" pitchFamily="66" charset="0"/>
              </a:rPr>
              <a:t>Участвовать в событии, </a:t>
            </a:r>
            <a:r>
              <a:rPr lang="ru-RU" sz="1400" b="1" dirty="0">
                <a:latin typeface="Comic Sans MS" pitchFamily="66" charset="0"/>
              </a:rPr>
              <a:t>не входящем</a:t>
            </a:r>
            <a:r>
              <a:rPr lang="ru-RU" sz="1400" dirty="0">
                <a:latin typeface="Comic Sans MS" pitchFamily="66" charset="0"/>
              </a:rPr>
              <a:t> в алфавит, логически невозможно</a:t>
            </a:r>
          </a:p>
          <a:p>
            <a:r>
              <a:rPr lang="ru-RU" sz="1400" dirty="0">
                <a:latin typeface="Comic Sans MS" pitchFamily="66" charset="0"/>
              </a:rPr>
              <a:t>Выбор алфавита – сознательный </a:t>
            </a:r>
            <a:r>
              <a:rPr lang="ru-RU" sz="1400" b="1" dirty="0">
                <a:latin typeface="Comic Sans MS" pitchFamily="66" charset="0"/>
              </a:rPr>
              <a:t>отказ</a:t>
            </a:r>
            <a:r>
              <a:rPr lang="ru-RU" sz="1400" dirty="0">
                <a:latin typeface="Comic Sans MS" pitchFamily="66" charset="0"/>
              </a:rPr>
              <a:t> от описания несущественных действий</a:t>
            </a:r>
          </a:p>
          <a:p>
            <a:endParaRPr lang="ru-RU" sz="1200" dirty="0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914400" y="2514600"/>
            <a:ext cx="3886200" cy="1600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sz="1400">
                <a:solidFill>
                  <a:srgbClr val="FF6600"/>
                </a:solidFill>
                <a:latin typeface="Comic Sans MS" pitchFamily="66" charset="0"/>
              </a:rPr>
              <a:t>Событие:</a:t>
            </a:r>
          </a:p>
          <a:p>
            <a:r>
              <a:rPr lang="ru-RU" sz="1400">
                <a:latin typeface="Comic Sans MS" pitchFamily="66" charset="0"/>
              </a:rPr>
              <a:t>Не имеет протяженности во времени</a:t>
            </a:r>
          </a:p>
          <a:p>
            <a:r>
              <a:rPr lang="ru-RU" sz="1400">
                <a:latin typeface="Comic Sans MS" pitchFamily="66" charset="0"/>
              </a:rPr>
              <a:t>Не привязано ко времени</a:t>
            </a:r>
          </a:p>
          <a:p>
            <a:r>
              <a:rPr lang="ru-RU" sz="1400">
                <a:latin typeface="Comic Sans MS" pitchFamily="66" charset="0"/>
              </a:rPr>
              <a:t>Не объясняется</a:t>
            </a:r>
          </a:p>
          <a:p>
            <a:r>
              <a:rPr lang="ru-RU" sz="1400">
                <a:latin typeface="Comic Sans MS" pitchFamily="66" charset="0"/>
              </a:rPr>
              <a:t>Не определено понятие одновременности</a:t>
            </a:r>
          </a:p>
          <a:p>
            <a:r>
              <a:rPr lang="ru-RU" sz="1400">
                <a:latin typeface="Comic Sans MS" pitchFamily="66" charset="0"/>
              </a:rPr>
              <a:t>Не определено понятие причинности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876800" y="2895600"/>
            <a:ext cx="3962400" cy="838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sz="1400">
                <a:latin typeface="Comic Sans MS" pitchFamily="66" charset="0"/>
              </a:rPr>
              <a:t>Процесс с алфавитом A, такой, что в нем не происходит ни одно событие из A – </a:t>
            </a:r>
            <a:r>
              <a:rPr lang="ru-RU" sz="1400" b="1" i="1">
                <a:solidFill>
                  <a:srgbClr val="FF6600"/>
                </a:solidFill>
                <a:latin typeface="Comic Sans MS" pitchFamily="66" charset="0"/>
              </a:rPr>
              <a:t>STOP</a:t>
            </a:r>
            <a:r>
              <a:rPr lang="ru-RU" sz="1400" b="1" baseline="-25000">
                <a:solidFill>
                  <a:srgbClr val="FF6600"/>
                </a:solidFill>
                <a:latin typeface="Comic Sans MS" pitchFamily="66" charset="0"/>
              </a:rPr>
              <a:t>A</a:t>
            </a:r>
            <a:endParaRPr lang="ru-RU" sz="1400" b="1" baseline="-25000">
              <a:latin typeface="Comic Sans MS" pitchFamily="66" charset="0"/>
            </a:endParaRPr>
          </a:p>
          <a:p>
            <a:endParaRPr lang="ru-RU" sz="1200"/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1600200" y="4038600"/>
          <a:ext cx="474345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4746678" imgH="2571560" progId="">
                  <p:embed/>
                </p:oleObj>
              </mc:Choice>
              <mc:Fallback>
                <p:oleObj name="VISIO" r:id="rId3" imgW="4746678" imgH="257156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474345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6400800" y="5029200"/>
          <a:ext cx="24574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5" imgW="1889557" imgH="973639" progId="">
                  <p:embed/>
                </p:oleObj>
              </mc:Choice>
              <mc:Fallback>
                <p:oleObj name="VISIO" r:id="rId5" imgW="1889557" imgH="97363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029200"/>
                        <a:ext cx="245745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4038600" y="5334000"/>
            <a:ext cx="2362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33" name="Овал 8"/>
          <p:cNvSpPr>
            <a:spLocks noChangeArrowheads="1"/>
          </p:cNvSpPr>
          <p:nvPr/>
        </p:nvSpPr>
        <p:spPr bwMode="auto">
          <a:xfrm>
            <a:off x="6500813" y="5786438"/>
            <a:ext cx="428625" cy="35718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Овал 9"/>
          <p:cNvSpPr>
            <a:spLocks noChangeArrowheads="1"/>
          </p:cNvSpPr>
          <p:nvPr/>
        </p:nvSpPr>
        <p:spPr bwMode="auto">
          <a:xfrm>
            <a:off x="6572250" y="5786438"/>
            <a:ext cx="285750" cy="2857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6.99422E-6 L 0.06199 6.99422E-6 L 0.06199 -0.08022 L 0.13021 -0.08022 L 0.19844 -0.07606 " pathEditMode="relative" ptsTypes="AAAAA">
                                      <p:cBhvr>
                                        <p:cTn id="25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2" grpId="0" animBg="1"/>
      <p:bldP spid="69643" grpId="0" animBg="1"/>
      <p:bldP spid="69646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4057650" y="3581400"/>
          <a:ext cx="508635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VISIO" r:id="rId3" imgW="5089957" imgH="3028760" progId="">
                  <p:embed/>
                </p:oleObj>
              </mc:Choice>
              <mc:Fallback>
                <p:oleObj name="VISIO" r:id="rId3" imgW="5089957" imgH="30287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3581400"/>
                        <a:ext cx="508635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4313"/>
            <a:ext cx="7772400" cy="895350"/>
          </a:xfrm>
        </p:spPr>
        <p:txBody>
          <a:bodyPr/>
          <a:lstStyle/>
          <a:p>
            <a:r>
              <a:rPr lang="ru-RU" sz="3200" b="1" smtClean="0"/>
              <a:t>Рекурсия и выбор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914400" y="1000125"/>
          <a:ext cx="337185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5" imgW="3373559" imgH="2799401" progId="">
                  <p:embed/>
                </p:oleObj>
              </mc:Choice>
              <mc:Fallback>
                <p:oleObj name="VISIO" r:id="rId5" imgW="3373559" imgH="2799401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00125"/>
                        <a:ext cx="3371850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4191000" y="1066800"/>
          <a:ext cx="47434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7" imgW="4746678" imgH="1313880" progId="">
                  <p:embed/>
                </p:oleObj>
              </mc:Choice>
              <mc:Fallback>
                <p:oleObj name="VISIO" r:id="rId7" imgW="4746678" imgH="131388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66800"/>
                        <a:ext cx="474345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4495800" y="2286000"/>
          <a:ext cx="440055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VISIO" r:id="rId9" imgW="4403398" imgH="1484001" progId="">
                  <p:embed/>
                </p:oleObj>
              </mc:Choice>
              <mc:Fallback>
                <p:oleObj name="VISIO" r:id="rId9" imgW="4403398" imgH="1484001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286000"/>
                        <a:ext cx="440055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355850" y="3581400"/>
          <a:ext cx="14303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11" imgW="1430839" imgH="973639" progId="">
                  <p:embed/>
                </p:oleObj>
              </mc:Choice>
              <mc:Fallback>
                <p:oleObj name="VISIO" r:id="rId11" imgW="1430839" imgH="973639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3581400"/>
                        <a:ext cx="143033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914400" y="4495800"/>
          <a:ext cx="31432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13" imgW="3145718" imgH="2114360" progId="">
                  <p:embed/>
                </p:oleObj>
              </mc:Choice>
              <mc:Fallback>
                <p:oleObj name="VISIO" r:id="rId13" imgW="3145718" imgH="211436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5800"/>
                        <a:ext cx="314325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Line 9"/>
          <p:cNvSpPr>
            <a:spLocks noChangeShapeType="1"/>
          </p:cNvSpPr>
          <p:nvPr/>
        </p:nvSpPr>
        <p:spPr bwMode="auto">
          <a:xfrm flipH="1">
            <a:off x="3657600" y="2743200"/>
            <a:ext cx="838200" cy="9906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58" name="Овал 9"/>
          <p:cNvSpPr>
            <a:spLocks noChangeArrowheads="1"/>
          </p:cNvSpPr>
          <p:nvPr/>
        </p:nvSpPr>
        <p:spPr bwMode="auto">
          <a:xfrm>
            <a:off x="2428875" y="4143375"/>
            <a:ext cx="285750" cy="2857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Овал 10"/>
          <p:cNvSpPr>
            <a:spLocks noChangeArrowheads="1"/>
          </p:cNvSpPr>
          <p:nvPr/>
        </p:nvSpPr>
        <p:spPr bwMode="auto">
          <a:xfrm>
            <a:off x="2443163" y="4143375"/>
            <a:ext cx="285750" cy="2857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Овал 11"/>
          <p:cNvSpPr>
            <a:spLocks noChangeArrowheads="1"/>
          </p:cNvSpPr>
          <p:nvPr/>
        </p:nvSpPr>
        <p:spPr bwMode="auto">
          <a:xfrm>
            <a:off x="2462213" y="4143375"/>
            <a:ext cx="285750" cy="2857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7 L -3.88889E-6 -0.0708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9 0 0.01181 0 0.01771 0 L 0.05834 0 L 0.10625 0.00139 L 0.10625 -0.07778 " pathEditMode="relative" ptsTypes="fAAAA">
                                      <p:cBhvr>
                                        <p:cTn id="5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0050"/>
            <a:ext cx="7772400" cy="895350"/>
          </a:xfrm>
        </p:spPr>
        <p:txBody>
          <a:bodyPr/>
          <a:lstStyle/>
          <a:p>
            <a:r>
              <a:rPr lang="ru-RU" sz="3200" b="1" smtClean="0"/>
              <a:t>Взаимодействия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066800" y="1066800"/>
          <a:ext cx="50863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3" imgW="5089957" imgH="2456121" progId="">
                  <p:embed/>
                </p:oleObj>
              </mc:Choice>
              <mc:Fallback>
                <p:oleObj name="VISIO" r:id="rId3" imgW="5089957" imgH="2456121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508635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906871"/>
              </p:ext>
            </p:extLst>
          </p:nvPr>
        </p:nvGraphicFramePr>
        <p:xfrm>
          <a:off x="3676650" y="2362200"/>
          <a:ext cx="53149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5" imgW="5315355" imgH="1886489" progId="">
                  <p:embed/>
                </p:oleObj>
              </mc:Choice>
              <mc:Fallback>
                <p:oleObj name="Visio" r:id="rId5" imgW="5315355" imgH="1886489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2362200"/>
                        <a:ext cx="5314950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026429"/>
              </p:ext>
            </p:extLst>
          </p:nvPr>
        </p:nvGraphicFramePr>
        <p:xfrm>
          <a:off x="1066800" y="3429000"/>
          <a:ext cx="57150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7" imgW="4058055" imgH="3258089" progId="">
                  <p:embed/>
                </p:oleObj>
              </mc:Choice>
              <mc:Fallback>
                <p:oleObj name="Visio" r:id="rId7" imgW="4058055" imgH="3258089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57150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6600825" y="4572000"/>
          <a:ext cx="254317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9" imgW="2544219" imgH="1564505" progId="">
                  <p:embed/>
                </p:oleObj>
              </mc:Choice>
              <mc:Fallback>
                <p:oleObj name="VISIO" r:id="rId9" imgW="2544219" imgH="1564505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4572000"/>
                        <a:ext cx="2543175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6096000" y="1219200"/>
          <a:ext cx="25431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11" imgW="2544219" imgH="973639" progId="">
                  <p:embed/>
                </p:oleObj>
              </mc:Choice>
              <mc:Fallback>
                <p:oleObj name="VISIO" r:id="rId11" imgW="2544219" imgH="97363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19200"/>
                        <a:ext cx="25431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smtClean="0"/>
              <a:t>Примеры взаимодействий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143000" y="1524000"/>
          <a:ext cx="4057650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VISIO" r:id="rId3" imgW="4060118" imgH="2276886" progId="">
                  <p:embed/>
                </p:oleObj>
              </mc:Choice>
              <mc:Fallback>
                <p:oleObj name="VISIO" r:id="rId3" imgW="4060118" imgH="2276886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4057650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5181600" y="1981200"/>
          <a:ext cx="36004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5" imgW="3602918" imgH="1771080" progId="">
                  <p:embed/>
                </p:oleObj>
              </mc:Choice>
              <mc:Fallback>
                <p:oleObj name="VISIO" r:id="rId5" imgW="3602918" imgH="177108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81200"/>
                        <a:ext cx="360045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/>
        </p:nvGraphicFramePr>
        <p:xfrm>
          <a:off x="1115616" y="3933056"/>
          <a:ext cx="5314950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7" imgW="5319317" imgH="2188788" progId="">
                  <p:embed/>
                </p:oleObj>
              </mc:Choice>
              <mc:Fallback>
                <p:oleObj name="VISIO" r:id="rId7" imgW="5319317" imgH="2188788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5314950" cy="218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льбом">
  <a:themeElements>
    <a:clrScheme name="Альбом 2">
      <a:dk1>
        <a:srgbClr val="000000"/>
      </a:dk1>
      <a:lt1>
        <a:srgbClr val="FFFFFF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FFFFF"/>
      </a:accent3>
      <a:accent4>
        <a:srgbClr val="000000"/>
      </a:accent4>
      <a:accent5>
        <a:srgbClr val="CDDBB9"/>
      </a:accent5>
      <a:accent6>
        <a:srgbClr val="3086A5"/>
      </a:accent6>
      <a:hlink>
        <a:srgbClr val="9191E1"/>
      </a:hlink>
      <a:folHlink>
        <a:srgbClr val="CC9864"/>
      </a:folHlink>
    </a:clrScheme>
    <a:fontScheme name="Альбом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Альбом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Альбом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Альбом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Альбом 4">
        <a:dk1>
          <a:srgbClr val="000066"/>
        </a:dk1>
        <a:lt1>
          <a:srgbClr val="FDEDFD"/>
        </a:lt1>
        <a:dk2>
          <a:srgbClr val="221304"/>
        </a:dk2>
        <a:lt2>
          <a:srgbClr val="F3D9F3"/>
        </a:lt2>
        <a:accent1>
          <a:srgbClr val="A1BD69"/>
        </a:accent1>
        <a:accent2>
          <a:srgbClr val="3694B6"/>
        </a:accent2>
        <a:accent3>
          <a:srgbClr val="FEF4FE"/>
        </a:accent3>
        <a:accent4>
          <a:srgbClr val="000056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Альбом 5">
        <a:dk1>
          <a:srgbClr val="000000"/>
        </a:dk1>
        <a:lt1>
          <a:srgbClr val="EBF6FD"/>
        </a:lt1>
        <a:dk2>
          <a:srgbClr val="221304"/>
        </a:dk2>
        <a:lt2>
          <a:srgbClr val="CCECFF"/>
        </a:lt2>
        <a:accent1>
          <a:srgbClr val="A1BD69"/>
        </a:accent1>
        <a:accent2>
          <a:srgbClr val="3694B6"/>
        </a:accent2>
        <a:accent3>
          <a:srgbClr val="F3FAFE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Office\Шаблоны\Дизайны презентаций\Альбом.pot</Template>
  <TotalTime>2978</TotalTime>
  <Words>105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Альбом</vt:lpstr>
      <vt:lpstr>VISIO</vt:lpstr>
      <vt:lpstr>Visio</vt:lpstr>
      <vt:lpstr>Параллельное программирование</vt:lpstr>
      <vt:lpstr>Описание   процессов</vt:lpstr>
      <vt:lpstr>Рекурсия и выбор</vt:lpstr>
      <vt:lpstr>Взаимодействия</vt:lpstr>
      <vt:lpstr>Примеры взаимодействий</vt:lpstr>
    </vt:vector>
  </TitlesOfParts>
  <Company>SkyLab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Диагностика технического состояния трансмиссионных подшипников ГТД</dc:title>
  <dc:creator>Beard</dc:creator>
  <cp:lastModifiedBy>guest</cp:lastModifiedBy>
  <cp:revision>132</cp:revision>
  <dcterms:created xsi:type="dcterms:W3CDTF">2005-09-05T18:38:22Z</dcterms:created>
  <dcterms:modified xsi:type="dcterms:W3CDTF">2019-02-25T06:27:22Z</dcterms:modified>
</cp:coreProperties>
</file>