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1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0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9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0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01EC-E8AE-4CB8-B79F-F9D15020F6AD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9007-51C3-4DAB-9196-D817E72DD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zintseva/otus-mssql-Kozintseva/blob/main/project_demo.sql" TargetMode="External"/><Relationship Id="rId2" Type="http://schemas.openxmlformats.org/officeDocument/2006/relationships/hyperlink" Target="https://github.com/Kozintseva/otus-mssql-Kozintseva/blob/main/hw14.sq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ozintseva/otus-mssql-Kozintseva/blob/main/hw24_queue.sql" TargetMode="External"/><Relationship Id="rId5" Type="http://schemas.openxmlformats.org/officeDocument/2006/relationships/hyperlink" Target="https://github.com/Kozintseva/otus-mssql-Kozintseva/blob/main/FullTextSearch.sql" TargetMode="External"/><Relationship Id="rId4" Type="http://schemas.openxmlformats.org/officeDocument/2006/relationships/hyperlink" Target="https://github.com/Kozintseva/otus-mssql-Kozintseva/blob/main/tr_BulkSms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Проектная БД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База данных Маркетинговой </a:t>
            </a:r>
            <a:r>
              <a:rPr lang="en-US" sz="3000" dirty="0" smtClean="0"/>
              <a:t>CRM-</a:t>
            </a:r>
            <a:r>
              <a:rPr lang="ru-RU" sz="3000" dirty="0" smtClean="0"/>
              <a:t>системы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015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1271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Что такое маркетинговая 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CRM-</a:t>
            </a:r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система</a:t>
            </a:r>
            <a:endParaRPr lang="ru-RU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351826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Маркетинговая CRM-система </a:t>
            </a:r>
            <a:r>
              <a:rPr lang="ru-RU" dirty="0"/>
              <a:t>выполняет взаимодействие с клиентами по различным каналам коммуникаций: рассылка смс/</a:t>
            </a:r>
            <a:r>
              <a:rPr lang="ru-RU" dirty="0" err="1"/>
              <a:t>пуш</a:t>
            </a:r>
            <a:r>
              <a:rPr lang="ru-RU" dirty="0"/>
              <a:t>-сообщений, писем, </a:t>
            </a:r>
            <a:r>
              <a:rPr lang="ru-RU" dirty="0" smtClean="0"/>
              <a:t>показ </a:t>
            </a:r>
            <a:r>
              <a:rPr lang="ru-RU" dirty="0"/>
              <a:t>баннеров на сайте, в терминалах, АТМ и т.д. Например, это может быть  информирование о новых продуктах, или акциях, уведомления о событиях (открытие нового офиса, окончание действия договора, напоминание об обязательном платеже и пр.).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14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Маркетинговая 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CRM-</a:t>
            </a:r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система</a:t>
            </a:r>
            <a:endParaRPr lang="ru-RU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5148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моей проектной базе данных </a:t>
            </a:r>
            <a:r>
              <a:rPr lang="en-US" dirty="0" smtClean="0"/>
              <a:t>Marketing </a:t>
            </a:r>
            <a:r>
              <a:rPr lang="ru-RU" dirty="0" smtClean="0"/>
              <a:t>будет храниться и обрабатываться следующая информация: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 (таблица </a:t>
            </a:r>
            <a:r>
              <a:rPr lang="en-US" dirty="0" smtClean="0"/>
              <a:t>Clients</a:t>
            </a:r>
            <a:r>
              <a:rPr lang="ru-RU" dirty="0" smtClean="0"/>
              <a:t>), </a:t>
            </a:r>
          </a:p>
          <a:p>
            <a:r>
              <a:rPr lang="ru-RU" dirty="0" smtClean="0"/>
              <a:t>их </a:t>
            </a:r>
            <a:r>
              <a:rPr lang="ru-RU" dirty="0"/>
              <a:t>контактные </a:t>
            </a:r>
            <a:r>
              <a:rPr lang="ru-RU" dirty="0" smtClean="0"/>
              <a:t>данные</a:t>
            </a:r>
            <a:r>
              <a:rPr lang="en-US" dirty="0" smtClean="0"/>
              <a:t> (Contacts)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о созданных рассылках клиентам, на примере смс-рассылок и </a:t>
            </a:r>
            <a:r>
              <a:rPr lang="en-US" dirty="0"/>
              <a:t>email</a:t>
            </a:r>
            <a:r>
              <a:rPr lang="ru-RU" dirty="0" smtClean="0"/>
              <a:t>-рассылок</a:t>
            </a:r>
            <a:r>
              <a:rPr lang="en-US" dirty="0" smtClean="0"/>
              <a:t> (</a:t>
            </a:r>
            <a:r>
              <a:rPr lang="en-US" dirty="0" err="1" smtClean="0"/>
              <a:t>BulkSms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BulkEmail</a:t>
            </a:r>
            <a:r>
              <a:rPr lang="en-US" dirty="0" smtClean="0"/>
              <a:t>),</a:t>
            </a:r>
          </a:p>
          <a:p>
            <a:r>
              <a:rPr lang="ru-RU" dirty="0"/>
              <a:t>а</a:t>
            </a:r>
            <a:r>
              <a:rPr lang="ru-RU" dirty="0" smtClean="0"/>
              <a:t>удитории, на которые эти рассылки отправлены (</a:t>
            </a:r>
            <a:r>
              <a:rPr lang="en-US" dirty="0" err="1" smtClean="0"/>
              <a:t>SmsTarget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EmailTarget</a:t>
            </a:r>
            <a:r>
              <a:rPr lang="ru-RU" dirty="0" smtClean="0"/>
              <a:t>),</a:t>
            </a:r>
            <a:endParaRPr lang="en-US" dirty="0" smtClean="0"/>
          </a:p>
          <a:p>
            <a:r>
              <a:rPr lang="ru-RU" dirty="0"/>
              <a:t>т</a:t>
            </a:r>
            <a:r>
              <a:rPr lang="ru-RU" dirty="0" smtClean="0"/>
              <a:t>аблицы </a:t>
            </a:r>
            <a:r>
              <a:rPr lang="ru-RU" dirty="0" err="1" smtClean="0"/>
              <a:t>логирования</a:t>
            </a:r>
            <a:r>
              <a:rPr lang="ru-RU" dirty="0" smtClean="0"/>
              <a:t>, содержащие исторические данные по изменениям над объектами - по клиентам, рассылкам и пр. (</a:t>
            </a:r>
            <a:r>
              <a:rPr lang="en-US" dirty="0" err="1" smtClean="0"/>
              <a:t>BulkEvent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BulkEventHistory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справочники по продуктам, статусам и пользователям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0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9269"/>
            <a:ext cx="10515600" cy="526774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+mn-lt"/>
              </a:rPr>
              <a:t>Логическая модель</a:t>
            </a:r>
            <a:endParaRPr lang="ru-RU" sz="30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646044"/>
            <a:ext cx="11092069" cy="62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4870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Основные таблицы</a:t>
            </a:r>
            <a:endParaRPr lang="ru-RU" sz="3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" y="420135"/>
            <a:ext cx="10487025" cy="172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057"/>
            <a:ext cx="12153900" cy="1724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4934"/>
            <a:ext cx="4238625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495" y="4037979"/>
            <a:ext cx="6524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Используемые в проекте решения</a:t>
            </a:r>
            <a:endParaRPr lang="ru-RU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691" y="1497874"/>
            <a:ext cx="10554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триггеров для сохранения истории изменений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полнотекстового индекса для поиска </a:t>
            </a:r>
            <a:r>
              <a:rPr lang="en-US" dirty="0" smtClean="0"/>
              <a:t>email-</a:t>
            </a:r>
            <a:r>
              <a:rPr lang="ru-RU" dirty="0" smtClean="0"/>
              <a:t>рассылок по телу письма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колоночного  индекса на таблице с аудиториями смс-рассылок (предполагается часто использовать агрегаты  по этой таблице)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очередей для формирования отчета по сотрудникам. (На практике можно было бы организовать очереди для отправки смс-сообщений на смс-</a:t>
            </a:r>
            <a:r>
              <a:rPr lang="ru-RU" dirty="0" err="1" smtClean="0"/>
              <a:t>агрегатор</a:t>
            </a:r>
            <a:r>
              <a:rPr lang="ru-RU" dirty="0" smtClean="0"/>
              <a:t>, но за не имением такового, сложно было придумать обработку смс без </a:t>
            </a:r>
            <a:r>
              <a:rPr lang="ru-RU" dirty="0" err="1" smtClean="0"/>
              <a:t>агрегатора</a:t>
            </a:r>
            <a:r>
              <a:rPr lang="ru-RU" dirty="0" smtClean="0"/>
              <a:t>, поэтому выбор пал на отчеты)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Используемые ограничения на таблицы:</a:t>
            </a:r>
          </a:p>
          <a:p>
            <a:r>
              <a:rPr lang="ru-RU" dirty="0" smtClean="0"/>
              <a:t>	- ограничение на длину номера телефона менее 7 цифр;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последовательностей для генерации </a:t>
            </a:r>
            <a:r>
              <a:rPr lang="en-US" dirty="0" smtClean="0"/>
              <a:t>ID </a:t>
            </a:r>
            <a:r>
              <a:rPr lang="ru-RU" dirty="0" smtClean="0"/>
              <a:t>всех сущностей (клиенты, рассылки, аудитории и пр. ) и </a:t>
            </a:r>
            <a:r>
              <a:rPr lang="en-US" dirty="0" smtClean="0"/>
              <a:t>ID </a:t>
            </a:r>
            <a:r>
              <a:rPr lang="ru-RU" dirty="0" smtClean="0"/>
              <a:t>пользователей системы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4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err="1" smtClean="0">
                <a:solidFill>
                  <a:srgbClr val="FF0000"/>
                </a:solidFill>
                <a:latin typeface="+mn-lt"/>
              </a:rPr>
              <a:t>Демо</a:t>
            </a:r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 бизнес-процесса по созданию смс-рассылки</a:t>
            </a:r>
            <a:endParaRPr lang="ru-RU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2218" y="1584961"/>
            <a:ext cx="1489167" cy="1186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50819" y="1663004"/>
            <a:ext cx="12344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u="sng" dirty="0" smtClean="0"/>
              <a:t>Создание рассылки:</a:t>
            </a:r>
          </a:p>
          <a:p>
            <a:r>
              <a:rPr lang="ru-RU" sz="900" dirty="0" smtClean="0"/>
              <a:t>-пользователь задает тему рассылки</a:t>
            </a:r>
          </a:p>
          <a:p>
            <a:pPr marL="171450" indent="-171450">
              <a:buFontTx/>
              <a:buChar char="-"/>
            </a:pPr>
            <a:r>
              <a:rPr lang="ru-RU" sz="900" dirty="0" smtClean="0"/>
              <a:t>текст рассылки</a:t>
            </a:r>
          </a:p>
          <a:p>
            <a:r>
              <a:rPr lang="ru-RU" sz="900" dirty="0" smtClean="0"/>
              <a:t>- выбирает период отправки рассылки</a:t>
            </a:r>
          </a:p>
          <a:p>
            <a:pPr marL="171450" indent="-171450">
              <a:buFontTx/>
              <a:buChar char="-"/>
            </a:pP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60319" y="1584961"/>
            <a:ext cx="1645921" cy="1117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86446" y="1570893"/>
            <a:ext cx="18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u="sng" dirty="0" smtClean="0"/>
              <a:t>Добавление аудитории:</a:t>
            </a:r>
          </a:p>
          <a:p>
            <a:r>
              <a:rPr lang="ru-RU" sz="900" dirty="0" smtClean="0"/>
              <a:t>- пользователь добавляет клиентов, которым должно прийти смс </a:t>
            </a:r>
            <a:endParaRPr lang="ru-RU" sz="900" dirty="0"/>
          </a:p>
        </p:txBody>
      </p:sp>
      <p:cxnSp>
        <p:nvCxnSpPr>
          <p:cNvPr id="9" name="Прямая со стрелкой 8"/>
          <p:cNvCxnSpPr>
            <a:endCxn id="6" idx="1"/>
          </p:cNvCxnSpPr>
          <p:nvPr/>
        </p:nvCxnSpPr>
        <p:spPr>
          <a:xfrm>
            <a:off x="1837512" y="2143844"/>
            <a:ext cx="72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968240" y="1584961"/>
            <a:ext cx="1550126" cy="1117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116014" y="1673720"/>
            <a:ext cx="1228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u="sng" dirty="0" smtClean="0"/>
              <a:t>Отправка</a:t>
            </a:r>
            <a:r>
              <a:rPr lang="ru-RU" sz="900" dirty="0" smtClean="0"/>
              <a:t> </a:t>
            </a:r>
            <a:r>
              <a:rPr lang="ru-RU" sz="900" b="1" u="sng" dirty="0" smtClean="0"/>
              <a:t>рассылки</a:t>
            </a:r>
            <a:r>
              <a:rPr lang="ru-RU" sz="900" b="1" u="sng" dirty="0" smtClean="0"/>
              <a:t>:</a:t>
            </a:r>
          </a:p>
          <a:p>
            <a:r>
              <a:rPr lang="ru-RU" sz="900" dirty="0" smtClean="0"/>
              <a:t>Формирование сообщения и отправка на смс-</a:t>
            </a:r>
            <a:r>
              <a:rPr lang="ru-RU" sz="900" dirty="0" err="1" smtClean="0"/>
              <a:t>агрегатор</a:t>
            </a:r>
            <a:endParaRPr lang="ru-RU" sz="9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4206239" y="2066136"/>
            <a:ext cx="762001" cy="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низ 23"/>
          <p:cNvSpPr/>
          <p:nvPr/>
        </p:nvSpPr>
        <p:spPr>
          <a:xfrm>
            <a:off x="853440" y="2896157"/>
            <a:ext cx="165463" cy="60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5673636" y="2865119"/>
            <a:ext cx="165462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7512231" y="1567682"/>
            <a:ext cx="1504405" cy="836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637417" y="1570893"/>
            <a:ext cx="1254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u="sng" dirty="0" smtClean="0"/>
              <a:t>Получение статусов сообщений</a:t>
            </a:r>
            <a:endParaRPr lang="ru-RU" sz="1000" b="1" u="sng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6539593" y="2066135"/>
            <a:ext cx="9938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трелка вниз 41"/>
          <p:cNvSpPr/>
          <p:nvPr/>
        </p:nvSpPr>
        <p:spPr>
          <a:xfrm>
            <a:off x="8181702" y="2811865"/>
            <a:ext cx="165462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404947" y="3589717"/>
            <a:ext cx="1375958" cy="9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518160" y="377505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Запись в таблицы истории</a:t>
            </a:r>
            <a:endParaRPr lang="ru-RU" sz="9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142408" y="3589718"/>
            <a:ext cx="1375958" cy="9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5307873" y="3775054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Запись в </a:t>
            </a:r>
            <a:r>
              <a:rPr lang="ru-RU" sz="900" dirty="0" smtClean="0"/>
              <a:t>таблицы </a:t>
            </a:r>
            <a:r>
              <a:rPr lang="ru-RU" sz="900" dirty="0" smtClean="0"/>
              <a:t>истори</a:t>
            </a:r>
            <a:r>
              <a:rPr lang="ru-RU" sz="900" dirty="0"/>
              <a:t>и</a:t>
            </a:r>
            <a:endParaRPr lang="ru-RU" sz="900" dirty="0" smtClean="0"/>
          </a:p>
          <a:p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7576455" y="3589718"/>
            <a:ext cx="1375958" cy="9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7739742" y="3741114"/>
            <a:ext cx="11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Запись в таблицы истории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19787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  <a:latin typeface="+mn-lt"/>
              </a:rPr>
              <a:t>Реализация</a:t>
            </a:r>
            <a:endParaRPr lang="ru-RU" sz="3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229" y="1280160"/>
            <a:ext cx="106854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Ссылка на скрипты по созданию БД, таблиц, индексов и </a:t>
            </a:r>
            <a:r>
              <a:rPr lang="ru-RU" dirty="0" err="1" smtClean="0"/>
              <a:t>пр.объектов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github.com/Kozintseva/otus-mssql-Kozintseva/blob/main/hw14.sql</a:t>
            </a:r>
            <a:endParaRPr lang="ru-RU" dirty="0" smtClean="0"/>
          </a:p>
          <a:p>
            <a:endParaRPr lang="ru-RU" dirty="0"/>
          </a:p>
          <a:p>
            <a:pPr marL="342900" indent="-342900">
              <a:buAutoNum type="arabicParenR" startAt="2"/>
            </a:pPr>
            <a:r>
              <a:rPr lang="ru-RU" dirty="0" err="1" smtClean="0"/>
              <a:t>Демо</a:t>
            </a:r>
            <a:r>
              <a:rPr lang="ru-RU" dirty="0" smtClean="0"/>
              <a:t> бизнес- процесса по созданию смс-рассылки : процедуры создания смс-рассылки, создания  аудитории и формирования смс – сообщения</a:t>
            </a:r>
          </a:p>
          <a:p>
            <a:r>
              <a:rPr lang="en-US" dirty="0"/>
              <a:t>    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github.com/Kozintseva/otus-mssql-Kozintseva/blob/main/project_demo.sql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R" startAt="3"/>
            </a:pPr>
            <a:r>
              <a:rPr lang="ru-RU" dirty="0" smtClean="0"/>
              <a:t>Триггеры на </a:t>
            </a:r>
            <a:r>
              <a:rPr lang="en-US" dirty="0" smtClean="0"/>
              <a:t>update </a:t>
            </a:r>
            <a:r>
              <a:rPr lang="ru-RU" dirty="0" smtClean="0"/>
              <a:t>и </a:t>
            </a:r>
            <a:r>
              <a:rPr lang="en-US" dirty="0" smtClean="0"/>
              <a:t>insert </a:t>
            </a:r>
            <a:r>
              <a:rPr lang="ru-RU" dirty="0" smtClean="0"/>
              <a:t>таблицы </a:t>
            </a:r>
            <a:r>
              <a:rPr lang="en-US" dirty="0" err="1" smtClean="0"/>
              <a:t>BulkSms</a:t>
            </a:r>
            <a:r>
              <a:rPr lang="ru-RU" dirty="0"/>
              <a:t> </a:t>
            </a:r>
            <a:r>
              <a:rPr lang="ru-RU" dirty="0" smtClean="0"/>
              <a:t>: все изменения фиксируем в таблицах </a:t>
            </a:r>
            <a:r>
              <a:rPr lang="en-US" dirty="0" err="1" smtClean="0"/>
              <a:t>BulkEvent</a:t>
            </a:r>
            <a:r>
              <a:rPr lang="en-US" dirty="0" smtClean="0"/>
              <a:t> </a:t>
            </a:r>
            <a:r>
              <a:rPr lang="ru-RU" dirty="0" smtClean="0"/>
              <a:t>      (информация кто и когда создал, кто и когда сделал последнее изменение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 err="1" smtClean="0"/>
              <a:t>BulkEventHistory</a:t>
            </a:r>
            <a:r>
              <a:rPr lang="en-US" dirty="0" smtClean="0"/>
              <a:t> (</a:t>
            </a:r>
            <a:r>
              <a:rPr lang="ru-RU" dirty="0" smtClean="0"/>
              <a:t>детальная информация по изменениям смс-рассылки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github.com/Kozintseva/otus-mssql-Kozintseva/blob/main/tr_BulkSms.sql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4)   Полнотекстовый поиск </a:t>
            </a:r>
            <a:r>
              <a:rPr lang="en-US" dirty="0" smtClean="0"/>
              <a:t>email-</a:t>
            </a:r>
            <a:r>
              <a:rPr lang="ru-RU" dirty="0" smtClean="0"/>
              <a:t>рассылок по </a:t>
            </a:r>
            <a:r>
              <a:rPr lang="en-US" dirty="0" smtClean="0"/>
              <a:t> </a:t>
            </a:r>
            <a:r>
              <a:rPr lang="ru-RU" dirty="0" smtClean="0"/>
              <a:t>заданным словам по телу письма</a:t>
            </a:r>
          </a:p>
          <a:p>
            <a:r>
              <a:rPr lang="ru-RU" dirty="0" smtClean="0"/>
              <a:t>      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github.com/Kozintseva/otus-mssql-Kozintseva/blob/main/FullTextSearch.sql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5)   Очередь для формирования отчетов пользователей : по  </a:t>
            </a:r>
            <a:r>
              <a:rPr lang="en-US" dirty="0" smtClean="0"/>
              <a:t>ID </a:t>
            </a:r>
            <a:r>
              <a:rPr lang="ru-RU" dirty="0" smtClean="0"/>
              <a:t>пользователя формируется отчет созданных      	рассылок за указанный в заказе период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github.com/Kozintseva/otus-mssql-Kozintseva/blob/main/hw24_queue.sql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4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459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Проектная БД</vt:lpstr>
      <vt:lpstr>Что такое маркетинговая CRM-система</vt:lpstr>
      <vt:lpstr>Маркетинговая CRM-система</vt:lpstr>
      <vt:lpstr>Логическая модель</vt:lpstr>
      <vt:lpstr>Основные таблицы</vt:lpstr>
      <vt:lpstr>Используемые в проекте решения</vt:lpstr>
      <vt:lpstr>Демо бизнес-процесса по созданию смс-рассылки</vt:lpstr>
      <vt:lpstr>Реализация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БД</dc:title>
  <dc:creator>пользователь</dc:creator>
  <cp:lastModifiedBy>пользователь</cp:lastModifiedBy>
  <cp:revision>17</cp:revision>
  <dcterms:created xsi:type="dcterms:W3CDTF">2022-07-12T20:18:48Z</dcterms:created>
  <dcterms:modified xsi:type="dcterms:W3CDTF">2022-07-17T22:11:16Z</dcterms:modified>
</cp:coreProperties>
</file>