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8"/>
  </p:notes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 id="268"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50" d="100"/>
          <a:sy n="150" d="100"/>
        </p:scale>
        <p:origin x="552" y="4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DF4B6-CB52-41C0-A0E5-8636A97CE8EB}" type="datetimeFigureOut">
              <a:rPr lang="ru-RU" smtClean="0"/>
              <a:t>28.06.2023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90A7-D987-4E17-BFCB-27C6CF796123}" type="slidenum">
              <a:rPr lang="ru-RU" smtClean="0"/>
              <a:t>‹#›</a:t>
            </a:fld>
            <a:endParaRPr lang="ru-RU"/>
          </a:p>
        </p:txBody>
      </p:sp>
    </p:spTree>
    <p:extLst>
      <p:ext uri="{BB962C8B-B14F-4D97-AF65-F5344CB8AC3E}">
        <p14:creationId xmlns:p14="http://schemas.microsoft.com/office/powerpoint/2010/main" val="583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561313F-53C7-4135-A352-A1498DF5BD12}" type="datetime1">
              <a:rPr lang="ru-RU" smtClean="0"/>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281833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1A76826-AB21-4E42-9A3B-2F59986311A5}" type="datetime1">
              <a:rPr lang="ru-RU" smtClean="0"/>
              <a:t>28.06.2023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137558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C5B0E9AF-C6BE-49AD-872D-6DD3F2843AE3}" type="datetime1">
              <a:rPr lang="ru-RU" smtClean="0"/>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27553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3626752-2C77-4768-AAD7-B83948BDC658}" type="datetime1">
              <a:rPr lang="ru-RU" smtClean="0"/>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981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F8BF845-D326-452F-9C30-D6C6D8E1F81C}" type="datetime1">
              <a:rPr lang="ru-RU" smtClean="0"/>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1454001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FBB999-6514-4485-B642-9CBC7E23BFF0}" type="datetime1">
              <a:rPr lang="ru-RU" smtClean="0"/>
              <a:t>28.06.2023</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1972253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0C8C31-0CC3-434A-BA6F-4C5E8D2E4340}" type="datetime1">
              <a:rPr lang="ru-RU" smtClean="0"/>
              <a:t>28.06.2023</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1305692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C44F02-722D-4FBC-9544-CDE443212CCC}" type="datetime1">
              <a:rPr lang="ru-RU" smtClean="0"/>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114516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CA0FC2D-F936-4FF0-9E4F-9209C3ED1544}" type="datetime1">
              <a:rPr lang="ru-RU" smtClean="0"/>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63705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D24CE381-5FE3-44B0-828D-DDDE43B84D67}" type="datetime1">
              <a:rPr lang="ru-RU" smtClean="0"/>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387084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819ECCC-F21A-46FE-9173-5A11CD626C77}" type="datetime1">
              <a:rPr lang="ru-RU" smtClean="0"/>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373823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7922264-216F-4DC4-8657-D7CB04914EE1}" type="datetime1">
              <a:rPr lang="ru-RU" smtClean="0"/>
              <a:t>28.06.2023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15286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7536BC4-8E18-47FB-BEDD-D640119BD4AE}" type="datetime1">
              <a:rPr lang="ru-RU" smtClean="0"/>
              <a:t>28.06.2023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324246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9D7D7C71-354D-4B67-9D6A-4D98278B37DE}" type="datetime1">
              <a:rPr lang="ru-RU" smtClean="0"/>
              <a:t>28.06.2023</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12862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E46C12-6EC9-42FA-B6E3-3CFCFCA0140E}" type="datetime1">
              <a:rPr lang="ru-RU" smtClean="0"/>
              <a:t>28.06.2023</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277855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25147353-C26A-41FD-B464-B0E9A0830AD3}" type="datetime1">
              <a:rPr lang="ru-RU" smtClean="0"/>
              <a:t>28.06.2023</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164165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A666218-9DC6-4761-AA20-00667D515EFF}" type="datetime1">
              <a:rPr lang="ru-RU" smtClean="0"/>
              <a:t>28.06.2023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219FA4-C23F-4B75-925E-CDC57662C252}" type="slidenum">
              <a:rPr lang="ru-RU" smtClean="0"/>
              <a:t>‹#›</a:t>
            </a:fld>
            <a:endParaRPr lang="ru-RU"/>
          </a:p>
        </p:txBody>
      </p:sp>
    </p:spTree>
    <p:extLst>
      <p:ext uri="{BB962C8B-B14F-4D97-AF65-F5344CB8AC3E}">
        <p14:creationId xmlns:p14="http://schemas.microsoft.com/office/powerpoint/2010/main" val="323830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50530F-04D9-46F5-92E4-A7C0EDCBEC18}" type="datetime1">
              <a:rPr lang="ru-RU" smtClean="0"/>
              <a:t>28.06.2023</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219FA4-C23F-4B75-925E-CDC57662C252}" type="slidenum">
              <a:rPr lang="ru-RU" smtClean="0"/>
              <a:t>‹#›</a:t>
            </a:fld>
            <a:endParaRPr lang="ru-RU"/>
          </a:p>
        </p:txBody>
      </p:sp>
    </p:spTree>
    <p:extLst>
      <p:ext uri="{BB962C8B-B14F-4D97-AF65-F5344CB8AC3E}">
        <p14:creationId xmlns:p14="http://schemas.microsoft.com/office/powerpoint/2010/main" val="15173809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1700F4-0BD4-4D66-987E-B846B4B5C002}"/>
              </a:ext>
            </a:extLst>
          </p:cNvPr>
          <p:cNvSpPr>
            <a:spLocks noGrp="1"/>
          </p:cNvSpPr>
          <p:nvPr>
            <p:ph type="ctrTitle"/>
          </p:nvPr>
        </p:nvSpPr>
        <p:spPr>
          <a:xfrm>
            <a:off x="1154954" y="750976"/>
            <a:ext cx="8825658" cy="3329581"/>
          </a:xfrm>
        </p:spPr>
        <p:txBody>
          <a:bodyPr>
            <a:noAutofit/>
          </a:bodyPr>
          <a:lstStyle/>
          <a:p>
            <a:r>
              <a:rPr lang="ru-RU" sz="4000" b="1" dirty="0">
                <a:effectLst>
                  <a:outerShdw blurRad="38100" dist="38100" dir="2700000" algn="tl">
                    <a:srgbClr val="000000">
                      <a:alpha val="43137"/>
                    </a:srgbClr>
                  </a:outerShdw>
                </a:effectLst>
              </a:rPr>
              <a:t>Сравнительный анализ качества классификации в зависимости от используемой системы признаков </a:t>
            </a:r>
          </a:p>
        </p:txBody>
      </p:sp>
      <p:sp>
        <p:nvSpPr>
          <p:cNvPr id="3" name="Подзаголовок 2">
            <a:extLst>
              <a:ext uri="{FF2B5EF4-FFF2-40B4-BE49-F238E27FC236}">
                <a16:creationId xmlns:a16="http://schemas.microsoft.com/office/drawing/2014/main" id="{69805D31-412B-4FB1-9EE6-BE6713A2C9B7}"/>
              </a:ext>
            </a:extLst>
          </p:cNvPr>
          <p:cNvSpPr>
            <a:spLocks noGrp="1"/>
          </p:cNvSpPr>
          <p:nvPr>
            <p:ph type="subTitle" idx="1"/>
          </p:nvPr>
        </p:nvSpPr>
        <p:spPr>
          <a:xfrm>
            <a:off x="1154954" y="4926810"/>
            <a:ext cx="9425960" cy="1362164"/>
          </a:xfrm>
        </p:spPr>
        <p:txBody>
          <a:bodyPr>
            <a:normAutofit fontScale="32500" lnSpcReduction="20000"/>
          </a:bodyPr>
          <a:lstStyle/>
          <a:p>
            <a:r>
              <a:rPr lang="ru-RU"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Студент: Козлов и. А.</a:t>
            </a:r>
          </a:p>
          <a:p>
            <a:r>
              <a:rPr lang="ru-RU"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Группа: а-03-19</a:t>
            </a:r>
          </a:p>
          <a:p>
            <a:r>
              <a:rPr lang="ru-RU"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Руководитель </a:t>
            </a:r>
            <a:r>
              <a:rPr lang="ru-RU" sz="7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вкр</a:t>
            </a:r>
            <a:r>
              <a:rPr lang="ru-RU"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профессор </a:t>
            </a:r>
            <a:r>
              <a:rPr lang="ru-RU" sz="7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Толчеев</a:t>
            </a:r>
            <a:r>
              <a:rPr lang="ru-RU"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7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в.о</a:t>
            </a:r>
            <a:r>
              <a:rPr lang="ru-RU"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endParaRPr lang="ru-RU" dirty="0"/>
          </a:p>
        </p:txBody>
      </p:sp>
      <p:sp>
        <p:nvSpPr>
          <p:cNvPr id="4" name="Прямоугольник 3">
            <a:extLst>
              <a:ext uri="{FF2B5EF4-FFF2-40B4-BE49-F238E27FC236}">
                <a16:creationId xmlns:a16="http://schemas.microsoft.com/office/drawing/2014/main" id="{F327EB42-48F3-4CEC-A78A-29CB8EEFEDDF}"/>
              </a:ext>
            </a:extLst>
          </p:cNvPr>
          <p:cNvSpPr/>
          <p:nvPr/>
        </p:nvSpPr>
        <p:spPr>
          <a:xfrm>
            <a:off x="1154954" y="4229600"/>
            <a:ext cx="6280896" cy="461665"/>
          </a:xfrm>
          <a:prstGeom prst="rect">
            <a:avLst/>
          </a:prstGeom>
        </p:spPr>
        <p:txBody>
          <a:bodyPr wrap="square">
            <a:spAutoFit/>
          </a:bodyPr>
          <a:lstStyle/>
          <a:p>
            <a:r>
              <a:rPr lang="ru-RU" sz="2400" b="1" dirty="0">
                <a:effectLst>
                  <a:outerShdw blurRad="38100" dist="38100" dir="2700000" algn="tl">
                    <a:srgbClr val="000000">
                      <a:alpha val="43137"/>
                    </a:srgbClr>
                  </a:outerShdw>
                </a:effectLst>
              </a:rPr>
              <a:t>Сфера: текстовый анализ данных</a:t>
            </a:r>
            <a:endParaRPr lang="ru-RU" sz="2400" dirty="0"/>
          </a:p>
        </p:txBody>
      </p:sp>
    </p:spTree>
    <p:extLst>
      <p:ext uri="{BB962C8B-B14F-4D97-AF65-F5344CB8AC3E}">
        <p14:creationId xmlns:p14="http://schemas.microsoft.com/office/powerpoint/2010/main" val="3066941768"/>
      </p:ext>
    </p:extLst>
  </p:cSld>
  <p:clrMapOvr>
    <a:masterClrMapping/>
  </p:clrMapOvr>
  <mc:AlternateContent xmlns:mc="http://schemas.openxmlformats.org/markup-compatibility/2006" xmlns:p14="http://schemas.microsoft.com/office/powerpoint/2010/main">
    <mc:Choice Requires="p14">
      <p:transition spd="slow" p14:dur="15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AC01C-3C0B-4ADD-80BA-805081EA7A74}"/>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ВИЗУАЛИЗАЦИЯ</a:t>
            </a:r>
            <a:endParaRPr lang="ru-RU" dirty="0"/>
          </a:p>
        </p:txBody>
      </p:sp>
      <p:sp>
        <p:nvSpPr>
          <p:cNvPr id="3" name="Объект 2">
            <a:extLst>
              <a:ext uri="{FF2B5EF4-FFF2-40B4-BE49-F238E27FC236}">
                <a16:creationId xmlns:a16="http://schemas.microsoft.com/office/drawing/2014/main" id="{8CB520DA-413F-477B-BC48-5A4340685735}"/>
              </a:ext>
            </a:extLst>
          </p:cNvPr>
          <p:cNvSpPr>
            <a:spLocks noGrp="1"/>
          </p:cNvSpPr>
          <p:nvPr>
            <p:ph idx="1"/>
          </p:nvPr>
        </p:nvSpPr>
        <p:spPr>
          <a:xfrm>
            <a:off x="646111" y="1152983"/>
            <a:ext cx="8946541" cy="4195481"/>
          </a:xfrm>
        </p:spPr>
        <p:txBody>
          <a:bodyPr/>
          <a:lstStyle/>
          <a:p>
            <a:pPr marL="0" indent="0">
              <a:buNone/>
            </a:pPr>
            <a:r>
              <a:rPr lang="ru-RU" dirty="0">
                <a:effectLst>
                  <a:outerShdw blurRad="38100" dist="38100" dir="2700000" algn="tl">
                    <a:srgbClr val="000000">
                      <a:alpha val="43137"/>
                    </a:srgbClr>
                  </a:outerShdw>
                </a:effectLst>
              </a:rPr>
              <a:t>Здесь желтые точки – ИАД, фиолетовые точки – не ИАД</a:t>
            </a:r>
          </a:p>
          <a:p>
            <a:pPr marL="0" indent="0">
              <a:buNone/>
            </a:pPr>
            <a:r>
              <a:rPr lang="ru-RU" dirty="0">
                <a:effectLst>
                  <a:outerShdw blurRad="38100" dist="38100" dir="2700000" algn="tl">
                    <a:srgbClr val="000000">
                      <a:alpha val="43137"/>
                    </a:srgbClr>
                  </a:outerShdw>
                </a:effectLst>
              </a:rPr>
              <a:t>Для визуализации использовался </a:t>
            </a:r>
            <a:r>
              <a:rPr lang="ru-RU" b="1" i="1" u="sng" dirty="0">
                <a:effectLst>
                  <a:outerShdw blurRad="38100" dist="38100" dir="2700000" algn="tl">
                    <a:srgbClr val="000000">
                      <a:alpha val="43137"/>
                    </a:srgbClr>
                  </a:outerShdw>
                </a:effectLst>
              </a:rPr>
              <a:t>метод главных компонент</a:t>
            </a:r>
          </a:p>
        </p:txBody>
      </p:sp>
      <p:sp>
        <p:nvSpPr>
          <p:cNvPr id="4" name="Номер слайда 3">
            <a:extLst>
              <a:ext uri="{FF2B5EF4-FFF2-40B4-BE49-F238E27FC236}">
                <a16:creationId xmlns:a16="http://schemas.microsoft.com/office/drawing/2014/main" id="{2CEF3AE8-AFCB-4408-BB30-A55AB4F55903}"/>
              </a:ext>
            </a:extLst>
          </p:cNvPr>
          <p:cNvSpPr>
            <a:spLocks noGrp="1"/>
          </p:cNvSpPr>
          <p:nvPr>
            <p:ph type="sldNum" sz="quarter" idx="12"/>
          </p:nvPr>
        </p:nvSpPr>
        <p:spPr/>
        <p:txBody>
          <a:bodyPr/>
          <a:lstStyle/>
          <a:p>
            <a:fld id="{58219FA4-C23F-4B75-925E-CDC57662C252}" type="slidenum">
              <a:rPr lang="ru-RU" smtClean="0"/>
              <a:t>10</a:t>
            </a:fld>
            <a:endParaRPr lang="ru-RU"/>
          </a:p>
        </p:txBody>
      </p:sp>
      <p:pic>
        <p:nvPicPr>
          <p:cNvPr id="11" name="Рисунок 10">
            <a:extLst>
              <a:ext uri="{FF2B5EF4-FFF2-40B4-BE49-F238E27FC236}">
                <a16:creationId xmlns:a16="http://schemas.microsoft.com/office/drawing/2014/main" id="{9E8F0A74-2147-45EE-860D-A251C0590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53" y="2051051"/>
            <a:ext cx="5043489" cy="3431652"/>
          </a:xfrm>
          <a:prstGeom prst="rect">
            <a:avLst/>
          </a:prstGeom>
        </p:spPr>
      </p:pic>
      <p:pic>
        <p:nvPicPr>
          <p:cNvPr id="13" name="Рисунок 12">
            <a:extLst>
              <a:ext uri="{FF2B5EF4-FFF2-40B4-BE49-F238E27FC236}">
                <a16:creationId xmlns:a16="http://schemas.microsoft.com/office/drawing/2014/main" id="{5669327E-3FFC-4C19-8D7A-BD0A40F9D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51051"/>
            <a:ext cx="4036525" cy="3431652"/>
          </a:xfrm>
          <a:prstGeom prst="rect">
            <a:avLst/>
          </a:prstGeom>
        </p:spPr>
      </p:pic>
    </p:spTree>
    <p:extLst>
      <p:ext uri="{BB962C8B-B14F-4D97-AF65-F5344CB8AC3E}">
        <p14:creationId xmlns:p14="http://schemas.microsoft.com/office/powerpoint/2010/main" val="341034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CAB59D-9E1B-492D-9F9A-71EE27F07B27}"/>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СРАВНЕНИЕ РЕЗУЛЬТАТОВ КЛАССИФИКАЦИИ</a:t>
            </a:r>
          </a:p>
        </p:txBody>
      </p:sp>
      <p:sp>
        <p:nvSpPr>
          <p:cNvPr id="9" name="Текст 8">
            <a:extLst>
              <a:ext uri="{FF2B5EF4-FFF2-40B4-BE49-F238E27FC236}">
                <a16:creationId xmlns:a16="http://schemas.microsoft.com/office/drawing/2014/main" id="{FD3FDAF5-0CE0-4399-B3B9-2958B3F7B041}"/>
              </a:ext>
            </a:extLst>
          </p:cNvPr>
          <p:cNvSpPr>
            <a:spLocks noGrp="1"/>
          </p:cNvSpPr>
          <p:nvPr>
            <p:ph type="body" idx="1"/>
          </p:nvPr>
        </p:nvSpPr>
        <p:spPr>
          <a:xfrm>
            <a:off x="646111" y="1894047"/>
            <a:ext cx="4396338" cy="576262"/>
          </a:xfrm>
        </p:spPr>
        <p:txBody>
          <a:bodyPr/>
          <a:lstStyle/>
          <a:p>
            <a:r>
              <a:rPr lang="ru-RU" sz="1800" dirty="0">
                <a:solidFill>
                  <a:schemeClr val="tx1"/>
                </a:solidFill>
                <a:effectLst>
                  <a:outerShdw blurRad="38100" dist="38100" dir="2700000" algn="tl">
                    <a:srgbClr val="000000">
                      <a:alpha val="43137"/>
                    </a:srgbClr>
                  </a:outerShdw>
                </a:effectLst>
              </a:rPr>
              <a:t>Таблица сравнения методов и признаковых пространств</a:t>
            </a:r>
          </a:p>
        </p:txBody>
      </p:sp>
      <p:graphicFrame>
        <p:nvGraphicFramePr>
          <p:cNvPr id="8" name="Объект 7">
            <a:extLst>
              <a:ext uri="{FF2B5EF4-FFF2-40B4-BE49-F238E27FC236}">
                <a16:creationId xmlns:a16="http://schemas.microsoft.com/office/drawing/2014/main" id="{AF2EF191-F417-4755-8056-2189ADF42F76}"/>
              </a:ext>
            </a:extLst>
          </p:cNvPr>
          <p:cNvGraphicFramePr>
            <a:graphicFrameLocks noGrp="1"/>
          </p:cNvGraphicFramePr>
          <p:nvPr>
            <p:ph sz="half" idx="2"/>
            <p:extLst>
              <p:ext uri="{D42A27DB-BD31-4B8C-83A1-F6EECF244321}">
                <p14:modId xmlns:p14="http://schemas.microsoft.com/office/powerpoint/2010/main" val="607548967"/>
              </p:ext>
            </p:extLst>
          </p:nvPr>
        </p:nvGraphicFramePr>
        <p:xfrm>
          <a:off x="657222" y="2511108"/>
          <a:ext cx="5099600" cy="3333691"/>
        </p:xfrm>
        <a:graphic>
          <a:graphicData uri="http://schemas.openxmlformats.org/drawingml/2006/table">
            <a:tbl>
              <a:tblPr firstRow="1" firstCol="1" bandRow="1">
                <a:tableStyleId>{7DF18680-E054-41AD-8BC1-D1AEF772440D}</a:tableStyleId>
              </a:tblPr>
              <a:tblGrid>
                <a:gridCol w="1171578">
                  <a:extLst>
                    <a:ext uri="{9D8B030D-6E8A-4147-A177-3AD203B41FA5}">
                      <a16:colId xmlns:a16="http://schemas.microsoft.com/office/drawing/2014/main" val="3314298816"/>
                    </a:ext>
                  </a:extLst>
                </a:gridCol>
                <a:gridCol w="1021280">
                  <a:extLst>
                    <a:ext uri="{9D8B030D-6E8A-4147-A177-3AD203B41FA5}">
                      <a16:colId xmlns:a16="http://schemas.microsoft.com/office/drawing/2014/main" val="2740159643"/>
                    </a:ext>
                  </a:extLst>
                </a:gridCol>
                <a:gridCol w="1727350">
                  <a:extLst>
                    <a:ext uri="{9D8B030D-6E8A-4147-A177-3AD203B41FA5}">
                      <a16:colId xmlns:a16="http://schemas.microsoft.com/office/drawing/2014/main" val="902748721"/>
                    </a:ext>
                  </a:extLst>
                </a:gridCol>
                <a:gridCol w="1179392">
                  <a:extLst>
                    <a:ext uri="{9D8B030D-6E8A-4147-A177-3AD203B41FA5}">
                      <a16:colId xmlns:a16="http://schemas.microsoft.com/office/drawing/2014/main" val="1787518477"/>
                    </a:ext>
                  </a:extLst>
                </a:gridCol>
              </a:tblGrid>
              <a:tr h="496615">
                <a:tc>
                  <a:txBody>
                    <a:bodyPr/>
                    <a:lstStyle/>
                    <a:p>
                      <a:pPr algn="just">
                        <a:lnSpc>
                          <a:spcPct val="150000"/>
                        </a:lnSpc>
                        <a:spcAft>
                          <a:spcPts val="0"/>
                        </a:spcAft>
                      </a:pPr>
                      <a:r>
                        <a:rPr lang="ru-RU" sz="1100" b="1" dirty="0">
                          <a:effectLst/>
                        </a:rPr>
                        <a:t> </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100" b="1" dirty="0">
                          <a:effectLst/>
                        </a:rPr>
                        <a:t>Названия</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100" b="1" dirty="0">
                          <a:effectLst/>
                        </a:rPr>
                        <a:t>Библиографическое описание </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100" b="1" dirty="0">
                          <a:effectLst/>
                        </a:rPr>
                        <a:t>Ключевые слова</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extLst>
                  <a:ext uri="{0D108BD9-81ED-4DB2-BD59-A6C34878D82A}">
                    <a16:rowId xmlns:a16="http://schemas.microsoft.com/office/drawing/2014/main" val="4287677465"/>
                  </a:ext>
                </a:extLst>
              </a:tr>
              <a:tr h="761640">
                <a:tc>
                  <a:txBody>
                    <a:bodyPr/>
                    <a:lstStyle/>
                    <a:p>
                      <a:pPr algn="ctr">
                        <a:lnSpc>
                          <a:spcPct val="150000"/>
                        </a:lnSpc>
                        <a:spcAft>
                          <a:spcPts val="0"/>
                        </a:spcAft>
                      </a:pPr>
                      <a:r>
                        <a:rPr lang="ru-RU" sz="1200" b="1" dirty="0">
                          <a:effectLst/>
                        </a:rPr>
                        <a:t>         Метрика              </a:t>
                      </a:r>
                    </a:p>
                    <a:p>
                      <a:pPr>
                        <a:lnSpc>
                          <a:spcPct val="150000"/>
                        </a:lnSpc>
                        <a:spcAft>
                          <a:spcPts val="0"/>
                        </a:spcAft>
                      </a:pPr>
                      <a:endParaRPr lang="ru-RU" sz="1200" b="1" dirty="0">
                        <a:effectLst/>
                      </a:endParaRPr>
                    </a:p>
                    <a:p>
                      <a:pPr>
                        <a:lnSpc>
                          <a:spcPct val="150000"/>
                        </a:lnSpc>
                        <a:spcAft>
                          <a:spcPts val="0"/>
                        </a:spcAft>
                      </a:pPr>
                      <a:r>
                        <a:rPr lang="ru-RU" sz="1200" b="1" dirty="0">
                          <a:effectLst/>
                        </a:rPr>
                        <a:t>Метод</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tc>
                <a:tc>
                  <a:txBody>
                    <a:bodyPr/>
                    <a:lstStyle/>
                    <a:p>
                      <a:pPr algn="just">
                        <a:lnSpc>
                          <a:spcPct val="150000"/>
                        </a:lnSpc>
                        <a:spcAft>
                          <a:spcPts val="0"/>
                        </a:spcAft>
                      </a:pPr>
                      <a:r>
                        <a:rPr lang="en-US" sz="1200" b="1" dirty="0">
                          <a:effectLst/>
                        </a:rPr>
                        <a:t>Accuracy</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en-US" sz="1200" b="1" dirty="0">
                          <a:effectLst/>
                        </a:rPr>
                        <a:t>Accuracy</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en-US" sz="1200" b="1" dirty="0">
                          <a:effectLst/>
                        </a:rPr>
                        <a:t>Accuracy</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extLst>
                  <a:ext uri="{0D108BD9-81ED-4DB2-BD59-A6C34878D82A}">
                    <a16:rowId xmlns:a16="http://schemas.microsoft.com/office/drawing/2014/main" val="1826528416"/>
                  </a:ext>
                </a:extLst>
              </a:tr>
              <a:tr h="761640">
                <a:tc>
                  <a:txBody>
                    <a:bodyPr/>
                    <a:lstStyle/>
                    <a:p>
                      <a:pPr algn="just">
                        <a:lnSpc>
                          <a:spcPct val="150000"/>
                        </a:lnSpc>
                        <a:spcAft>
                          <a:spcPts val="0"/>
                        </a:spcAft>
                      </a:pPr>
                      <a:r>
                        <a:rPr lang="ru-RU" sz="1200" b="1" dirty="0">
                          <a:effectLst/>
                        </a:rPr>
                        <a:t>Логистическая регрессия</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0.87</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0.96</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0.96</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extLst>
                  <a:ext uri="{0D108BD9-81ED-4DB2-BD59-A6C34878D82A}">
                    <a16:rowId xmlns:a16="http://schemas.microsoft.com/office/drawing/2014/main" val="1458116320"/>
                  </a:ext>
                </a:extLst>
              </a:tr>
              <a:tr h="234898">
                <a:tc>
                  <a:txBody>
                    <a:bodyPr/>
                    <a:lstStyle/>
                    <a:p>
                      <a:pPr algn="just">
                        <a:lnSpc>
                          <a:spcPct val="150000"/>
                        </a:lnSpc>
                        <a:spcAft>
                          <a:spcPts val="0"/>
                        </a:spcAft>
                      </a:pPr>
                      <a:r>
                        <a:rPr lang="ru-RU" sz="1200" b="1" dirty="0">
                          <a:effectLst/>
                        </a:rPr>
                        <a:t>КБС</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0.77</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0.85</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0.84</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extLst>
                  <a:ext uri="{0D108BD9-81ED-4DB2-BD59-A6C34878D82A}">
                    <a16:rowId xmlns:a16="http://schemas.microsoft.com/office/drawing/2014/main" val="2784065229"/>
                  </a:ext>
                </a:extLst>
              </a:tr>
              <a:tr h="498203">
                <a:tc>
                  <a:txBody>
                    <a:bodyPr/>
                    <a:lstStyle/>
                    <a:p>
                      <a:pPr algn="just">
                        <a:lnSpc>
                          <a:spcPct val="150000"/>
                        </a:lnSpc>
                        <a:spcAft>
                          <a:spcPts val="0"/>
                        </a:spcAft>
                      </a:pPr>
                      <a:r>
                        <a:rPr lang="ru-RU" sz="1200" b="1" dirty="0">
                          <a:effectLst/>
                        </a:rPr>
                        <a:t>Дерево решений</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a:effectLst/>
                        </a:rPr>
                        <a:t>0.80</a:t>
                      </a:r>
                      <a:endParaRPr lang="ru-RU" sz="1200" b="1">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0.99</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0.96</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extLst>
                  <a:ext uri="{0D108BD9-81ED-4DB2-BD59-A6C34878D82A}">
                    <a16:rowId xmlns:a16="http://schemas.microsoft.com/office/drawing/2014/main" val="253356500"/>
                  </a:ext>
                </a:extLst>
              </a:tr>
              <a:tr h="498203">
                <a:tc>
                  <a:txBody>
                    <a:bodyPr/>
                    <a:lstStyle/>
                    <a:p>
                      <a:pPr algn="just">
                        <a:lnSpc>
                          <a:spcPct val="150000"/>
                        </a:lnSpc>
                        <a:spcAft>
                          <a:spcPts val="0"/>
                        </a:spcAft>
                      </a:pPr>
                      <a:r>
                        <a:rPr lang="ru-RU" sz="1200" b="1" dirty="0">
                          <a:effectLst/>
                        </a:rPr>
                        <a:t>Случайный лес</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a:effectLst/>
                        </a:rPr>
                        <a:t>0.87</a:t>
                      </a:r>
                      <a:endParaRPr lang="ru-RU" sz="1200" b="1">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0.99</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tc>
                  <a:txBody>
                    <a:bodyPr/>
                    <a:lstStyle/>
                    <a:p>
                      <a:pPr algn="just">
                        <a:lnSpc>
                          <a:spcPct val="150000"/>
                        </a:lnSpc>
                        <a:spcAft>
                          <a:spcPts val="0"/>
                        </a:spcAft>
                      </a:pPr>
                      <a:r>
                        <a:rPr lang="ru-RU" sz="1200" b="1" dirty="0">
                          <a:effectLst/>
                        </a:rPr>
                        <a:t>0.97</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65" marR="47665" marT="0" marB="0" anchor="ctr"/>
                </a:tc>
                <a:extLst>
                  <a:ext uri="{0D108BD9-81ED-4DB2-BD59-A6C34878D82A}">
                    <a16:rowId xmlns:a16="http://schemas.microsoft.com/office/drawing/2014/main" val="4224953272"/>
                  </a:ext>
                </a:extLst>
              </a:tr>
            </a:tbl>
          </a:graphicData>
        </a:graphic>
      </p:graphicFrame>
      <p:sp>
        <p:nvSpPr>
          <p:cNvPr id="10" name="Текст 9">
            <a:extLst>
              <a:ext uri="{FF2B5EF4-FFF2-40B4-BE49-F238E27FC236}">
                <a16:creationId xmlns:a16="http://schemas.microsoft.com/office/drawing/2014/main" id="{36E2B30C-960B-49E3-BD1C-3E5E5BAFF92B}"/>
              </a:ext>
            </a:extLst>
          </p:cNvPr>
          <p:cNvSpPr>
            <a:spLocks noGrp="1"/>
          </p:cNvSpPr>
          <p:nvPr>
            <p:ph type="body" sz="quarter" idx="3"/>
          </p:nvPr>
        </p:nvSpPr>
        <p:spPr>
          <a:xfrm>
            <a:off x="6143079" y="1853248"/>
            <a:ext cx="4396339" cy="576262"/>
          </a:xfrm>
        </p:spPr>
        <p:txBody>
          <a:bodyPr/>
          <a:lstStyle/>
          <a:p>
            <a:r>
              <a:rPr lang="ru-RU" dirty="0">
                <a:solidFill>
                  <a:schemeClr val="tx1"/>
                </a:solidFill>
                <a:effectLst>
                  <a:outerShdw blurRad="38100" dist="38100" dir="2700000" algn="tl">
                    <a:srgbClr val="000000">
                      <a:alpha val="43137"/>
                    </a:srgbClr>
                  </a:outerShdw>
                </a:effectLst>
              </a:rPr>
              <a:t>Визуальное отображение</a:t>
            </a:r>
          </a:p>
        </p:txBody>
      </p:sp>
      <p:pic>
        <p:nvPicPr>
          <p:cNvPr id="18" name="Объект 17">
            <a:extLst>
              <a:ext uri="{FF2B5EF4-FFF2-40B4-BE49-F238E27FC236}">
                <a16:creationId xmlns:a16="http://schemas.microsoft.com/office/drawing/2014/main" id="{22BA3452-5EE6-4529-98EF-4A211BB1827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43079" y="2511108"/>
            <a:ext cx="5391699" cy="3291998"/>
          </a:xfrm>
        </p:spPr>
      </p:pic>
      <p:sp>
        <p:nvSpPr>
          <p:cNvPr id="4" name="Номер слайда 3">
            <a:extLst>
              <a:ext uri="{FF2B5EF4-FFF2-40B4-BE49-F238E27FC236}">
                <a16:creationId xmlns:a16="http://schemas.microsoft.com/office/drawing/2014/main" id="{5DFECD95-09B9-4546-A479-2EFB97C6DBEE}"/>
              </a:ext>
            </a:extLst>
          </p:cNvPr>
          <p:cNvSpPr>
            <a:spLocks noGrp="1"/>
          </p:cNvSpPr>
          <p:nvPr>
            <p:ph type="sldNum" sz="quarter" idx="12"/>
          </p:nvPr>
        </p:nvSpPr>
        <p:spPr/>
        <p:txBody>
          <a:bodyPr/>
          <a:lstStyle/>
          <a:p>
            <a:fld id="{58219FA4-C23F-4B75-925E-CDC57662C252}" type="slidenum">
              <a:rPr lang="ru-RU" smtClean="0"/>
              <a:t>11</a:t>
            </a:fld>
            <a:endParaRPr lang="ru-RU"/>
          </a:p>
        </p:txBody>
      </p:sp>
      <p:cxnSp>
        <p:nvCxnSpPr>
          <p:cNvPr id="13" name="Прямая соединительная линия 12">
            <a:extLst>
              <a:ext uri="{FF2B5EF4-FFF2-40B4-BE49-F238E27FC236}">
                <a16:creationId xmlns:a16="http://schemas.microsoft.com/office/drawing/2014/main" id="{128B301F-0494-4409-B1B7-8CF5332F0CBB}"/>
              </a:ext>
            </a:extLst>
          </p:cNvPr>
          <p:cNvCxnSpPr>
            <a:cxnSpLocks/>
          </p:cNvCxnSpPr>
          <p:nvPr/>
        </p:nvCxnSpPr>
        <p:spPr>
          <a:xfrm>
            <a:off x="657222" y="3009900"/>
            <a:ext cx="1158878" cy="736600"/>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35821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A3B5AE-7995-4733-AA7F-D3B7CC05C0B5}"/>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МНОГОКЛАССОВАЯ КЛАССИФИКАЦИЯ</a:t>
            </a:r>
          </a:p>
        </p:txBody>
      </p:sp>
      <p:sp>
        <p:nvSpPr>
          <p:cNvPr id="8" name="Объект 7">
            <a:extLst>
              <a:ext uri="{FF2B5EF4-FFF2-40B4-BE49-F238E27FC236}">
                <a16:creationId xmlns:a16="http://schemas.microsoft.com/office/drawing/2014/main" id="{F986CCD9-20A6-4587-B952-098FCBC883E6}"/>
              </a:ext>
            </a:extLst>
          </p:cNvPr>
          <p:cNvSpPr>
            <a:spLocks noGrp="1"/>
          </p:cNvSpPr>
          <p:nvPr>
            <p:ph sz="half" idx="1"/>
          </p:nvPr>
        </p:nvSpPr>
        <p:spPr>
          <a:xfrm>
            <a:off x="595859" y="2482992"/>
            <a:ext cx="6071641" cy="3714608"/>
          </a:xfrm>
        </p:spPr>
        <p:txBody>
          <a:bodyPr>
            <a:normAutofit fontScale="25000" lnSpcReduction="20000"/>
          </a:bodyPr>
          <a:lstStyle/>
          <a:p>
            <a:pPr marL="0" lvl="0" indent="0">
              <a:buNone/>
            </a:pPr>
            <a:r>
              <a:rPr lang="ru-RU" sz="6400" b="1" dirty="0">
                <a:effectLst>
                  <a:outerShdw blurRad="38100" dist="38100" dir="2700000" algn="tl">
                    <a:srgbClr val="000000">
                      <a:alpha val="43137"/>
                    </a:srgbClr>
                  </a:outerShdw>
                </a:effectLst>
              </a:rPr>
              <a:t>Классы можно считать сбалансированными</a:t>
            </a:r>
          </a:p>
          <a:p>
            <a:pPr lvl="0"/>
            <a:r>
              <a:rPr lang="en-US" sz="6400" dirty="0">
                <a:effectLst>
                  <a:outerShdw blurRad="38100" dist="38100" dir="2700000" algn="tl">
                    <a:srgbClr val="000000">
                      <a:alpha val="43137"/>
                    </a:srgbClr>
                  </a:outerShdw>
                </a:effectLst>
              </a:rPr>
              <a:t>computer vision </a:t>
            </a:r>
            <a:r>
              <a:rPr lang="ru-RU" sz="6400" dirty="0">
                <a:effectLst>
                  <a:outerShdw blurRad="38100" dist="38100" dir="2700000" algn="tl">
                    <a:srgbClr val="000000">
                      <a:alpha val="43137"/>
                    </a:srgbClr>
                  </a:outerShdw>
                </a:effectLst>
              </a:rPr>
              <a:t>(компьютерное зрение) </a:t>
            </a:r>
            <a:r>
              <a:rPr lang="en-US" sz="6400" dirty="0">
                <a:effectLst>
                  <a:outerShdw blurRad="38100" dist="38100" dir="2700000" algn="tl">
                    <a:srgbClr val="000000">
                      <a:alpha val="43137"/>
                    </a:srgbClr>
                  </a:outerShdw>
                </a:effectLst>
              </a:rPr>
              <a:t>- 1797</a:t>
            </a:r>
            <a:endParaRPr lang="ru-RU" sz="6400" dirty="0">
              <a:effectLst>
                <a:outerShdw blurRad="38100" dist="38100" dir="2700000" algn="tl">
                  <a:srgbClr val="000000">
                    <a:alpha val="43137"/>
                  </a:srgbClr>
                </a:outerShdw>
              </a:effectLst>
            </a:endParaRPr>
          </a:p>
          <a:p>
            <a:pPr lvl="0"/>
            <a:r>
              <a:rPr lang="en-US" sz="6400" dirty="0">
                <a:effectLst>
                  <a:outerShdw blurRad="38100" dist="38100" dir="2700000" algn="tl">
                    <a:srgbClr val="000000">
                      <a:alpha val="43137"/>
                    </a:srgbClr>
                  </a:outerShdw>
                </a:effectLst>
              </a:rPr>
              <a:t>text mining </a:t>
            </a:r>
            <a:r>
              <a:rPr lang="ru-RU" sz="6400" dirty="0">
                <a:effectLst>
                  <a:outerShdw blurRad="38100" dist="38100" dir="2700000" algn="tl">
                    <a:srgbClr val="000000">
                      <a:alpha val="43137"/>
                    </a:srgbClr>
                  </a:outerShdw>
                </a:effectLst>
              </a:rPr>
              <a:t>(интеллектуальный анализ текста) - 1933</a:t>
            </a:r>
          </a:p>
          <a:p>
            <a:pPr lvl="0"/>
            <a:r>
              <a:rPr lang="en-US" sz="6400" dirty="0">
                <a:effectLst>
                  <a:outerShdw blurRad="38100" dist="38100" dir="2700000" algn="tl">
                    <a:srgbClr val="000000">
                      <a:alpha val="43137"/>
                    </a:srgbClr>
                  </a:outerShdw>
                </a:effectLst>
              </a:rPr>
              <a:t>control systems</a:t>
            </a:r>
            <a:r>
              <a:rPr lang="ru-RU" sz="6400" dirty="0">
                <a:effectLst>
                  <a:outerShdw blurRad="38100" dist="38100" dir="2700000" algn="tl">
                    <a:srgbClr val="000000">
                      <a:alpha val="43137"/>
                    </a:srgbClr>
                  </a:outerShdw>
                </a:effectLst>
              </a:rPr>
              <a:t> (системы управления)</a:t>
            </a:r>
            <a:r>
              <a:rPr lang="en-US" sz="6400" dirty="0">
                <a:effectLst>
                  <a:outerShdw blurRad="38100" dist="38100" dir="2700000" algn="tl">
                    <a:srgbClr val="000000">
                      <a:alpha val="43137"/>
                    </a:srgbClr>
                  </a:outerShdw>
                </a:effectLst>
              </a:rPr>
              <a:t> - 1452</a:t>
            </a:r>
            <a:endParaRPr lang="ru-RU" sz="6400" dirty="0">
              <a:effectLst>
                <a:outerShdw blurRad="38100" dist="38100" dir="2700000" algn="tl">
                  <a:srgbClr val="000000">
                    <a:alpha val="43137"/>
                  </a:srgbClr>
                </a:outerShdw>
              </a:effectLst>
            </a:endParaRPr>
          </a:p>
          <a:p>
            <a:pPr lvl="0"/>
            <a:r>
              <a:rPr lang="en-US" sz="6400" dirty="0">
                <a:effectLst>
                  <a:outerShdw blurRad="38100" dist="38100" dir="2700000" algn="tl">
                    <a:srgbClr val="000000">
                      <a:alpha val="43137"/>
                    </a:srgbClr>
                  </a:outerShdw>
                </a:effectLst>
              </a:rPr>
              <a:t>cyber security </a:t>
            </a:r>
            <a:r>
              <a:rPr lang="ru-RU" sz="6400" dirty="0">
                <a:effectLst>
                  <a:outerShdw blurRad="38100" dist="38100" dir="2700000" algn="tl">
                    <a:srgbClr val="000000">
                      <a:alpha val="43137"/>
                    </a:srgbClr>
                  </a:outerShdw>
                </a:effectLst>
              </a:rPr>
              <a:t>(кибербезопасность) </a:t>
            </a:r>
            <a:r>
              <a:rPr lang="en-US" sz="6400" dirty="0">
                <a:effectLst>
                  <a:outerShdw blurRad="38100" dist="38100" dir="2700000" algn="tl">
                    <a:srgbClr val="000000">
                      <a:alpha val="43137"/>
                    </a:srgbClr>
                  </a:outerShdw>
                </a:effectLst>
              </a:rPr>
              <a:t>- 2965</a:t>
            </a:r>
            <a:endParaRPr lang="ru-RU" sz="6400" dirty="0">
              <a:effectLst>
                <a:outerShdw blurRad="38100" dist="38100" dir="2700000" algn="tl">
                  <a:srgbClr val="000000">
                    <a:alpha val="43137"/>
                  </a:srgbClr>
                </a:outerShdw>
              </a:effectLst>
            </a:endParaRPr>
          </a:p>
          <a:p>
            <a:pPr lvl="0"/>
            <a:r>
              <a:rPr lang="en-US" sz="6400" dirty="0">
                <a:effectLst>
                  <a:outerShdw blurRad="38100" dist="38100" dir="2700000" algn="tl">
                    <a:srgbClr val="000000">
                      <a:alpha val="43137"/>
                    </a:srgbClr>
                  </a:outerShdw>
                </a:effectLst>
              </a:rPr>
              <a:t>information retrieval</a:t>
            </a:r>
            <a:r>
              <a:rPr lang="ru-RU" sz="6400" dirty="0">
                <a:effectLst>
                  <a:outerShdw blurRad="38100" dist="38100" dir="2700000" algn="tl">
                    <a:srgbClr val="000000">
                      <a:alpha val="43137"/>
                    </a:srgbClr>
                  </a:outerShdw>
                </a:effectLst>
              </a:rPr>
              <a:t> (информационный поиск)</a:t>
            </a:r>
            <a:r>
              <a:rPr lang="en-US" sz="6400" dirty="0">
                <a:effectLst>
                  <a:outerShdw blurRad="38100" dist="38100" dir="2700000" algn="tl">
                    <a:srgbClr val="000000">
                      <a:alpha val="43137"/>
                    </a:srgbClr>
                  </a:outerShdw>
                </a:effectLst>
              </a:rPr>
              <a:t> - 1944</a:t>
            </a:r>
            <a:endParaRPr lang="ru-RU" sz="6400" dirty="0">
              <a:effectLst>
                <a:outerShdw blurRad="38100" dist="38100" dir="2700000" algn="tl">
                  <a:srgbClr val="000000">
                    <a:alpha val="43137"/>
                  </a:srgbClr>
                </a:outerShdw>
              </a:effectLst>
            </a:endParaRPr>
          </a:p>
          <a:p>
            <a:pPr lvl="0"/>
            <a:r>
              <a:rPr lang="en-US" sz="6400" dirty="0">
                <a:effectLst>
                  <a:outerShdw blurRad="38100" dist="38100" dir="2700000" algn="tl">
                    <a:srgbClr val="000000">
                      <a:alpha val="43137"/>
                    </a:srgbClr>
                  </a:outerShdw>
                </a:effectLst>
              </a:rPr>
              <a:t>fuzzy</a:t>
            </a:r>
            <a:r>
              <a:rPr lang="ru-RU" sz="6400" dirty="0">
                <a:effectLst>
                  <a:outerShdw blurRad="38100" dist="38100" dir="2700000" algn="tl">
                    <a:srgbClr val="000000">
                      <a:alpha val="43137"/>
                    </a:srgbClr>
                  </a:outerShdw>
                </a:effectLst>
              </a:rPr>
              <a:t> (нечеткие системы)</a:t>
            </a:r>
            <a:r>
              <a:rPr lang="en-US" sz="6400" dirty="0">
                <a:effectLst>
                  <a:outerShdw blurRad="38100" dist="38100" dir="2700000" algn="tl">
                    <a:srgbClr val="000000">
                      <a:alpha val="43137"/>
                    </a:srgbClr>
                  </a:outerShdw>
                </a:effectLst>
              </a:rPr>
              <a:t> - 1776</a:t>
            </a:r>
            <a:endParaRPr lang="ru-RU" sz="6400" dirty="0">
              <a:effectLst>
                <a:outerShdw blurRad="38100" dist="38100" dir="2700000" algn="tl">
                  <a:srgbClr val="000000">
                    <a:alpha val="43137"/>
                  </a:srgbClr>
                </a:outerShdw>
              </a:effectLst>
            </a:endParaRPr>
          </a:p>
          <a:p>
            <a:pPr lvl="0"/>
            <a:r>
              <a:rPr lang="en-US" sz="6400" dirty="0">
                <a:effectLst>
                  <a:outerShdw blurRad="38100" dist="38100" dir="2700000" algn="tl">
                    <a:srgbClr val="000000">
                      <a:alpha val="43137"/>
                    </a:srgbClr>
                  </a:outerShdw>
                </a:effectLst>
              </a:rPr>
              <a:t>neural nets </a:t>
            </a:r>
            <a:r>
              <a:rPr lang="ru-RU" sz="6400" dirty="0">
                <a:effectLst>
                  <a:outerShdw blurRad="38100" dist="38100" dir="2700000" algn="tl">
                    <a:srgbClr val="000000">
                      <a:alpha val="43137"/>
                    </a:srgbClr>
                  </a:outerShdw>
                </a:effectLst>
              </a:rPr>
              <a:t>(нейросети) </a:t>
            </a:r>
            <a:r>
              <a:rPr lang="en-US" sz="6400" dirty="0">
                <a:effectLst>
                  <a:outerShdw blurRad="38100" dist="38100" dir="2700000" algn="tl">
                    <a:srgbClr val="000000">
                      <a:alpha val="43137"/>
                    </a:srgbClr>
                  </a:outerShdw>
                </a:effectLst>
              </a:rPr>
              <a:t>- 1840</a:t>
            </a:r>
            <a:endParaRPr lang="ru-RU" sz="6400" dirty="0">
              <a:effectLst>
                <a:outerShdw blurRad="38100" dist="38100" dir="2700000" algn="tl">
                  <a:srgbClr val="000000">
                    <a:alpha val="43137"/>
                  </a:srgbClr>
                </a:outerShdw>
              </a:effectLst>
            </a:endParaRPr>
          </a:p>
          <a:p>
            <a:pPr lvl="0"/>
            <a:r>
              <a:rPr lang="en-US" sz="6400" dirty="0">
                <a:effectLst>
                  <a:outerShdw blurRad="38100" dist="38100" dir="2700000" algn="tl">
                    <a:srgbClr val="000000">
                      <a:alpha val="43137"/>
                    </a:srgbClr>
                  </a:outerShdw>
                </a:effectLst>
              </a:rPr>
              <a:t>database</a:t>
            </a:r>
            <a:r>
              <a:rPr lang="ru-RU" sz="6400" dirty="0">
                <a:effectLst>
                  <a:outerShdw blurRad="38100" dist="38100" dir="2700000" algn="tl">
                    <a:srgbClr val="000000">
                      <a:alpha val="43137"/>
                    </a:srgbClr>
                  </a:outerShdw>
                </a:effectLst>
              </a:rPr>
              <a:t> (базы данных)</a:t>
            </a:r>
            <a:r>
              <a:rPr lang="en-US" sz="6400" dirty="0">
                <a:effectLst>
                  <a:outerShdw blurRad="38100" dist="38100" dir="2700000" algn="tl">
                    <a:srgbClr val="000000">
                      <a:alpha val="43137"/>
                    </a:srgbClr>
                  </a:outerShdw>
                </a:effectLst>
              </a:rPr>
              <a:t> - 1936</a:t>
            </a:r>
            <a:endParaRPr lang="ru-RU" sz="6400" dirty="0">
              <a:effectLst>
                <a:outerShdw blurRad="38100" dist="38100" dir="2700000" algn="tl">
                  <a:srgbClr val="000000">
                    <a:alpha val="43137"/>
                  </a:srgbClr>
                </a:outerShdw>
              </a:effectLst>
            </a:endParaRPr>
          </a:p>
          <a:p>
            <a:pPr lvl="0"/>
            <a:r>
              <a:rPr lang="en-US" sz="6400" dirty="0">
                <a:effectLst>
                  <a:outerShdw blurRad="38100" dist="38100" dir="2700000" algn="tl">
                    <a:srgbClr val="000000">
                      <a:alpha val="43137"/>
                    </a:srgbClr>
                  </a:outerShdw>
                </a:effectLst>
              </a:rPr>
              <a:t>robotic </a:t>
            </a:r>
            <a:r>
              <a:rPr lang="ru-RU" sz="6400" dirty="0">
                <a:effectLst>
                  <a:outerShdw blurRad="38100" dist="38100" dir="2700000" algn="tl">
                    <a:srgbClr val="000000">
                      <a:alpha val="43137"/>
                    </a:srgbClr>
                  </a:outerShdw>
                </a:effectLst>
              </a:rPr>
              <a:t>(роботизированные системы) </a:t>
            </a:r>
            <a:r>
              <a:rPr lang="en-US" sz="6400" dirty="0">
                <a:effectLst>
                  <a:outerShdw blurRad="38100" dist="38100" dir="2700000" algn="tl">
                    <a:srgbClr val="000000">
                      <a:alpha val="43137"/>
                    </a:srgbClr>
                  </a:outerShdw>
                </a:effectLst>
              </a:rPr>
              <a:t>- 1550</a:t>
            </a:r>
            <a:endParaRPr lang="ru-RU" sz="6400" dirty="0">
              <a:effectLst>
                <a:outerShdw blurRad="38100" dist="38100" dir="2700000" algn="tl">
                  <a:srgbClr val="000000">
                    <a:alpha val="43137"/>
                  </a:srgbClr>
                </a:outerShdw>
              </a:effectLst>
            </a:endParaRPr>
          </a:p>
          <a:p>
            <a:pPr lvl="0"/>
            <a:r>
              <a:rPr lang="ru-RU" sz="6400" dirty="0" err="1">
                <a:effectLst>
                  <a:outerShdw blurRad="38100" dist="38100" dir="2700000" algn="tl">
                    <a:srgbClr val="000000">
                      <a:alpha val="43137"/>
                    </a:srgbClr>
                  </a:outerShdw>
                </a:effectLst>
              </a:rPr>
              <a:t>expert</a:t>
            </a:r>
            <a:r>
              <a:rPr lang="ru-RU" sz="6400" dirty="0">
                <a:effectLst>
                  <a:outerShdw blurRad="38100" dist="38100" dir="2700000" algn="tl">
                    <a:srgbClr val="000000">
                      <a:alpha val="43137"/>
                    </a:srgbClr>
                  </a:outerShdw>
                </a:effectLst>
              </a:rPr>
              <a:t> (экспертные системы) – 1834</a:t>
            </a:r>
          </a:p>
          <a:p>
            <a:endParaRPr lang="ru-RU" dirty="0"/>
          </a:p>
        </p:txBody>
      </p:sp>
      <p:sp>
        <p:nvSpPr>
          <p:cNvPr id="7" name="Номер слайда 6">
            <a:extLst>
              <a:ext uri="{FF2B5EF4-FFF2-40B4-BE49-F238E27FC236}">
                <a16:creationId xmlns:a16="http://schemas.microsoft.com/office/drawing/2014/main" id="{9328DAF2-AA1A-4FBA-98FE-FFED84EE826E}"/>
              </a:ext>
            </a:extLst>
          </p:cNvPr>
          <p:cNvSpPr>
            <a:spLocks noGrp="1"/>
          </p:cNvSpPr>
          <p:nvPr>
            <p:ph type="sldNum" sz="quarter" idx="12"/>
          </p:nvPr>
        </p:nvSpPr>
        <p:spPr/>
        <p:txBody>
          <a:bodyPr/>
          <a:lstStyle/>
          <a:p>
            <a:fld id="{58219FA4-C23F-4B75-925E-CDC57662C252}" type="slidenum">
              <a:rPr lang="ru-RU" smtClean="0"/>
              <a:t>12</a:t>
            </a:fld>
            <a:endParaRPr lang="ru-RU" dirty="0"/>
          </a:p>
        </p:txBody>
      </p:sp>
      <p:sp>
        <p:nvSpPr>
          <p:cNvPr id="10" name="Объект 4">
            <a:extLst>
              <a:ext uri="{FF2B5EF4-FFF2-40B4-BE49-F238E27FC236}">
                <a16:creationId xmlns:a16="http://schemas.microsoft.com/office/drawing/2014/main" id="{77315052-941E-4F8F-96E9-9A072B1B5662}"/>
              </a:ext>
            </a:extLst>
          </p:cNvPr>
          <p:cNvSpPr txBox="1">
            <a:spLocks/>
          </p:cNvSpPr>
          <p:nvPr/>
        </p:nvSpPr>
        <p:spPr>
          <a:xfrm>
            <a:off x="595859" y="1759256"/>
            <a:ext cx="10502111" cy="72373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ru-RU" dirty="0">
                <a:effectLst>
                  <a:outerShdw blurRad="38100" dist="38100" dir="2700000" algn="tl">
                    <a:srgbClr val="000000">
                      <a:alpha val="43137"/>
                    </a:srgbClr>
                  </a:outerShdw>
                </a:effectLst>
              </a:rPr>
              <a:t>	В этой главе мы рассмотрим выборку из 10 классов, содержащую 19027 объектов, сформированную А.В. Кононенко и состоящую из документов научно-технической литературы.</a:t>
            </a:r>
          </a:p>
          <a:p>
            <a:endParaRPr lang="ru-RU" dirty="0"/>
          </a:p>
        </p:txBody>
      </p:sp>
      <p:sp>
        <p:nvSpPr>
          <p:cNvPr id="14" name="Объект 7">
            <a:extLst>
              <a:ext uri="{FF2B5EF4-FFF2-40B4-BE49-F238E27FC236}">
                <a16:creationId xmlns:a16="http://schemas.microsoft.com/office/drawing/2014/main" id="{E069138B-1DE8-4D54-B1DA-1F0BF0BEB478}"/>
              </a:ext>
            </a:extLst>
          </p:cNvPr>
          <p:cNvSpPr txBox="1">
            <a:spLocks/>
          </p:cNvSpPr>
          <p:nvPr/>
        </p:nvSpPr>
        <p:spPr>
          <a:xfrm>
            <a:off x="6780885" y="2482992"/>
            <a:ext cx="4490365" cy="156830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ru-RU" sz="2900" b="1" dirty="0">
                <a:effectLst>
                  <a:outerShdw blurRad="38100" dist="38100" dir="2700000" algn="tl">
                    <a:srgbClr val="000000">
                      <a:alpha val="43137"/>
                    </a:srgbClr>
                  </a:outerShdw>
                </a:effectLst>
              </a:rPr>
              <a:t>Размерность признаковых пространств </a:t>
            </a:r>
          </a:p>
          <a:p>
            <a:r>
              <a:rPr lang="ru-RU" sz="2900" b="1" dirty="0">
                <a:effectLst>
                  <a:outerShdw blurRad="38100" dist="38100" dir="2700000" algn="tl">
                    <a:srgbClr val="000000">
                      <a:alpha val="43137"/>
                    </a:srgbClr>
                  </a:outerShdw>
                </a:effectLst>
              </a:rPr>
              <a:t>По названиям 13330 терминов</a:t>
            </a:r>
          </a:p>
          <a:p>
            <a:r>
              <a:rPr lang="ru-RU" sz="2900" b="1" dirty="0">
                <a:effectLst>
                  <a:outerShdw blurRad="38100" dist="38100" dir="2700000" algn="tl">
                    <a:srgbClr val="000000">
                      <a:alpha val="43137"/>
                    </a:srgbClr>
                  </a:outerShdw>
                </a:effectLst>
              </a:rPr>
              <a:t>По БО 42962 термина</a:t>
            </a:r>
          </a:p>
          <a:p>
            <a:endParaRPr lang="ru-RU" dirty="0"/>
          </a:p>
        </p:txBody>
      </p:sp>
    </p:spTree>
    <p:extLst>
      <p:ext uri="{BB962C8B-B14F-4D97-AF65-F5344CB8AC3E}">
        <p14:creationId xmlns:p14="http://schemas.microsoft.com/office/powerpoint/2010/main" val="3830714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92574D-78B7-4343-AF68-FFE807E44B17}"/>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ПРИМЕР ОБЪЕКТА ВЫБОРКИ</a:t>
            </a:r>
            <a:endParaRPr lang="ru-RU" dirty="0"/>
          </a:p>
        </p:txBody>
      </p:sp>
      <p:sp>
        <p:nvSpPr>
          <p:cNvPr id="3" name="Объект 2">
            <a:extLst>
              <a:ext uri="{FF2B5EF4-FFF2-40B4-BE49-F238E27FC236}">
                <a16:creationId xmlns:a16="http://schemas.microsoft.com/office/drawing/2014/main" id="{5F13F0F9-32AE-44BA-ADCB-16D4D91C6281}"/>
              </a:ext>
            </a:extLst>
          </p:cNvPr>
          <p:cNvSpPr>
            <a:spLocks noGrp="1"/>
          </p:cNvSpPr>
          <p:nvPr>
            <p:ph idx="1"/>
          </p:nvPr>
        </p:nvSpPr>
        <p:spPr>
          <a:xfrm>
            <a:off x="646111" y="1204259"/>
            <a:ext cx="9609139" cy="5317191"/>
          </a:xfrm>
        </p:spPr>
        <p:txBody>
          <a:bodyPr>
            <a:normAutofit fontScale="77500" lnSpcReduction="20000"/>
          </a:bodyPr>
          <a:lstStyle/>
          <a:p>
            <a:pPr marL="0" indent="0">
              <a:buNone/>
            </a:pPr>
            <a:r>
              <a:rPr lang="ru-RU" b="1" dirty="0">
                <a:effectLst>
                  <a:outerShdw blurRad="38100" dist="38100" dir="2700000" algn="tl">
                    <a:srgbClr val="000000">
                      <a:alpha val="43137"/>
                    </a:srgbClr>
                  </a:outerShdw>
                </a:effectLst>
              </a:rPr>
              <a:t>Пример БО</a:t>
            </a:r>
            <a:r>
              <a:rPr lang="en-US" b="1" dirty="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a:p>
            <a:r>
              <a:rPr lang="ru-RU" b="1" dirty="0">
                <a:effectLst>
                  <a:outerShdw blurRad="38100" dist="38100" dir="2700000" algn="tl">
                    <a:srgbClr val="000000">
                      <a:alpha val="43137"/>
                    </a:srgbClr>
                  </a:outerShdw>
                </a:effectLst>
              </a:rPr>
              <a:t>Название</a:t>
            </a:r>
            <a:r>
              <a:rPr lang="en-US" b="1" dirty="0">
                <a:effectLst>
                  <a:outerShdw blurRad="38100" dist="38100" dir="2700000" algn="tl">
                    <a:srgbClr val="000000">
                      <a:alpha val="43137"/>
                    </a:srgbClr>
                  </a:outerShdw>
                </a:effectLst>
              </a:rPr>
              <a:t>:</a:t>
            </a:r>
            <a:endParaRPr lang="ru-RU" b="1" dirty="0">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Combining ensemble methods and social network metrics for improving accuracy of OCSVM on intrusion detection in SCADA systems</a:t>
            </a:r>
            <a:endParaRPr lang="ru-RU" dirty="0">
              <a:effectLst>
                <a:outerShdw blurRad="38100" dist="38100" dir="2700000" algn="tl">
                  <a:srgbClr val="000000">
                    <a:alpha val="43137"/>
                  </a:srgbClr>
                </a:outerShdw>
              </a:effectLst>
            </a:endParaRPr>
          </a:p>
          <a:p>
            <a:r>
              <a:rPr lang="ru-RU" b="1" dirty="0">
                <a:effectLst>
                  <a:outerShdw blurRad="38100" dist="38100" dir="2700000" algn="tl">
                    <a:srgbClr val="000000">
                      <a:alpha val="43137"/>
                    </a:srgbClr>
                  </a:outerShdw>
                </a:effectLst>
              </a:rPr>
              <a:t>Аннотация</a:t>
            </a:r>
            <a:r>
              <a:rPr lang="en-US" b="1" dirty="0">
                <a:effectLst>
                  <a:outerShdw blurRad="38100" dist="38100" dir="2700000" algn="tl">
                    <a:srgbClr val="000000">
                      <a:alpha val="43137"/>
                    </a:srgbClr>
                  </a:outerShdw>
                </a:effectLst>
              </a:rPr>
              <a:t>:</a:t>
            </a:r>
            <a:endParaRPr lang="ru-RU" b="1" dirty="0">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Modern Supervisory Control and Data Acquisition SCADA systems used by the electric utility industry to monitor and control electric power generation, transmission and distribution are recognized today as critical components of the electric power delivery infrastructure. SCADA systems are large, complex and incorporate increasing numbers of widely distributed components. The presence of a real time intrusion detection mechanism, which can cope with different types of attacks, is of great importance, in order to defend a system against cyber attacks This defense mechanism must be distributed, cheap and above all accurate, since false positive alarms, or mistakes regarding the origin of the intrusion mean severe costs for the system. Recently an integrated detection mechanism, namely IT-OCSVM was proposed, which is distributed in a SCADA network as a part of a distributed intrusion detection system (IDS), providing accurate data about the origin and the time of an intrusion. In this paper we also analyze the architecture of the integrated detection mechanism and we perform extensive simulations based on real cyber attacks in a small SCADA testbed in order to evaluate the performance of the proposed mechanism.</a:t>
            </a:r>
            <a:endParaRPr lang="ru-RU" dirty="0">
              <a:effectLst>
                <a:outerShdw blurRad="38100" dist="38100" dir="2700000" algn="tl">
                  <a:srgbClr val="000000">
                    <a:alpha val="43137"/>
                  </a:srgbClr>
                </a:outerShdw>
              </a:effectLst>
            </a:endParaRPr>
          </a:p>
          <a:p>
            <a:r>
              <a:rPr lang="ru-RU" b="1" dirty="0">
                <a:effectLst>
                  <a:outerShdw blurRad="38100" dist="38100" dir="2700000" algn="tl">
                    <a:srgbClr val="000000">
                      <a:alpha val="43137"/>
                    </a:srgbClr>
                  </a:outerShdw>
                </a:effectLst>
              </a:rPr>
              <a:t>Ключевые слова:</a:t>
            </a:r>
          </a:p>
          <a:p>
            <a:pPr marL="0" indent="0">
              <a:buNone/>
            </a:pPr>
            <a:r>
              <a:rPr lang="ru-RU" dirty="0" err="1">
                <a:effectLst>
                  <a:outerShdw blurRad="38100" dist="38100" dir="2700000" algn="tl">
                    <a:srgbClr val="000000">
                      <a:alpha val="43137"/>
                    </a:srgbClr>
                  </a:outerShdw>
                </a:effectLst>
              </a:rPr>
              <a:t>Cryptography</a:t>
            </a:r>
            <a:r>
              <a:rPr lang="ru-RU" dirty="0">
                <a:effectLst>
                  <a:outerShdw blurRad="38100" dist="38100" dir="2700000" algn="tl">
                    <a:srgbClr val="000000">
                      <a:alpha val="43137"/>
                    </a:srgbClr>
                  </a:outerShdw>
                </a:effectLst>
              </a:rPr>
              <a:t> </a:t>
            </a:r>
            <a:r>
              <a:rPr lang="ru-RU" dirty="0" err="1">
                <a:effectLst>
                  <a:outerShdw blurRad="38100" dist="38100" dir="2700000" algn="tl">
                    <a:srgbClr val="000000">
                      <a:alpha val="43137"/>
                    </a:srgbClr>
                  </a:outerShdw>
                </a:effectLst>
              </a:rPr>
              <a:t>and</a:t>
            </a:r>
            <a:r>
              <a:rPr lang="ru-RU" dirty="0">
                <a:effectLst>
                  <a:outerShdw blurRad="38100" dist="38100" dir="2700000" algn="tl">
                    <a:srgbClr val="000000">
                      <a:alpha val="43137"/>
                    </a:srgbClr>
                  </a:outerShdw>
                </a:effectLst>
              </a:rPr>
              <a:t> </a:t>
            </a:r>
            <a:r>
              <a:rPr lang="ru-RU" dirty="0" err="1">
                <a:effectLst>
                  <a:outerShdw blurRad="38100" dist="38100" dir="2700000" algn="tl">
                    <a:srgbClr val="000000">
                      <a:alpha val="43137"/>
                    </a:srgbClr>
                  </a:outerShdw>
                </a:effectLst>
              </a:rPr>
              <a:t>Security</a:t>
            </a:r>
            <a:endParaRPr lang="ru-RU" dirty="0">
              <a:effectLst>
                <a:outerShdw blurRad="38100" dist="38100" dir="2700000" algn="tl">
                  <a:srgbClr val="000000">
                    <a:alpha val="43137"/>
                  </a:srgbClr>
                </a:outerShdw>
              </a:effectLst>
            </a:endParaRPr>
          </a:p>
          <a:p>
            <a:endParaRPr lang="ru-RU" dirty="0"/>
          </a:p>
        </p:txBody>
      </p:sp>
      <p:sp>
        <p:nvSpPr>
          <p:cNvPr id="4" name="Номер слайда 3">
            <a:extLst>
              <a:ext uri="{FF2B5EF4-FFF2-40B4-BE49-F238E27FC236}">
                <a16:creationId xmlns:a16="http://schemas.microsoft.com/office/drawing/2014/main" id="{72030A76-1503-4AD5-950D-97E2D8A04474}"/>
              </a:ext>
            </a:extLst>
          </p:cNvPr>
          <p:cNvSpPr>
            <a:spLocks noGrp="1"/>
          </p:cNvSpPr>
          <p:nvPr>
            <p:ph type="sldNum" sz="quarter" idx="12"/>
          </p:nvPr>
        </p:nvSpPr>
        <p:spPr/>
        <p:txBody>
          <a:bodyPr/>
          <a:lstStyle/>
          <a:p>
            <a:fld id="{58219FA4-C23F-4B75-925E-CDC57662C252}" type="slidenum">
              <a:rPr lang="ru-RU" smtClean="0"/>
              <a:t>13</a:t>
            </a:fld>
            <a:endParaRPr lang="ru-RU"/>
          </a:p>
        </p:txBody>
      </p:sp>
    </p:spTree>
    <p:extLst>
      <p:ext uri="{BB962C8B-B14F-4D97-AF65-F5344CB8AC3E}">
        <p14:creationId xmlns:p14="http://schemas.microsoft.com/office/powerpoint/2010/main" val="6859244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AC01C-3C0B-4ADD-80BA-805081EA7A74}"/>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ВИЗУАЛИЗАЦИЯ</a:t>
            </a:r>
            <a:endParaRPr lang="ru-RU" dirty="0"/>
          </a:p>
        </p:txBody>
      </p:sp>
      <p:sp>
        <p:nvSpPr>
          <p:cNvPr id="4" name="Номер слайда 3">
            <a:extLst>
              <a:ext uri="{FF2B5EF4-FFF2-40B4-BE49-F238E27FC236}">
                <a16:creationId xmlns:a16="http://schemas.microsoft.com/office/drawing/2014/main" id="{2CEF3AE8-AFCB-4408-BB30-A55AB4F55903}"/>
              </a:ext>
            </a:extLst>
          </p:cNvPr>
          <p:cNvSpPr>
            <a:spLocks noGrp="1"/>
          </p:cNvSpPr>
          <p:nvPr>
            <p:ph type="sldNum" sz="quarter" idx="12"/>
          </p:nvPr>
        </p:nvSpPr>
        <p:spPr/>
        <p:txBody>
          <a:bodyPr/>
          <a:lstStyle/>
          <a:p>
            <a:fld id="{58219FA4-C23F-4B75-925E-CDC57662C252}" type="slidenum">
              <a:rPr lang="ru-RU" smtClean="0"/>
              <a:t>14</a:t>
            </a:fld>
            <a:endParaRPr lang="ru-RU"/>
          </a:p>
        </p:txBody>
      </p:sp>
      <p:pic>
        <p:nvPicPr>
          <p:cNvPr id="8" name="Рисунок 7">
            <a:extLst>
              <a:ext uri="{FF2B5EF4-FFF2-40B4-BE49-F238E27FC236}">
                <a16:creationId xmlns:a16="http://schemas.microsoft.com/office/drawing/2014/main" id="{0ED27000-E819-4435-819B-CBD0697AC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0" y="1886686"/>
            <a:ext cx="5208589" cy="3118067"/>
          </a:xfrm>
          <a:prstGeom prst="rect">
            <a:avLst/>
          </a:prstGeom>
        </p:spPr>
      </p:pic>
      <p:pic>
        <p:nvPicPr>
          <p:cNvPr id="10" name="Рисунок 9">
            <a:extLst>
              <a:ext uri="{FF2B5EF4-FFF2-40B4-BE49-F238E27FC236}">
                <a16:creationId xmlns:a16="http://schemas.microsoft.com/office/drawing/2014/main" id="{0F917FB4-55EC-4A43-8FD8-115BF093C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699" y="1886686"/>
            <a:ext cx="5500271" cy="3118067"/>
          </a:xfrm>
          <a:prstGeom prst="rect">
            <a:avLst/>
          </a:prstGeom>
        </p:spPr>
      </p:pic>
      <p:pic>
        <p:nvPicPr>
          <p:cNvPr id="14" name="Рисунок 13">
            <a:extLst>
              <a:ext uri="{FF2B5EF4-FFF2-40B4-BE49-F238E27FC236}">
                <a16:creationId xmlns:a16="http://schemas.microsoft.com/office/drawing/2014/main" id="{81D92AA4-9068-46E6-965D-378AC81D29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4699" y="2172436"/>
            <a:ext cx="1552792" cy="1752845"/>
          </a:xfrm>
          <a:prstGeom prst="rect">
            <a:avLst/>
          </a:prstGeom>
        </p:spPr>
      </p:pic>
      <p:cxnSp>
        <p:nvCxnSpPr>
          <p:cNvPr id="16" name="Прямая соединительная линия 15">
            <a:extLst>
              <a:ext uri="{FF2B5EF4-FFF2-40B4-BE49-F238E27FC236}">
                <a16:creationId xmlns:a16="http://schemas.microsoft.com/office/drawing/2014/main" id="{4BD2A488-5536-40E6-9763-CE07D4C4D5E1}"/>
              </a:ext>
            </a:extLst>
          </p:cNvPr>
          <p:cNvCxnSpPr/>
          <p:nvPr/>
        </p:nvCxnSpPr>
        <p:spPr>
          <a:xfrm>
            <a:off x="5854699" y="1886686"/>
            <a:ext cx="0" cy="3118067"/>
          </a:xfrm>
          <a:prstGeom prst="line">
            <a:avLst/>
          </a:prstGeom>
        </p:spPr>
        <p:style>
          <a:lnRef idx="1">
            <a:schemeClr val="dk1"/>
          </a:lnRef>
          <a:fillRef idx="0">
            <a:schemeClr val="dk1"/>
          </a:fillRef>
          <a:effectRef idx="0">
            <a:schemeClr val="dk1"/>
          </a:effectRef>
          <a:fontRef idx="minor">
            <a:schemeClr val="tx1"/>
          </a:fontRef>
        </p:style>
      </p:cxnSp>
      <p:sp>
        <p:nvSpPr>
          <p:cNvPr id="3" name="Прямоугольник 2">
            <a:extLst>
              <a:ext uri="{FF2B5EF4-FFF2-40B4-BE49-F238E27FC236}">
                <a16:creationId xmlns:a16="http://schemas.microsoft.com/office/drawing/2014/main" id="{A21B4133-76A7-45B3-A568-4A42AA863E6D}"/>
              </a:ext>
            </a:extLst>
          </p:cNvPr>
          <p:cNvSpPr/>
          <p:nvPr/>
        </p:nvSpPr>
        <p:spPr>
          <a:xfrm>
            <a:off x="646110" y="1222252"/>
            <a:ext cx="7558089" cy="369332"/>
          </a:xfrm>
          <a:prstGeom prst="rect">
            <a:avLst/>
          </a:prstGeom>
        </p:spPr>
        <p:txBody>
          <a:bodyPr wrap="square">
            <a:spAutoFit/>
          </a:bodyPr>
          <a:lstStyle/>
          <a:p>
            <a:r>
              <a:rPr lang="ru-RU" dirty="0">
                <a:effectLst>
                  <a:outerShdw blurRad="38100" dist="38100" dir="2700000" algn="tl">
                    <a:srgbClr val="000000">
                      <a:alpha val="43137"/>
                    </a:srgbClr>
                  </a:outerShdw>
                </a:effectLst>
              </a:rPr>
              <a:t>Для визуализации использовался </a:t>
            </a:r>
            <a:r>
              <a:rPr lang="ru-RU" b="1" i="1" u="sng" dirty="0">
                <a:effectLst>
                  <a:outerShdw blurRad="38100" dist="38100" dir="2700000" algn="tl">
                    <a:srgbClr val="000000">
                      <a:alpha val="43137"/>
                    </a:srgbClr>
                  </a:outerShdw>
                </a:effectLst>
              </a:rPr>
              <a:t>метод главных компонент</a:t>
            </a:r>
          </a:p>
        </p:txBody>
      </p:sp>
    </p:spTree>
    <p:extLst>
      <p:ext uri="{BB962C8B-B14F-4D97-AF65-F5344CB8AC3E}">
        <p14:creationId xmlns:p14="http://schemas.microsoft.com/office/powerpoint/2010/main" val="26982581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CAB59D-9E1B-492D-9F9A-71EE27F07B27}"/>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СРАВНЕНИЕ РЕЗУЛЬТАТОВ КЛАССИФИКАЦИИ</a:t>
            </a:r>
          </a:p>
        </p:txBody>
      </p:sp>
      <p:sp>
        <p:nvSpPr>
          <p:cNvPr id="9" name="Текст 8">
            <a:extLst>
              <a:ext uri="{FF2B5EF4-FFF2-40B4-BE49-F238E27FC236}">
                <a16:creationId xmlns:a16="http://schemas.microsoft.com/office/drawing/2014/main" id="{FD3FDAF5-0CE0-4399-B3B9-2958B3F7B041}"/>
              </a:ext>
            </a:extLst>
          </p:cNvPr>
          <p:cNvSpPr>
            <a:spLocks noGrp="1"/>
          </p:cNvSpPr>
          <p:nvPr>
            <p:ph type="body" idx="1"/>
          </p:nvPr>
        </p:nvSpPr>
        <p:spPr>
          <a:xfrm>
            <a:off x="646111" y="1894047"/>
            <a:ext cx="4396338" cy="576262"/>
          </a:xfrm>
        </p:spPr>
        <p:txBody>
          <a:bodyPr/>
          <a:lstStyle/>
          <a:p>
            <a:r>
              <a:rPr lang="ru-RU" sz="1800" dirty="0">
                <a:solidFill>
                  <a:schemeClr val="tx1"/>
                </a:solidFill>
                <a:effectLst>
                  <a:outerShdw blurRad="38100" dist="38100" dir="2700000" algn="tl">
                    <a:srgbClr val="000000">
                      <a:alpha val="43137"/>
                    </a:srgbClr>
                  </a:outerShdw>
                </a:effectLst>
              </a:rPr>
              <a:t>Таблица сравнения методов и признаковых пространств</a:t>
            </a:r>
          </a:p>
        </p:txBody>
      </p:sp>
      <p:sp>
        <p:nvSpPr>
          <p:cNvPr id="10" name="Текст 9">
            <a:extLst>
              <a:ext uri="{FF2B5EF4-FFF2-40B4-BE49-F238E27FC236}">
                <a16:creationId xmlns:a16="http://schemas.microsoft.com/office/drawing/2014/main" id="{36E2B30C-960B-49E3-BD1C-3E5E5BAFF92B}"/>
              </a:ext>
            </a:extLst>
          </p:cNvPr>
          <p:cNvSpPr>
            <a:spLocks noGrp="1"/>
          </p:cNvSpPr>
          <p:nvPr>
            <p:ph type="body" sz="quarter" idx="3"/>
          </p:nvPr>
        </p:nvSpPr>
        <p:spPr>
          <a:xfrm>
            <a:off x="5756186" y="1853248"/>
            <a:ext cx="4396339" cy="576262"/>
          </a:xfrm>
        </p:spPr>
        <p:txBody>
          <a:bodyPr/>
          <a:lstStyle/>
          <a:p>
            <a:r>
              <a:rPr lang="ru-RU" dirty="0">
                <a:solidFill>
                  <a:schemeClr val="tx1"/>
                </a:solidFill>
                <a:effectLst>
                  <a:outerShdw blurRad="38100" dist="38100" dir="2700000" algn="tl">
                    <a:srgbClr val="000000">
                      <a:alpha val="43137"/>
                    </a:srgbClr>
                  </a:outerShdw>
                </a:effectLst>
              </a:rPr>
              <a:t>Визуальное отображение</a:t>
            </a:r>
          </a:p>
        </p:txBody>
      </p:sp>
      <p:sp>
        <p:nvSpPr>
          <p:cNvPr id="4" name="Номер слайда 3">
            <a:extLst>
              <a:ext uri="{FF2B5EF4-FFF2-40B4-BE49-F238E27FC236}">
                <a16:creationId xmlns:a16="http://schemas.microsoft.com/office/drawing/2014/main" id="{5DFECD95-09B9-4546-A479-2EFB97C6DBEE}"/>
              </a:ext>
            </a:extLst>
          </p:cNvPr>
          <p:cNvSpPr>
            <a:spLocks noGrp="1"/>
          </p:cNvSpPr>
          <p:nvPr>
            <p:ph type="sldNum" sz="quarter" idx="12"/>
          </p:nvPr>
        </p:nvSpPr>
        <p:spPr/>
        <p:txBody>
          <a:bodyPr/>
          <a:lstStyle/>
          <a:p>
            <a:fld id="{58219FA4-C23F-4B75-925E-CDC57662C252}" type="slidenum">
              <a:rPr lang="ru-RU" smtClean="0"/>
              <a:t>15</a:t>
            </a:fld>
            <a:endParaRPr lang="ru-RU"/>
          </a:p>
        </p:txBody>
      </p:sp>
      <p:graphicFrame>
        <p:nvGraphicFramePr>
          <p:cNvPr id="6" name="Объект 5">
            <a:extLst>
              <a:ext uri="{FF2B5EF4-FFF2-40B4-BE49-F238E27FC236}">
                <a16:creationId xmlns:a16="http://schemas.microsoft.com/office/drawing/2014/main" id="{5A16291D-5B26-41F6-ACE2-579D14C22D25}"/>
              </a:ext>
            </a:extLst>
          </p:cNvPr>
          <p:cNvGraphicFramePr>
            <a:graphicFrameLocks noGrp="1"/>
          </p:cNvGraphicFramePr>
          <p:nvPr>
            <p:ph sz="half" idx="2"/>
            <p:extLst>
              <p:ext uri="{D42A27DB-BD31-4B8C-83A1-F6EECF244321}">
                <p14:modId xmlns:p14="http://schemas.microsoft.com/office/powerpoint/2010/main" val="3881397826"/>
              </p:ext>
            </p:extLst>
          </p:nvPr>
        </p:nvGraphicFramePr>
        <p:xfrm>
          <a:off x="693189" y="2559050"/>
          <a:ext cx="4513812" cy="3275823"/>
        </p:xfrm>
        <a:graphic>
          <a:graphicData uri="http://schemas.openxmlformats.org/drawingml/2006/table">
            <a:tbl>
              <a:tblPr firstRow="1" firstCol="1" bandRow="1">
                <a:tableStyleId>{7DF18680-E054-41AD-8BC1-D1AEF772440D}</a:tableStyleId>
              </a:tblPr>
              <a:tblGrid>
                <a:gridCol w="1272585">
                  <a:extLst>
                    <a:ext uri="{9D8B030D-6E8A-4147-A177-3AD203B41FA5}">
                      <a16:colId xmlns:a16="http://schemas.microsoft.com/office/drawing/2014/main" val="2215586785"/>
                    </a:ext>
                  </a:extLst>
                </a:gridCol>
                <a:gridCol w="1252491">
                  <a:extLst>
                    <a:ext uri="{9D8B030D-6E8A-4147-A177-3AD203B41FA5}">
                      <a16:colId xmlns:a16="http://schemas.microsoft.com/office/drawing/2014/main" val="2458540899"/>
                    </a:ext>
                  </a:extLst>
                </a:gridCol>
                <a:gridCol w="1988736">
                  <a:extLst>
                    <a:ext uri="{9D8B030D-6E8A-4147-A177-3AD203B41FA5}">
                      <a16:colId xmlns:a16="http://schemas.microsoft.com/office/drawing/2014/main" val="981848976"/>
                    </a:ext>
                  </a:extLst>
                </a:gridCol>
              </a:tblGrid>
              <a:tr h="441791">
                <a:tc>
                  <a:txBody>
                    <a:bodyPr/>
                    <a:lstStyle/>
                    <a:p>
                      <a:pPr algn="ctr">
                        <a:lnSpc>
                          <a:spcPct val="150000"/>
                        </a:lnSpc>
                        <a:spcAft>
                          <a:spcPts val="0"/>
                        </a:spcAft>
                      </a:pPr>
                      <a:r>
                        <a:rPr lang="ru-RU" sz="900" b="1" dirty="0">
                          <a:effectLst/>
                        </a:rPr>
                        <a:t> </a:t>
                      </a:r>
                      <a:endParaRPr lang="ru-RU"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000" b="1" dirty="0">
                          <a:effectLst/>
                        </a:rPr>
                        <a:t>Названия</a:t>
                      </a:r>
                      <a:endParaRPr lang="ru-RU"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000" b="1" dirty="0">
                          <a:effectLst/>
                        </a:rPr>
                        <a:t>Библиографическое описание</a:t>
                      </a:r>
                      <a:endParaRPr lang="ru-RU"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extLst>
                  <a:ext uri="{0D108BD9-81ED-4DB2-BD59-A6C34878D82A}">
                    <a16:rowId xmlns:a16="http://schemas.microsoft.com/office/drawing/2014/main" val="2800804811"/>
                  </a:ext>
                </a:extLst>
              </a:tr>
              <a:tr h="808733">
                <a:tc>
                  <a:txBody>
                    <a:bodyPr/>
                    <a:lstStyle/>
                    <a:p>
                      <a:pPr algn="ctr">
                        <a:lnSpc>
                          <a:spcPct val="150000"/>
                        </a:lnSpc>
                        <a:spcAft>
                          <a:spcPts val="0"/>
                        </a:spcAft>
                      </a:pPr>
                      <a:r>
                        <a:rPr lang="ru-RU" sz="1050" b="1" dirty="0">
                          <a:effectLst/>
                        </a:rPr>
                        <a:t>        Метрика </a:t>
                      </a:r>
                      <a:endParaRPr lang="en-US" sz="1050" b="1" dirty="0">
                        <a:effectLst/>
                      </a:endParaRPr>
                    </a:p>
                    <a:p>
                      <a:pPr algn="ctr">
                        <a:lnSpc>
                          <a:spcPct val="150000"/>
                        </a:lnSpc>
                        <a:spcAft>
                          <a:spcPts val="0"/>
                        </a:spcAft>
                      </a:pPr>
                      <a:r>
                        <a:rPr lang="ru-RU" sz="1050" b="1" dirty="0">
                          <a:effectLst/>
                        </a:rPr>
                        <a:t>          </a:t>
                      </a:r>
                    </a:p>
                    <a:p>
                      <a:pPr>
                        <a:lnSpc>
                          <a:spcPct val="150000"/>
                        </a:lnSpc>
                        <a:spcAft>
                          <a:spcPts val="0"/>
                        </a:spcAft>
                      </a:pPr>
                      <a:r>
                        <a:rPr lang="ru-RU" sz="1050" b="1" dirty="0">
                          <a:effectLst/>
                        </a:rPr>
                        <a:t>Метод</a:t>
                      </a:r>
                      <a:endParaRPr lang="ru-RU"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tc>
                <a:tc>
                  <a:txBody>
                    <a:bodyPr/>
                    <a:lstStyle/>
                    <a:p>
                      <a:pPr algn="ctr">
                        <a:lnSpc>
                          <a:spcPct val="150000"/>
                        </a:lnSpc>
                        <a:spcAft>
                          <a:spcPts val="0"/>
                        </a:spcAft>
                      </a:pPr>
                      <a:r>
                        <a:rPr lang="en-US" sz="1200" b="1" dirty="0">
                          <a:effectLst/>
                        </a:rPr>
                        <a:t>Accuracy</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en-US" sz="1200" b="1" dirty="0">
                          <a:effectLst/>
                        </a:rPr>
                        <a:t>Accuracy</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extLst>
                  <a:ext uri="{0D108BD9-81ED-4DB2-BD59-A6C34878D82A}">
                    <a16:rowId xmlns:a16="http://schemas.microsoft.com/office/drawing/2014/main" val="3136100730"/>
                  </a:ext>
                </a:extLst>
              </a:tr>
              <a:tr h="808733">
                <a:tc>
                  <a:txBody>
                    <a:bodyPr/>
                    <a:lstStyle/>
                    <a:p>
                      <a:pPr algn="ctr">
                        <a:lnSpc>
                          <a:spcPct val="150000"/>
                        </a:lnSpc>
                        <a:spcAft>
                          <a:spcPts val="0"/>
                        </a:spcAft>
                      </a:pPr>
                      <a:r>
                        <a:rPr lang="ru-RU" sz="1050" b="1" dirty="0">
                          <a:effectLst/>
                        </a:rPr>
                        <a:t>Логистическая регрессия</a:t>
                      </a:r>
                      <a:endParaRPr lang="ru-RU"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200" b="1" dirty="0">
                          <a:effectLst/>
                        </a:rPr>
                        <a:t>0.60</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200" b="1" dirty="0">
                          <a:effectLst/>
                        </a:rPr>
                        <a:t>0.86</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extLst>
                  <a:ext uri="{0D108BD9-81ED-4DB2-BD59-A6C34878D82A}">
                    <a16:rowId xmlns:a16="http://schemas.microsoft.com/office/drawing/2014/main" val="457980753"/>
                  </a:ext>
                </a:extLst>
              </a:tr>
              <a:tr h="381334">
                <a:tc>
                  <a:txBody>
                    <a:bodyPr/>
                    <a:lstStyle/>
                    <a:p>
                      <a:pPr algn="ctr">
                        <a:lnSpc>
                          <a:spcPct val="150000"/>
                        </a:lnSpc>
                        <a:spcAft>
                          <a:spcPts val="0"/>
                        </a:spcAft>
                      </a:pPr>
                      <a:r>
                        <a:rPr lang="ru-RU" sz="1050" b="1" dirty="0">
                          <a:effectLst/>
                        </a:rPr>
                        <a:t>КБС</a:t>
                      </a:r>
                      <a:endParaRPr lang="ru-RU"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200" b="1">
                          <a:effectLst/>
                        </a:rPr>
                        <a:t>0.50</a:t>
                      </a:r>
                      <a:endParaRPr lang="ru-RU" sz="1200" b="1">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200" b="1" dirty="0">
                          <a:effectLst/>
                        </a:rPr>
                        <a:t>0.64</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extLst>
                  <a:ext uri="{0D108BD9-81ED-4DB2-BD59-A6C34878D82A}">
                    <a16:rowId xmlns:a16="http://schemas.microsoft.com/office/drawing/2014/main" val="66960280"/>
                  </a:ext>
                </a:extLst>
              </a:tr>
              <a:tr h="381334">
                <a:tc>
                  <a:txBody>
                    <a:bodyPr/>
                    <a:lstStyle/>
                    <a:p>
                      <a:pPr algn="ctr">
                        <a:lnSpc>
                          <a:spcPct val="150000"/>
                        </a:lnSpc>
                        <a:spcAft>
                          <a:spcPts val="0"/>
                        </a:spcAft>
                      </a:pPr>
                      <a:r>
                        <a:rPr lang="ru-RU" sz="1050" b="1" dirty="0">
                          <a:effectLst/>
                        </a:rPr>
                        <a:t>Дерево решений</a:t>
                      </a:r>
                      <a:endParaRPr lang="ru-RU"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200" b="1">
                          <a:effectLst/>
                        </a:rPr>
                        <a:t>0.47</a:t>
                      </a:r>
                      <a:endParaRPr lang="ru-RU" sz="1200" b="1">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200" b="1" dirty="0">
                          <a:effectLst/>
                        </a:rPr>
                        <a:t>0.88</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extLst>
                  <a:ext uri="{0D108BD9-81ED-4DB2-BD59-A6C34878D82A}">
                    <a16:rowId xmlns:a16="http://schemas.microsoft.com/office/drawing/2014/main" val="3379698451"/>
                  </a:ext>
                </a:extLst>
              </a:tr>
              <a:tr h="381334">
                <a:tc>
                  <a:txBody>
                    <a:bodyPr/>
                    <a:lstStyle/>
                    <a:p>
                      <a:pPr algn="ctr">
                        <a:lnSpc>
                          <a:spcPct val="150000"/>
                        </a:lnSpc>
                        <a:spcAft>
                          <a:spcPts val="0"/>
                        </a:spcAft>
                      </a:pPr>
                      <a:r>
                        <a:rPr lang="ru-RU" sz="1050" b="1" dirty="0">
                          <a:effectLst/>
                        </a:rPr>
                        <a:t>Случайный лес</a:t>
                      </a:r>
                      <a:endParaRPr lang="ru-RU"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200" b="1" dirty="0">
                          <a:effectLst/>
                        </a:rPr>
                        <a:t>0.49</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tc>
                  <a:txBody>
                    <a:bodyPr/>
                    <a:lstStyle/>
                    <a:p>
                      <a:pPr algn="ctr">
                        <a:lnSpc>
                          <a:spcPct val="150000"/>
                        </a:lnSpc>
                        <a:spcAft>
                          <a:spcPts val="0"/>
                        </a:spcAft>
                      </a:pPr>
                      <a:r>
                        <a:rPr lang="ru-RU" sz="1200" b="1" dirty="0">
                          <a:effectLst/>
                        </a:rPr>
                        <a:t>0.91</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188" marR="54188" marT="0" marB="0" anchor="ctr"/>
                </a:tc>
                <a:extLst>
                  <a:ext uri="{0D108BD9-81ED-4DB2-BD59-A6C34878D82A}">
                    <a16:rowId xmlns:a16="http://schemas.microsoft.com/office/drawing/2014/main" val="3303434239"/>
                  </a:ext>
                </a:extLst>
              </a:tr>
            </a:tbl>
          </a:graphicData>
        </a:graphic>
      </p:graphicFrame>
      <p:cxnSp>
        <p:nvCxnSpPr>
          <p:cNvPr id="13" name="Прямая соединительная линия 12">
            <a:extLst>
              <a:ext uri="{FF2B5EF4-FFF2-40B4-BE49-F238E27FC236}">
                <a16:creationId xmlns:a16="http://schemas.microsoft.com/office/drawing/2014/main" id="{128B301F-0494-4409-B1B7-8CF5332F0CBB}"/>
              </a:ext>
            </a:extLst>
          </p:cNvPr>
          <p:cNvCxnSpPr>
            <a:cxnSpLocks/>
          </p:cNvCxnSpPr>
          <p:nvPr/>
        </p:nvCxnSpPr>
        <p:spPr>
          <a:xfrm>
            <a:off x="693189" y="3003550"/>
            <a:ext cx="1243561" cy="787400"/>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pic>
        <p:nvPicPr>
          <p:cNvPr id="15" name="Объект 14">
            <a:extLst>
              <a:ext uri="{FF2B5EF4-FFF2-40B4-BE49-F238E27FC236}">
                <a16:creationId xmlns:a16="http://schemas.microsoft.com/office/drawing/2014/main" id="{41FC6304-52DE-41A8-A7EB-BE11615B42C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56186" y="2559049"/>
            <a:ext cx="5434553" cy="3275823"/>
          </a:xfrm>
        </p:spPr>
      </p:pic>
    </p:spTree>
    <p:extLst>
      <p:ext uri="{BB962C8B-B14F-4D97-AF65-F5344CB8AC3E}">
        <p14:creationId xmlns:p14="http://schemas.microsoft.com/office/powerpoint/2010/main" val="3773332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FA94692F-2281-42FB-BB58-87444B499AA3}"/>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ВЫВОД ПО РАБОТЕ</a:t>
            </a:r>
          </a:p>
        </p:txBody>
      </p:sp>
      <p:sp>
        <p:nvSpPr>
          <p:cNvPr id="9" name="Объект 8">
            <a:extLst>
              <a:ext uri="{FF2B5EF4-FFF2-40B4-BE49-F238E27FC236}">
                <a16:creationId xmlns:a16="http://schemas.microsoft.com/office/drawing/2014/main" id="{60B30EE9-8F54-4476-AE1F-43F34F2AFCE6}"/>
              </a:ext>
            </a:extLst>
          </p:cNvPr>
          <p:cNvSpPr>
            <a:spLocks noGrp="1"/>
          </p:cNvSpPr>
          <p:nvPr>
            <p:ph idx="1"/>
          </p:nvPr>
        </p:nvSpPr>
        <p:spPr>
          <a:xfrm>
            <a:off x="646111" y="1405218"/>
            <a:ext cx="8946541" cy="4195481"/>
          </a:xfrm>
        </p:spPr>
        <p:txBody>
          <a:bodyPr/>
          <a:lstStyle/>
          <a:p>
            <a:pPr marL="0" indent="0">
              <a:buNone/>
            </a:pPr>
            <a:r>
              <a:rPr lang="ru-RU" dirty="0"/>
              <a:t>	</a:t>
            </a:r>
            <a:r>
              <a:rPr lang="ru-RU" dirty="0">
                <a:effectLst>
                  <a:outerShdw blurRad="38100" dist="38100" dir="2700000" algn="tl">
                    <a:srgbClr val="000000">
                      <a:alpha val="43137"/>
                    </a:srgbClr>
                  </a:outerShdw>
                </a:effectLst>
              </a:rPr>
              <a:t>В ходе работы проведено сравнение качества классификации на библиографических описаниях и названиях. Были рассмотрены способы обработки текстовых данных, построены классификаторы и настроены их </a:t>
            </a:r>
            <a:r>
              <a:rPr lang="ru-RU" dirty="0" err="1">
                <a:effectLst>
                  <a:outerShdw blurRad="38100" dist="38100" dir="2700000" algn="tl">
                    <a:srgbClr val="000000">
                      <a:alpha val="43137"/>
                    </a:srgbClr>
                  </a:outerShdw>
                </a:effectLst>
              </a:rPr>
              <a:t>гиперпараметры</a:t>
            </a:r>
            <a:r>
              <a:rPr lang="ru-RU" dirty="0">
                <a:effectLst>
                  <a:outerShdw blurRad="38100" dist="38100" dir="2700000" algn="tl">
                    <a:srgbClr val="000000">
                      <a:alpha val="43137"/>
                    </a:srgbClr>
                  </a:outerShdw>
                </a:effectLst>
              </a:rPr>
              <a:t>.</a:t>
            </a:r>
          </a:p>
          <a:p>
            <a:pPr marL="0" indent="0">
              <a:buNone/>
            </a:pPr>
            <a:r>
              <a:rPr lang="ru-RU" dirty="0">
                <a:effectLst>
                  <a:outerShdw blurRad="38100" dist="38100" dir="2700000" algn="tl">
                    <a:srgbClr val="000000">
                      <a:alpha val="43137"/>
                    </a:srgbClr>
                  </a:outerShdw>
                </a:effectLst>
              </a:rPr>
              <a:t>	Лучшие результаты на обеих выборках показал метод случайного леса, однако в рамках задачи лучшие результаты имеет логистическая регрессия, так как на меньшем признаковом пространстве она меньше всех теряет в качестве.</a:t>
            </a:r>
          </a:p>
          <a:p>
            <a:pPr marL="0" indent="0">
              <a:buNone/>
            </a:pPr>
            <a:r>
              <a:rPr lang="ru-RU" dirty="0">
                <a:effectLst>
                  <a:outerShdw blurRad="38100" dist="38100" dir="2700000" algn="tl">
                    <a:srgbClr val="000000">
                      <a:alpha val="43137"/>
                    </a:srgbClr>
                  </a:outerShdw>
                </a:effectLst>
              </a:rPr>
              <a:t>	Можно сделать вывод о целесообразности использования короткого признакового пространства в случае бинарной классификации и нецелесообразности в случае </a:t>
            </a:r>
            <a:r>
              <a:rPr lang="ru-RU" dirty="0" err="1">
                <a:effectLst>
                  <a:outerShdw blurRad="38100" dist="38100" dir="2700000" algn="tl">
                    <a:srgbClr val="000000">
                      <a:alpha val="43137"/>
                    </a:srgbClr>
                  </a:outerShdw>
                </a:effectLst>
              </a:rPr>
              <a:t>многоклассовой</a:t>
            </a:r>
            <a:r>
              <a:rPr lang="ru-RU" dirty="0">
                <a:effectLst>
                  <a:outerShdw blurRad="38100" dist="38100" dir="2700000" algn="tl">
                    <a:srgbClr val="000000">
                      <a:alpha val="43137"/>
                    </a:srgbClr>
                  </a:outerShdw>
                </a:effectLst>
              </a:rPr>
              <a:t> классификации.</a:t>
            </a:r>
          </a:p>
        </p:txBody>
      </p:sp>
      <p:sp>
        <p:nvSpPr>
          <p:cNvPr id="7" name="Номер слайда 6">
            <a:extLst>
              <a:ext uri="{FF2B5EF4-FFF2-40B4-BE49-F238E27FC236}">
                <a16:creationId xmlns:a16="http://schemas.microsoft.com/office/drawing/2014/main" id="{B6F2635B-8D56-406C-9E5E-CC766A2EF57C}"/>
              </a:ext>
            </a:extLst>
          </p:cNvPr>
          <p:cNvSpPr>
            <a:spLocks noGrp="1"/>
          </p:cNvSpPr>
          <p:nvPr>
            <p:ph type="sldNum" sz="quarter" idx="12"/>
          </p:nvPr>
        </p:nvSpPr>
        <p:spPr/>
        <p:txBody>
          <a:bodyPr/>
          <a:lstStyle/>
          <a:p>
            <a:fld id="{58219FA4-C23F-4B75-925E-CDC57662C252}" type="slidenum">
              <a:rPr lang="ru-RU" smtClean="0"/>
              <a:t>16</a:t>
            </a:fld>
            <a:endParaRPr lang="ru-RU"/>
          </a:p>
        </p:txBody>
      </p:sp>
    </p:spTree>
    <p:extLst>
      <p:ext uri="{BB962C8B-B14F-4D97-AF65-F5344CB8AC3E}">
        <p14:creationId xmlns:p14="http://schemas.microsoft.com/office/powerpoint/2010/main" val="1509234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8CE60F-DBB7-4FEB-B0AF-6F823225C8C8}"/>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ВВЕДЕНИЕ</a:t>
            </a:r>
          </a:p>
        </p:txBody>
      </p:sp>
      <p:sp>
        <p:nvSpPr>
          <p:cNvPr id="3" name="Объект 2">
            <a:extLst>
              <a:ext uri="{FF2B5EF4-FFF2-40B4-BE49-F238E27FC236}">
                <a16:creationId xmlns:a16="http://schemas.microsoft.com/office/drawing/2014/main" id="{CDBDBF8B-E662-49C9-AE7B-D8056A7B1398}"/>
              </a:ext>
            </a:extLst>
          </p:cNvPr>
          <p:cNvSpPr>
            <a:spLocks noGrp="1"/>
          </p:cNvSpPr>
          <p:nvPr>
            <p:ph idx="1"/>
          </p:nvPr>
        </p:nvSpPr>
        <p:spPr>
          <a:xfrm>
            <a:off x="788616" y="1331259"/>
            <a:ext cx="8946541" cy="4195481"/>
          </a:xfrm>
        </p:spPr>
        <p:txBody>
          <a:bodyPr>
            <a:normAutofit fontScale="92500" lnSpcReduction="10000"/>
          </a:bodyPr>
          <a:lstStyle/>
          <a:p>
            <a:pPr marL="0" indent="0">
              <a:buNone/>
            </a:pPr>
            <a:r>
              <a:rPr lang="en-US"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Технологии Машинного обучения развиваются с каждым годом и становятся всё актуальнее.</a:t>
            </a:r>
          </a:p>
          <a:p>
            <a:pPr marL="0" indent="0">
              <a:buNone/>
            </a:pPr>
            <a:r>
              <a:rPr lang="en-US"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Сегодня более 60% населения планеты и более 90% населения России использует интернет. Для комфортного и эффективного пользования всемирной сетью активно применяют технологии обработки естественного языка </a:t>
            </a:r>
            <a:r>
              <a:rPr lang="en-US" b="1" dirty="0">
                <a:effectLst>
                  <a:outerShdw blurRad="38100" dist="38100" dir="2700000" algn="tl">
                    <a:srgbClr val="000000">
                      <a:alpha val="43137"/>
                    </a:srgbClr>
                  </a:outerShdw>
                </a:effectLst>
              </a:rPr>
              <a:t>(Natural Language Processing)</a:t>
            </a:r>
            <a:r>
              <a:rPr lang="ru-RU" b="1" dirty="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a:p>
            <a:r>
              <a:rPr lang="ru-RU" i="1" dirty="0">
                <a:effectLst>
                  <a:outerShdw blurRad="38100" dist="38100" dir="2700000" algn="tl">
                    <a:srgbClr val="000000">
                      <a:alpha val="43137"/>
                    </a:srgbClr>
                  </a:outerShdw>
                </a:effectLst>
              </a:rPr>
              <a:t>Разделение </a:t>
            </a:r>
            <a:r>
              <a:rPr lang="en-US" i="1" dirty="0">
                <a:effectLst>
                  <a:outerShdw blurRad="38100" dist="38100" dir="2700000" algn="tl">
                    <a:srgbClr val="000000">
                      <a:alpha val="43137"/>
                    </a:srgbClr>
                  </a:outerShdw>
                </a:effectLst>
              </a:rPr>
              <a:t>web</a:t>
            </a:r>
            <a:r>
              <a:rPr lang="ru-RU" i="1" dirty="0">
                <a:effectLst>
                  <a:outerShdw blurRad="38100" dist="38100" dir="2700000" algn="tl">
                    <a:srgbClr val="000000">
                      <a:alpha val="43137"/>
                    </a:srgbClr>
                  </a:outerShdw>
                </a:effectLst>
              </a:rPr>
              <a:t>-страниц на разделы</a:t>
            </a:r>
          </a:p>
          <a:p>
            <a:r>
              <a:rPr lang="ru-RU" i="1" dirty="0">
                <a:effectLst>
                  <a:outerShdw blurRad="38100" dist="38100" dir="2700000" algn="tl">
                    <a:srgbClr val="000000">
                      <a:alpha val="43137"/>
                    </a:srgbClr>
                  </a:outerShdw>
                </a:effectLst>
              </a:rPr>
              <a:t>Боты в мессенджерах</a:t>
            </a:r>
          </a:p>
          <a:p>
            <a:r>
              <a:rPr lang="ru-RU" i="1" dirty="0" err="1">
                <a:effectLst>
                  <a:outerShdw blurRad="38100" dist="38100" dir="2700000" algn="tl">
                    <a:srgbClr val="000000">
                      <a:alpha val="43137"/>
                    </a:srgbClr>
                  </a:outerShdw>
                </a:effectLst>
              </a:rPr>
              <a:t>Таргетинговая</a:t>
            </a:r>
            <a:r>
              <a:rPr lang="ru-RU" i="1" dirty="0">
                <a:effectLst>
                  <a:outerShdw blurRad="38100" dist="38100" dir="2700000" algn="tl">
                    <a:srgbClr val="000000">
                      <a:alpha val="43137"/>
                    </a:srgbClr>
                  </a:outerShdw>
                </a:effectLst>
              </a:rPr>
              <a:t> реклама</a:t>
            </a:r>
          </a:p>
          <a:p>
            <a:r>
              <a:rPr lang="ru-RU" i="1" dirty="0">
                <a:effectLst>
                  <a:outerShdw blurRad="38100" dist="38100" dir="2700000" algn="tl">
                    <a:srgbClr val="000000">
                      <a:alpha val="43137"/>
                    </a:srgbClr>
                  </a:outerShdw>
                </a:effectLst>
              </a:rPr>
              <a:t>Сбор статистики </a:t>
            </a:r>
          </a:p>
          <a:p>
            <a:r>
              <a:rPr lang="ru-RU" i="1" dirty="0">
                <a:effectLst>
                  <a:outerShdw blurRad="38100" dist="38100" dir="2700000" algn="tl">
                    <a:srgbClr val="000000">
                      <a:alpha val="43137"/>
                    </a:srgbClr>
                  </a:outerShdw>
                </a:effectLst>
              </a:rPr>
              <a:t>Определение языка текста</a:t>
            </a:r>
          </a:p>
          <a:p>
            <a:r>
              <a:rPr lang="ru-RU" i="1" dirty="0">
                <a:effectLst>
                  <a:outerShdw blurRad="38100" dist="38100" dir="2700000" algn="tl">
                    <a:srgbClr val="000000">
                      <a:alpha val="43137"/>
                    </a:srgbClr>
                  </a:outerShdw>
                </a:effectLst>
              </a:rPr>
              <a:t>Поисковые системы</a:t>
            </a:r>
          </a:p>
        </p:txBody>
      </p:sp>
      <p:sp>
        <p:nvSpPr>
          <p:cNvPr id="4" name="Номер слайда 3">
            <a:extLst>
              <a:ext uri="{FF2B5EF4-FFF2-40B4-BE49-F238E27FC236}">
                <a16:creationId xmlns:a16="http://schemas.microsoft.com/office/drawing/2014/main" id="{D754606B-780C-4A91-B214-D2DBD5EF5948}"/>
              </a:ext>
            </a:extLst>
          </p:cNvPr>
          <p:cNvSpPr>
            <a:spLocks noGrp="1"/>
          </p:cNvSpPr>
          <p:nvPr>
            <p:ph type="sldNum" sz="quarter" idx="12"/>
          </p:nvPr>
        </p:nvSpPr>
        <p:spPr/>
        <p:txBody>
          <a:bodyPr/>
          <a:lstStyle/>
          <a:p>
            <a:fld id="{58219FA4-C23F-4B75-925E-CDC57662C252}" type="slidenum">
              <a:rPr lang="ru-RU" smtClean="0"/>
              <a:t>2</a:t>
            </a:fld>
            <a:endParaRPr lang="ru-RU"/>
          </a:p>
        </p:txBody>
      </p:sp>
    </p:spTree>
    <p:extLst>
      <p:ext uri="{BB962C8B-B14F-4D97-AF65-F5344CB8AC3E}">
        <p14:creationId xmlns:p14="http://schemas.microsoft.com/office/powerpoint/2010/main" val="214066564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D957D0-5958-4E07-9166-6D03118B36F0}"/>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ПОСТАНОВКА ЗАДАЧИ</a:t>
            </a:r>
            <a:endParaRPr lang="ru-RU"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38BDFE43-80B2-4352-9501-F419ACA9E640}"/>
              </a:ext>
            </a:extLst>
          </p:cNvPr>
          <p:cNvSpPr>
            <a:spLocks noGrp="1"/>
          </p:cNvSpPr>
          <p:nvPr>
            <p:ph idx="1"/>
          </p:nvPr>
        </p:nvSpPr>
        <p:spPr>
          <a:xfrm>
            <a:off x="646111" y="1259168"/>
            <a:ext cx="8946541" cy="4195481"/>
          </a:xfrm>
        </p:spPr>
        <p:txBody>
          <a:bodyPr/>
          <a:lstStyle/>
          <a:p>
            <a:pPr marL="0" indent="0">
              <a:buNone/>
            </a:pPr>
            <a:r>
              <a:rPr lang="en-US"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В работе рассматриваются две выборки научных документов, бинарная и </a:t>
            </a:r>
            <a:r>
              <a:rPr lang="ru-RU" dirty="0" err="1">
                <a:effectLst>
                  <a:outerShdw blurRad="38100" dist="38100" dir="2700000" algn="tl">
                    <a:srgbClr val="000000">
                      <a:alpha val="43137"/>
                    </a:srgbClr>
                  </a:outerShdw>
                </a:effectLst>
              </a:rPr>
              <a:t>многоклассовая</a:t>
            </a:r>
            <a:r>
              <a:rPr lang="ru-RU" dirty="0">
                <a:effectLst>
                  <a:outerShdw blurRad="38100" dist="38100" dir="2700000" algn="tl">
                    <a:srgbClr val="000000">
                      <a:alpha val="43137"/>
                    </a:srgbClr>
                  </a:outerShdw>
                </a:effectLst>
              </a:rPr>
              <a:t>, целью является рассмотрение двух признаковых пространств: библиографическое описание (названия, аннотации и ключевые слова) и только названия документов.</a:t>
            </a:r>
          </a:p>
          <a:p>
            <a:pPr marL="0" indent="0">
              <a:buNone/>
            </a:pPr>
            <a:r>
              <a:rPr lang="en-US"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Необходимо изучить возможность использования небольших признаковых пространств в случае текстовых данных.</a:t>
            </a:r>
          </a:p>
        </p:txBody>
      </p:sp>
      <p:sp>
        <p:nvSpPr>
          <p:cNvPr id="4" name="Номер слайда 3">
            <a:extLst>
              <a:ext uri="{FF2B5EF4-FFF2-40B4-BE49-F238E27FC236}">
                <a16:creationId xmlns:a16="http://schemas.microsoft.com/office/drawing/2014/main" id="{15FEBE76-F955-43AE-A68E-03CEEE14E3D1}"/>
              </a:ext>
            </a:extLst>
          </p:cNvPr>
          <p:cNvSpPr>
            <a:spLocks noGrp="1"/>
          </p:cNvSpPr>
          <p:nvPr>
            <p:ph type="sldNum" sz="quarter" idx="12"/>
          </p:nvPr>
        </p:nvSpPr>
        <p:spPr/>
        <p:txBody>
          <a:bodyPr/>
          <a:lstStyle/>
          <a:p>
            <a:fld id="{58219FA4-C23F-4B75-925E-CDC57662C252}" type="slidenum">
              <a:rPr lang="ru-RU" smtClean="0"/>
              <a:t>3</a:t>
            </a:fld>
            <a:endParaRPr lang="ru-RU"/>
          </a:p>
        </p:txBody>
      </p:sp>
    </p:spTree>
    <p:extLst>
      <p:ext uri="{BB962C8B-B14F-4D97-AF65-F5344CB8AC3E}">
        <p14:creationId xmlns:p14="http://schemas.microsoft.com/office/powerpoint/2010/main" val="146024965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FC1F26-88A4-481E-BBC1-E413322733D6}"/>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ПРЕДВАРИТЕЛЬНАЯ ОБРАБОТКА ТЕКСТОВЫХ ДАННЫХ</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7D982C23-9D7A-446F-8C88-6A6F58E7CDFC}"/>
                  </a:ext>
                </a:extLst>
              </p:cNvPr>
              <p:cNvSpPr>
                <a:spLocks noGrp="1"/>
              </p:cNvSpPr>
              <p:nvPr>
                <p:ph idx="1"/>
              </p:nvPr>
            </p:nvSpPr>
            <p:spPr>
              <a:xfrm>
                <a:off x="646111" y="1779868"/>
                <a:ext cx="10434639" cy="4703482"/>
              </a:xfrm>
            </p:spPr>
            <p:txBody>
              <a:bodyPr>
                <a:normAutofit/>
              </a:bodyPr>
              <a:lstStyle/>
              <a:p>
                <a:pPr marL="0" indent="0">
                  <a:buNone/>
                </a:pPr>
                <a:r>
                  <a:rPr lang="ru-RU" dirty="0">
                    <a:effectLst>
                      <a:outerShdw blurRad="38100" dist="38100" dir="2700000" algn="tl">
                        <a:srgbClr val="000000">
                          <a:alpha val="43137"/>
                        </a:srgbClr>
                      </a:outerShdw>
                    </a:effectLst>
                  </a:rPr>
                  <a:t>В работе предварительная обработка данных состоит из следующих этапов</a:t>
                </a:r>
              </a:p>
              <a:p>
                <a:r>
                  <a:rPr lang="ru-RU" dirty="0">
                    <a:effectLst>
                      <a:outerShdw blurRad="38100" dist="38100" dir="2700000" algn="tl">
                        <a:srgbClr val="000000">
                          <a:alpha val="43137"/>
                        </a:srgbClr>
                      </a:outerShdw>
                    </a:effectLst>
                  </a:rPr>
                  <a:t>Преобразование в нижний регистр</a:t>
                </a:r>
              </a:p>
              <a:p>
                <a:r>
                  <a:rPr lang="ru-RU" dirty="0">
                    <a:effectLst>
                      <a:outerShdw blurRad="38100" dist="38100" dir="2700000" algn="tl">
                        <a:srgbClr val="000000">
                          <a:alpha val="43137"/>
                        </a:srgbClr>
                      </a:outerShdw>
                    </a:effectLst>
                  </a:rPr>
                  <a:t>Удаление знаков препинания</a:t>
                </a:r>
              </a:p>
              <a:p>
                <a:r>
                  <a:rPr lang="ru-RU" dirty="0">
                    <a:effectLst>
                      <a:outerShdw blurRad="38100" dist="38100" dir="2700000" algn="tl">
                        <a:srgbClr val="000000">
                          <a:alpha val="43137"/>
                        </a:srgbClr>
                      </a:outerShdw>
                    </a:effectLst>
                  </a:rPr>
                  <a:t>Удаление стоп-слов</a:t>
                </a:r>
              </a:p>
              <a:p>
                <a:r>
                  <a:rPr lang="ru-RU" dirty="0" err="1">
                    <a:effectLst>
                      <a:outerShdw blurRad="38100" dist="38100" dir="2700000" algn="tl">
                        <a:srgbClr val="000000">
                          <a:alpha val="43137"/>
                        </a:srgbClr>
                      </a:outerShdw>
                    </a:effectLst>
                  </a:rPr>
                  <a:t>Токенизация</a:t>
                </a:r>
                <a:r>
                  <a:rPr lang="ru-RU" dirty="0">
                    <a:effectLst>
                      <a:outerShdw blurRad="38100" dist="38100" dir="2700000" algn="tl">
                        <a:srgbClr val="000000">
                          <a:alpha val="43137"/>
                        </a:srgbClr>
                      </a:outerShdw>
                    </a:effectLst>
                  </a:rPr>
                  <a:t> (разделение текста на слова и словосочетания)</a:t>
                </a:r>
              </a:p>
              <a:p>
                <a:r>
                  <a:rPr lang="ru-RU" dirty="0" err="1">
                    <a:effectLst>
                      <a:outerShdw blurRad="38100" dist="38100" dir="2700000" algn="tl">
                        <a:srgbClr val="000000">
                          <a:alpha val="43137"/>
                        </a:srgbClr>
                      </a:outerShdw>
                    </a:effectLst>
                  </a:rPr>
                  <a:t>Лемматизация</a:t>
                </a:r>
                <a:r>
                  <a:rPr lang="ru-RU" dirty="0">
                    <a:effectLst>
                      <a:outerShdw blurRad="38100" dist="38100" dir="2700000" algn="tl">
                        <a:srgbClr val="000000">
                          <a:alpha val="43137"/>
                        </a:srgbClr>
                      </a:outerShdw>
                    </a:effectLst>
                  </a:rPr>
                  <a:t> </a:t>
                </a:r>
              </a:p>
              <a:p>
                <a:r>
                  <a:rPr lang="ru-RU" dirty="0">
                    <a:effectLst>
                      <a:outerShdw blurRad="38100" dist="38100" dir="2700000" algn="tl">
                        <a:srgbClr val="000000">
                          <a:alpha val="43137"/>
                        </a:srgbClr>
                      </a:outerShdw>
                    </a:effectLst>
                  </a:rPr>
                  <a:t>Векторное представление слов с помощью </a:t>
                </a:r>
                <a:r>
                  <a:rPr lang="en-US" dirty="0">
                    <a:effectLst>
                      <a:outerShdw blurRad="38100" dist="38100" dir="2700000" algn="tl">
                        <a:srgbClr val="000000">
                          <a:alpha val="43137"/>
                        </a:srgbClr>
                      </a:outerShdw>
                    </a:effectLst>
                  </a:rPr>
                  <a:t>TF-IDF </a:t>
                </a:r>
                <a:r>
                  <a:rPr lang="ru-RU" dirty="0">
                    <a:effectLst>
                      <a:outerShdw blurRad="38100" dist="38100" dir="2700000" algn="tl">
                        <a:srgbClr val="000000">
                          <a:alpha val="43137"/>
                        </a:srgbClr>
                      </a:outerShdw>
                    </a:effectLst>
                  </a:rPr>
                  <a:t>взвешивания</a:t>
                </a:r>
              </a:p>
              <a:p>
                <a:pPr marL="0" indent="0">
                  <a:buNone/>
                </a:pPr>
                <a14:m>
                  <m:oMathPara xmlns:m="http://schemas.openxmlformats.org/officeDocument/2006/math">
                    <m:oMathParaPr>
                      <m:jc m:val="centerGroup"/>
                    </m:oMathParaPr>
                    <m:oMath xmlns:m="http://schemas.openxmlformats.org/officeDocument/2006/math">
                      <m:r>
                        <a:rPr lang="ru-RU" b="1" i="1">
                          <a:effectLst>
                            <a:outerShdw blurRad="38100" dist="38100" dir="2700000" algn="tl">
                              <a:srgbClr val="000000">
                                <a:alpha val="43137"/>
                              </a:srgbClr>
                            </a:outerShdw>
                          </a:effectLst>
                          <a:latin typeface="Cambria Math" panose="02040503050406030204" pitchFamily="18" charset="0"/>
                        </a:rPr>
                        <m:t>𝑻𝑭</m:t>
                      </m:r>
                      <m:r>
                        <a:rPr lang="ru-RU" b="1" i="1">
                          <a:effectLst>
                            <a:outerShdw blurRad="38100" dist="38100" dir="2700000" algn="tl">
                              <a:srgbClr val="000000">
                                <a:alpha val="43137"/>
                              </a:srgbClr>
                            </a:outerShdw>
                          </a:effectLst>
                          <a:latin typeface="Cambria Math" panose="02040503050406030204" pitchFamily="18" charset="0"/>
                        </a:rPr>
                        <m:t>−</m:t>
                      </m:r>
                      <m:r>
                        <a:rPr lang="ru-RU" b="1" i="1">
                          <a:effectLst>
                            <a:outerShdw blurRad="38100" dist="38100" dir="2700000" algn="tl">
                              <a:srgbClr val="000000">
                                <a:alpha val="43137"/>
                              </a:srgbClr>
                            </a:outerShdw>
                          </a:effectLst>
                          <a:latin typeface="Cambria Math" panose="02040503050406030204" pitchFamily="18" charset="0"/>
                        </a:rPr>
                        <m:t>𝑰𝑫𝑭</m:t>
                      </m:r>
                      <m:r>
                        <a:rPr lang="ru-RU" b="1" i="1">
                          <a:effectLst>
                            <a:outerShdw blurRad="38100" dist="38100" dir="2700000" algn="tl">
                              <a:srgbClr val="000000">
                                <a:alpha val="43137"/>
                              </a:srgbClr>
                            </a:outerShdw>
                          </a:effectLst>
                          <a:latin typeface="Cambria Math" panose="02040503050406030204" pitchFamily="18" charset="0"/>
                        </a:rPr>
                        <m:t>=</m:t>
                      </m:r>
                      <m:r>
                        <a:rPr lang="ru-RU" b="1" i="1">
                          <a:effectLst>
                            <a:outerShdw blurRad="38100" dist="38100" dir="2700000" algn="tl">
                              <a:srgbClr val="000000">
                                <a:alpha val="43137"/>
                              </a:srgbClr>
                            </a:outerShdw>
                          </a:effectLst>
                          <a:latin typeface="Cambria Math" panose="02040503050406030204" pitchFamily="18" charset="0"/>
                        </a:rPr>
                        <m:t>𝑻𝑭</m:t>
                      </m:r>
                      <m:r>
                        <a:rPr lang="ru-RU" b="1" i="1">
                          <a:effectLst>
                            <a:outerShdw blurRad="38100" dist="38100" dir="2700000" algn="tl">
                              <a:srgbClr val="000000">
                                <a:alpha val="43137"/>
                              </a:srgbClr>
                            </a:outerShdw>
                          </a:effectLst>
                          <a:latin typeface="Cambria Math" panose="02040503050406030204" pitchFamily="18" charset="0"/>
                        </a:rPr>
                        <m:t>⋅</m:t>
                      </m:r>
                      <m:r>
                        <a:rPr lang="ru-RU" b="1" i="1">
                          <a:effectLst>
                            <a:outerShdw blurRad="38100" dist="38100" dir="2700000" algn="tl">
                              <a:srgbClr val="000000">
                                <a:alpha val="43137"/>
                              </a:srgbClr>
                            </a:outerShdw>
                          </a:effectLst>
                          <a:latin typeface="Cambria Math" panose="02040503050406030204" pitchFamily="18" charset="0"/>
                        </a:rPr>
                        <m:t>𝑰𝑫𝑭</m:t>
                      </m:r>
                    </m:oMath>
                  </m:oMathPara>
                </a14:m>
                <a:endParaRPr lang="ru-RU" dirty="0">
                  <a:effectLst>
                    <a:outerShdw blurRad="38100" dist="38100" dir="2700000" algn="tl">
                      <a:srgbClr val="000000">
                        <a:alpha val="43137"/>
                      </a:srgbClr>
                    </a:outerShdw>
                  </a:effectLst>
                </a:endParaRPr>
              </a:p>
              <a:p>
                <a:pPr marL="0" indent="0">
                  <a:buNone/>
                </a:pPr>
                <a14:m>
                  <m:oMathPara xmlns:m="http://schemas.openxmlformats.org/officeDocument/2006/math">
                    <m:oMathParaPr>
                      <m:jc m:val="centerGroup"/>
                    </m:oMathParaPr>
                    <m:oMath xmlns:m="http://schemas.openxmlformats.org/officeDocument/2006/math">
                      <m:r>
                        <a:rPr lang="ru-RU" i="1">
                          <a:effectLst>
                            <a:outerShdw blurRad="38100" dist="38100" dir="2700000" algn="tl">
                              <a:srgbClr val="000000">
                                <a:alpha val="43137"/>
                              </a:srgbClr>
                            </a:outerShdw>
                          </a:effectLst>
                          <a:latin typeface="Cambria Math" panose="02040503050406030204" pitchFamily="18" charset="0"/>
                        </a:rPr>
                        <m:t>𝑇𝐹</m:t>
                      </m:r>
                      <m:d>
                        <m:dPr>
                          <m:ctrlPr>
                            <a:rPr lang="ru-RU" i="1">
                              <a:effectLst>
                                <a:outerShdw blurRad="38100" dist="38100" dir="2700000" algn="tl">
                                  <a:srgbClr val="000000">
                                    <a:alpha val="43137"/>
                                  </a:srgbClr>
                                </a:outerShdw>
                              </a:effectLst>
                              <a:latin typeface="Cambria Math" panose="02040503050406030204" pitchFamily="18" charset="0"/>
                            </a:rPr>
                          </m:ctrlPr>
                        </m:dPr>
                        <m:e>
                          <m:r>
                            <a:rPr lang="ru-RU" i="1">
                              <a:effectLst>
                                <a:outerShdw blurRad="38100" dist="38100" dir="2700000" algn="tl">
                                  <a:srgbClr val="000000">
                                    <a:alpha val="43137"/>
                                  </a:srgbClr>
                                </a:outerShdw>
                              </a:effectLst>
                              <a:latin typeface="Cambria Math" panose="02040503050406030204" pitchFamily="18" charset="0"/>
                            </a:rPr>
                            <m:t>𝑑</m:t>
                          </m:r>
                          <m:r>
                            <a:rPr lang="ru-RU" i="1">
                              <a:effectLst>
                                <a:outerShdw blurRad="38100" dist="38100" dir="2700000" algn="tl">
                                  <a:srgbClr val="000000">
                                    <a:alpha val="43137"/>
                                  </a:srgbClr>
                                </a:outerShdw>
                              </a:effectLst>
                              <a:latin typeface="Cambria Math" panose="02040503050406030204" pitchFamily="18" charset="0"/>
                            </a:rPr>
                            <m:t>, </m:t>
                          </m:r>
                          <m:r>
                            <a:rPr lang="ru-RU" i="1">
                              <a:effectLst>
                                <a:outerShdw blurRad="38100" dist="38100" dir="2700000" algn="tl">
                                  <a:srgbClr val="000000">
                                    <a:alpha val="43137"/>
                                  </a:srgbClr>
                                </a:outerShdw>
                              </a:effectLst>
                              <a:latin typeface="Cambria Math" panose="02040503050406030204" pitchFamily="18" charset="0"/>
                            </a:rPr>
                            <m:t>𝑡</m:t>
                          </m:r>
                        </m:e>
                      </m:d>
                      <m:r>
                        <a:rPr lang="ru-RU" i="1">
                          <a:effectLst>
                            <a:outerShdw blurRad="38100" dist="38100" dir="2700000" algn="tl">
                              <a:srgbClr val="000000">
                                <a:alpha val="43137"/>
                              </a:srgbClr>
                            </a:outerShdw>
                          </a:effectLst>
                          <a:latin typeface="Cambria Math" panose="02040503050406030204" pitchFamily="18" charset="0"/>
                        </a:rPr>
                        <m:t>=</m:t>
                      </m:r>
                      <m:f>
                        <m:fPr>
                          <m:ctrlPr>
                            <a:rPr lang="ru-RU" i="1">
                              <a:effectLst>
                                <a:outerShdw blurRad="38100" dist="38100" dir="2700000" algn="tl">
                                  <a:srgbClr val="000000">
                                    <a:alpha val="43137"/>
                                  </a:srgbClr>
                                </a:outerShdw>
                              </a:effectLst>
                              <a:latin typeface="Cambria Math" panose="02040503050406030204" pitchFamily="18" charset="0"/>
                            </a:rPr>
                          </m:ctrlPr>
                        </m:fPr>
                        <m:num>
                          <m:r>
                            <a:rPr lang="ru-RU" i="1">
                              <a:effectLst>
                                <a:outerShdw blurRad="38100" dist="38100" dir="2700000" algn="tl">
                                  <a:srgbClr val="000000">
                                    <a:alpha val="43137"/>
                                  </a:srgbClr>
                                </a:outerShdw>
                              </a:effectLst>
                              <a:latin typeface="Cambria Math" panose="02040503050406030204" pitchFamily="18" charset="0"/>
                            </a:rPr>
                            <m:t>количество вхождений терма </m:t>
                          </m:r>
                          <m:r>
                            <a:rPr lang="ru-RU" i="1">
                              <a:effectLst>
                                <a:outerShdw blurRad="38100" dist="38100" dir="2700000" algn="tl">
                                  <a:srgbClr val="000000">
                                    <a:alpha val="43137"/>
                                  </a:srgbClr>
                                </a:outerShdw>
                              </a:effectLst>
                              <a:latin typeface="Cambria Math" panose="02040503050406030204" pitchFamily="18" charset="0"/>
                            </a:rPr>
                            <m:t>𝑡</m:t>
                          </m:r>
                          <m:r>
                            <a:rPr lang="ru-RU" i="1">
                              <a:effectLst>
                                <a:outerShdw blurRad="38100" dist="38100" dir="2700000" algn="tl">
                                  <a:srgbClr val="000000">
                                    <a:alpha val="43137"/>
                                  </a:srgbClr>
                                </a:outerShdw>
                              </a:effectLst>
                              <a:latin typeface="Cambria Math" panose="02040503050406030204" pitchFamily="18" charset="0"/>
                            </a:rPr>
                            <m:t> в документе </m:t>
                          </m:r>
                          <m:r>
                            <a:rPr lang="ru-RU" i="1">
                              <a:effectLst>
                                <a:outerShdw blurRad="38100" dist="38100" dir="2700000" algn="tl">
                                  <a:srgbClr val="000000">
                                    <a:alpha val="43137"/>
                                  </a:srgbClr>
                                </a:outerShdw>
                              </a:effectLst>
                              <a:latin typeface="Cambria Math" panose="02040503050406030204" pitchFamily="18" charset="0"/>
                            </a:rPr>
                            <m:t>𝑑</m:t>
                          </m:r>
                        </m:num>
                        <m:den>
                          <m:r>
                            <a:rPr lang="ru-RU" i="1">
                              <a:effectLst>
                                <a:outerShdw blurRad="38100" dist="38100" dir="2700000" algn="tl">
                                  <a:srgbClr val="000000">
                                    <a:alpha val="43137"/>
                                  </a:srgbClr>
                                </a:outerShdw>
                              </a:effectLst>
                              <a:latin typeface="Cambria Math" panose="02040503050406030204" pitchFamily="18" charset="0"/>
                            </a:rPr>
                            <m:t>общее количество термов в документе </m:t>
                          </m:r>
                          <m:r>
                            <a:rPr lang="ru-RU" i="1">
                              <a:effectLst>
                                <a:outerShdw blurRad="38100" dist="38100" dir="2700000" algn="tl">
                                  <a:srgbClr val="000000">
                                    <a:alpha val="43137"/>
                                  </a:srgbClr>
                                </a:outerShdw>
                              </a:effectLst>
                              <a:latin typeface="Cambria Math" panose="02040503050406030204" pitchFamily="18" charset="0"/>
                            </a:rPr>
                            <m:t>𝑑</m:t>
                          </m:r>
                        </m:den>
                      </m:f>
                    </m:oMath>
                  </m:oMathPara>
                </a14:m>
                <a:endParaRPr lang="ru-RU" dirty="0">
                  <a:effectLst>
                    <a:outerShdw blurRad="38100" dist="38100" dir="2700000" algn="tl">
                      <a:srgbClr val="000000">
                        <a:alpha val="43137"/>
                      </a:srgbClr>
                    </a:outerShdw>
                  </a:effectLst>
                </a:endParaRPr>
              </a:p>
              <a:p>
                <a:pPr marL="0" indent="0">
                  <a:buNone/>
                </a:pPr>
                <a14:m>
                  <m:oMathPara xmlns:m="http://schemas.openxmlformats.org/officeDocument/2006/math">
                    <m:oMathParaPr>
                      <m:jc m:val="centerGroup"/>
                    </m:oMathParaPr>
                    <m:oMath xmlns:m="http://schemas.openxmlformats.org/officeDocument/2006/math">
                      <m:r>
                        <a:rPr lang="ru-RU" i="1">
                          <a:effectLst>
                            <a:outerShdw blurRad="38100" dist="38100" dir="2700000" algn="tl">
                              <a:srgbClr val="000000">
                                <a:alpha val="43137"/>
                              </a:srgbClr>
                            </a:outerShdw>
                          </a:effectLst>
                          <a:latin typeface="Cambria Math" panose="02040503050406030204" pitchFamily="18" charset="0"/>
                        </a:rPr>
                        <m:t>𝐼𝐷𝐹</m:t>
                      </m:r>
                      <m:r>
                        <a:rPr lang="ru-RU" i="1">
                          <a:effectLst>
                            <a:outerShdw blurRad="38100" dist="38100" dir="2700000" algn="tl">
                              <a:srgbClr val="000000">
                                <a:alpha val="43137"/>
                              </a:srgbClr>
                            </a:outerShdw>
                          </a:effectLst>
                          <a:latin typeface="Cambria Math" panose="02040503050406030204" pitchFamily="18" charset="0"/>
                        </a:rPr>
                        <m:t>(</m:t>
                      </m:r>
                      <m:r>
                        <a:rPr lang="ru-RU" i="1">
                          <a:effectLst>
                            <a:outerShdw blurRad="38100" dist="38100" dir="2700000" algn="tl">
                              <a:srgbClr val="000000">
                                <a:alpha val="43137"/>
                              </a:srgbClr>
                            </a:outerShdw>
                          </a:effectLst>
                          <a:latin typeface="Cambria Math" panose="02040503050406030204" pitchFamily="18" charset="0"/>
                        </a:rPr>
                        <m:t>𝑡</m:t>
                      </m:r>
                      <m:r>
                        <a:rPr lang="ru-RU" i="1">
                          <a:effectLst>
                            <a:outerShdw blurRad="38100" dist="38100" dir="2700000" algn="tl">
                              <a:srgbClr val="000000">
                                <a:alpha val="43137"/>
                              </a:srgbClr>
                            </a:outerShdw>
                          </a:effectLst>
                          <a:latin typeface="Cambria Math" panose="02040503050406030204" pitchFamily="18" charset="0"/>
                        </a:rPr>
                        <m:t>) = </m:t>
                      </m:r>
                      <m:r>
                        <a:rPr lang="ru-RU" i="1">
                          <a:effectLst>
                            <a:outerShdw blurRad="38100" dist="38100" dir="2700000" algn="tl">
                              <a:srgbClr val="000000">
                                <a:alpha val="43137"/>
                              </a:srgbClr>
                            </a:outerShdw>
                          </a:effectLst>
                          <a:latin typeface="Cambria Math" panose="02040503050406030204" pitchFamily="18" charset="0"/>
                        </a:rPr>
                        <m:t>𝑙𝑜𝑔</m:t>
                      </m:r>
                      <m:d>
                        <m:dPr>
                          <m:ctrlPr>
                            <a:rPr lang="ru-RU" i="1">
                              <a:effectLst>
                                <a:outerShdw blurRad="38100" dist="38100" dir="2700000" algn="tl">
                                  <a:srgbClr val="000000">
                                    <a:alpha val="43137"/>
                                  </a:srgbClr>
                                </a:outerShdw>
                              </a:effectLst>
                              <a:latin typeface="Cambria Math" panose="02040503050406030204" pitchFamily="18" charset="0"/>
                            </a:rPr>
                          </m:ctrlPr>
                        </m:dPr>
                        <m:e>
                          <m:f>
                            <m:fPr>
                              <m:ctrlPr>
                                <a:rPr lang="ru-RU" i="1">
                                  <a:effectLst>
                                    <a:outerShdw blurRad="38100" dist="38100" dir="2700000" algn="tl">
                                      <a:srgbClr val="000000">
                                        <a:alpha val="43137"/>
                                      </a:srgbClr>
                                    </a:outerShdw>
                                  </a:effectLst>
                                  <a:latin typeface="Cambria Math" panose="02040503050406030204" pitchFamily="18" charset="0"/>
                                </a:rPr>
                              </m:ctrlPr>
                            </m:fPr>
                            <m:num>
                              <m:r>
                                <a:rPr lang="ru-RU" i="1">
                                  <a:effectLst>
                                    <a:outerShdw blurRad="38100" dist="38100" dir="2700000" algn="tl">
                                      <a:srgbClr val="000000">
                                        <a:alpha val="43137"/>
                                      </a:srgbClr>
                                    </a:outerShdw>
                                  </a:effectLst>
                                  <a:latin typeface="Cambria Math" panose="02040503050406030204" pitchFamily="18" charset="0"/>
                                </a:rPr>
                                <m:t>общее количество документов в коллекции</m:t>
                              </m:r>
                            </m:num>
                            <m:den>
                              <m:r>
                                <a:rPr lang="ru-RU" i="1">
                                  <a:effectLst>
                                    <a:outerShdw blurRad="38100" dist="38100" dir="2700000" algn="tl">
                                      <a:srgbClr val="000000">
                                        <a:alpha val="43137"/>
                                      </a:srgbClr>
                                    </a:outerShdw>
                                  </a:effectLst>
                                  <a:latin typeface="Cambria Math" panose="02040503050406030204" pitchFamily="18" charset="0"/>
                                </a:rPr>
                                <m:t>количество документов,   содержащих терм </m:t>
                              </m:r>
                              <m:r>
                                <a:rPr lang="ru-RU" i="1">
                                  <a:effectLst>
                                    <a:outerShdw blurRad="38100" dist="38100" dir="2700000" algn="tl">
                                      <a:srgbClr val="000000">
                                        <a:alpha val="43137"/>
                                      </a:srgbClr>
                                    </a:outerShdw>
                                  </a:effectLst>
                                  <a:latin typeface="Cambria Math" panose="02040503050406030204" pitchFamily="18" charset="0"/>
                                </a:rPr>
                                <m:t>𝑡</m:t>
                              </m:r>
                            </m:den>
                          </m:f>
                        </m:e>
                      </m:d>
                    </m:oMath>
                  </m:oMathPara>
                </a14:m>
                <a:endParaRPr lang="ru-RU" dirty="0">
                  <a:effectLst>
                    <a:outerShdw blurRad="38100" dist="38100" dir="2700000" algn="tl">
                      <a:srgbClr val="000000">
                        <a:alpha val="43137"/>
                      </a:srgbClr>
                    </a:outerShdw>
                  </a:effectLst>
                </a:endParaRPr>
              </a:p>
              <a:p>
                <a:pPr marL="0" indent="0">
                  <a:buNone/>
                </a:pPr>
                <a:endParaRPr lang="ru-RU" dirty="0"/>
              </a:p>
            </p:txBody>
          </p:sp>
        </mc:Choice>
        <mc:Fallback xmlns="">
          <p:sp>
            <p:nvSpPr>
              <p:cNvPr id="3" name="Объект 2">
                <a:extLst>
                  <a:ext uri="{FF2B5EF4-FFF2-40B4-BE49-F238E27FC236}">
                    <a16:creationId xmlns:a16="http://schemas.microsoft.com/office/drawing/2014/main" id="{7D982C23-9D7A-446F-8C88-6A6F58E7CDFC}"/>
                  </a:ext>
                </a:extLst>
              </p:cNvPr>
              <p:cNvSpPr>
                <a:spLocks noGrp="1" noRot="1" noChangeAspect="1" noMove="1" noResize="1" noEditPoints="1" noAdjustHandles="1" noChangeArrowheads="1" noChangeShapeType="1" noTextEdit="1"/>
              </p:cNvSpPr>
              <p:nvPr>
                <p:ph idx="1"/>
              </p:nvPr>
            </p:nvSpPr>
            <p:spPr>
              <a:xfrm>
                <a:off x="646111" y="1779868"/>
                <a:ext cx="10434639" cy="4703482"/>
              </a:xfrm>
              <a:blipFill>
                <a:blip r:embed="rId2"/>
                <a:stretch>
                  <a:fillRect l="-643" t="-777"/>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C9F5BA63-2E7B-4208-AD8D-ADC030DB20F8}"/>
              </a:ext>
            </a:extLst>
          </p:cNvPr>
          <p:cNvSpPr>
            <a:spLocks noGrp="1"/>
          </p:cNvSpPr>
          <p:nvPr>
            <p:ph type="sldNum" sz="quarter" idx="12"/>
          </p:nvPr>
        </p:nvSpPr>
        <p:spPr/>
        <p:txBody>
          <a:bodyPr/>
          <a:lstStyle/>
          <a:p>
            <a:fld id="{58219FA4-C23F-4B75-925E-CDC57662C252}" type="slidenum">
              <a:rPr lang="ru-RU" smtClean="0"/>
              <a:t>4</a:t>
            </a:fld>
            <a:endParaRPr lang="ru-RU"/>
          </a:p>
        </p:txBody>
      </p:sp>
    </p:spTree>
    <p:extLst>
      <p:ext uri="{BB962C8B-B14F-4D97-AF65-F5344CB8AC3E}">
        <p14:creationId xmlns:p14="http://schemas.microsoft.com/office/powerpoint/2010/main" val="164041634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E86C2A-9BF0-4C93-B985-6D38D740D215}"/>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МЕТРИКИ КАЧЕСТВА КЛАССИФИКАЦИИ</a:t>
            </a:r>
          </a:p>
        </p:txBody>
      </p:sp>
      <p:sp>
        <p:nvSpPr>
          <p:cNvPr id="3" name="Объект 2">
            <a:extLst>
              <a:ext uri="{FF2B5EF4-FFF2-40B4-BE49-F238E27FC236}">
                <a16:creationId xmlns:a16="http://schemas.microsoft.com/office/drawing/2014/main" id="{F5496E7E-200E-48B9-AA54-E094B8EEC4E1}"/>
              </a:ext>
            </a:extLst>
          </p:cNvPr>
          <p:cNvSpPr>
            <a:spLocks noGrp="1"/>
          </p:cNvSpPr>
          <p:nvPr>
            <p:ph sz="half" idx="1"/>
          </p:nvPr>
        </p:nvSpPr>
        <p:spPr>
          <a:xfrm>
            <a:off x="646110" y="1891108"/>
            <a:ext cx="10212389" cy="4820841"/>
          </a:xfrm>
        </p:spPr>
        <p:txBody>
          <a:bodyPr>
            <a:normAutofit/>
          </a:bodyPr>
          <a:lstStyle/>
          <a:p>
            <a:pPr marL="0" indent="0">
              <a:buNone/>
            </a:pPr>
            <a:r>
              <a:rPr lang="ru-RU" b="1" i="1" dirty="0">
                <a:effectLst>
                  <a:outerShdw blurRad="38100" dist="38100" dir="2700000" algn="tl">
                    <a:srgbClr val="000000">
                      <a:alpha val="43137"/>
                    </a:srgbClr>
                  </a:outerShdw>
                </a:effectLst>
              </a:rPr>
              <a:t>Матрица неточностей</a:t>
            </a:r>
          </a:p>
          <a:p>
            <a:pPr marL="0" indent="0">
              <a:buNone/>
            </a:pPr>
            <a:endParaRPr lang="ru-RU" dirty="0">
              <a:effectLst>
                <a:outerShdw blurRad="38100" dist="38100" dir="2700000" algn="tl">
                  <a:srgbClr val="000000">
                    <a:alpha val="43137"/>
                  </a:srgbClr>
                </a:outerShdw>
              </a:effectLst>
            </a:endParaRPr>
          </a:p>
          <a:p>
            <a:pPr marL="0" indent="0">
              <a:buNone/>
            </a:pPr>
            <a:endParaRPr lang="ru-RU" dirty="0">
              <a:effectLst>
                <a:outerShdw blurRad="38100" dist="38100" dir="2700000" algn="tl">
                  <a:srgbClr val="000000">
                    <a:alpha val="43137"/>
                  </a:srgbClr>
                </a:outerShdw>
              </a:effectLst>
            </a:endParaRPr>
          </a:p>
          <a:p>
            <a:pPr marL="0" indent="0">
              <a:buNone/>
            </a:pPr>
            <a:endParaRPr lang="ru-RU" dirty="0">
              <a:effectLst>
                <a:outerShdw blurRad="38100" dist="38100" dir="2700000" algn="tl">
                  <a:srgbClr val="000000">
                    <a:alpha val="43137"/>
                  </a:srgbClr>
                </a:outerShdw>
              </a:effectLst>
            </a:endParaRPr>
          </a:p>
          <a:p>
            <a:pPr marL="0" indent="0">
              <a:buNone/>
            </a:pPr>
            <a:r>
              <a:rPr lang="ru-RU" dirty="0">
                <a:effectLst>
                  <a:outerShdw blurRad="38100" dist="38100" dir="2700000" algn="tl">
                    <a:srgbClr val="000000">
                      <a:alpha val="43137"/>
                    </a:srgbClr>
                  </a:outerShdw>
                </a:effectLst>
              </a:rPr>
              <a:t>На её основе вычисляются следующие метрики</a:t>
            </a:r>
          </a:p>
          <a:p>
            <a:pPr marL="0" indent="0">
              <a:buNone/>
            </a:pPr>
            <a:endParaRPr lang="ru-RU" dirty="0">
              <a:effectLst>
                <a:outerShdw blurRad="38100" dist="38100" dir="2700000" algn="tl">
                  <a:srgbClr val="000000">
                    <a:alpha val="43137"/>
                  </a:srgbClr>
                </a:outerShdw>
              </a:effectLst>
            </a:endParaRPr>
          </a:p>
          <a:p>
            <a:pPr marL="0" indent="0">
              <a:buNone/>
            </a:pPr>
            <a:endParaRPr lang="ru-RU" dirty="0">
              <a:effectLst>
                <a:outerShdw blurRad="38100" dist="38100" dir="2700000" algn="tl">
                  <a:srgbClr val="000000">
                    <a:alpha val="43137"/>
                  </a:srgbClr>
                </a:outerShdw>
              </a:effectLst>
            </a:endParaRPr>
          </a:p>
          <a:p>
            <a:pPr marL="0" indent="0">
              <a:buNone/>
            </a:pPr>
            <a:endParaRPr lang="ru-RU" dirty="0">
              <a:effectLst>
                <a:outerShdw blurRad="38100" dist="38100" dir="2700000" algn="tl">
                  <a:srgbClr val="000000">
                    <a:alpha val="43137"/>
                  </a:srgbClr>
                </a:outerShdw>
              </a:effectLst>
            </a:endParaRPr>
          </a:p>
          <a:p>
            <a:pPr marL="0" indent="0">
              <a:buNone/>
            </a:pPr>
            <a:endParaRPr lang="ru-RU" dirty="0">
              <a:effectLst>
                <a:outerShdw blurRad="38100" dist="38100" dir="2700000" algn="tl">
                  <a:srgbClr val="000000">
                    <a:alpha val="43137"/>
                  </a:srgbClr>
                </a:outerShdw>
              </a:effectLst>
            </a:endParaRPr>
          </a:p>
          <a:p>
            <a:pPr marL="0" indent="0">
              <a:buNone/>
            </a:pPr>
            <a:r>
              <a:rPr lang="ru-RU" dirty="0">
                <a:effectLst>
                  <a:outerShdw blurRad="38100" dist="38100" dir="2700000" algn="tl">
                    <a:srgbClr val="000000">
                      <a:alpha val="43137"/>
                    </a:srgbClr>
                  </a:outerShdw>
                </a:effectLst>
              </a:rPr>
              <a:t>Для </a:t>
            </a:r>
            <a:r>
              <a:rPr lang="ru-RU" dirty="0" err="1">
                <a:effectLst>
                  <a:outerShdw blurRad="38100" dist="38100" dir="2700000" algn="tl">
                    <a:srgbClr val="000000">
                      <a:alpha val="43137"/>
                    </a:srgbClr>
                  </a:outerShdw>
                </a:effectLst>
              </a:rPr>
              <a:t>многоклассовой</a:t>
            </a:r>
            <a:endParaRPr lang="ru-RU" dirty="0">
              <a:effectLst>
                <a:outerShdw blurRad="38100" dist="38100" dir="2700000" algn="tl">
                  <a:srgbClr val="000000">
                    <a:alpha val="43137"/>
                  </a:srgbClr>
                </a:outerShdw>
              </a:effectLst>
            </a:endParaRPr>
          </a:p>
          <a:p>
            <a:pPr marL="0" indent="0">
              <a:buNone/>
            </a:pPr>
            <a:r>
              <a:rPr lang="ru-RU" dirty="0">
                <a:effectLst>
                  <a:outerShdw blurRad="38100" dist="38100" dir="2700000" algn="tl">
                    <a:srgbClr val="000000">
                      <a:alpha val="43137"/>
                    </a:srgbClr>
                  </a:outerShdw>
                </a:effectLst>
              </a:rPr>
              <a:t>классификации используют</a:t>
            </a:r>
          </a:p>
          <a:p>
            <a:pPr marL="0" indent="0">
              <a:buNone/>
            </a:pPr>
            <a:r>
              <a:rPr lang="ru-RU" dirty="0">
                <a:effectLst>
                  <a:outerShdw blurRad="38100" dist="38100" dir="2700000" algn="tl">
                    <a:srgbClr val="000000">
                      <a:alpha val="43137"/>
                    </a:srgbClr>
                  </a:outerShdw>
                </a:effectLst>
              </a:rPr>
              <a:t>средние значения метрик</a:t>
            </a:r>
          </a:p>
          <a:p>
            <a:pPr marL="0" indent="0">
              <a:buNone/>
            </a:pPr>
            <a:endParaRPr lang="ru-RU" dirty="0">
              <a:effectLst>
                <a:outerShdw blurRad="38100" dist="38100" dir="2700000" algn="tl">
                  <a:srgbClr val="000000">
                    <a:alpha val="43137"/>
                  </a:srgbClr>
                </a:outerShdw>
              </a:effectLst>
            </a:endParaRPr>
          </a:p>
          <a:p>
            <a:pPr marL="0" indent="0">
              <a:buNone/>
            </a:pPr>
            <a:endParaRPr lang="ru-RU" dirty="0"/>
          </a:p>
          <a:p>
            <a:pPr marL="0" indent="0">
              <a:buNone/>
            </a:pPr>
            <a:endParaRPr lang="ru-RU" dirty="0"/>
          </a:p>
        </p:txBody>
      </p:sp>
      <p:sp>
        <p:nvSpPr>
          <p:cNvPr id="4" name="Номер слайда 3">
            <a:extLst>
              <a:ext uri="{FF2B5EF4-FFF2-40B4-BE49-F238E27FC236}">
                <a16:creationId xmlns:a16="http://schemas.microsoft.com/office/drawing/2014/main" id="{AEF28F67-35B2-46E3-AF95-3578153E5050}"/>
              </a:ext>
            </a:extLst>
          </p:cNvPr>
          <p:cNvSpPr>
            <a:spLocks noGrp="1"/>
          </p:cNvSpPr>
          <p:nvPr>
            <p:ph type="sldNum" sz="quarter" idx="12"/>
          </p:nvPr>
        </p:nvSpPr>
        <p:spPr/>
        <p:txBody>
          <a:bodyPr/>
          <a:lstStyle/>
          <a:p>
            <a:fld id="{58219FA4-C23F-4B75-925E-CDC57662C252}" type="slidenum">
              <a:rPr lang="ru-RU" smtClean="0"/>
              <a:t>5</a:t>
            </a:fld>
            <a:endParaRPr lang="ru-RU"/>
          </a:p>
        </p:txBody>
      </p:sp>
      <p:graphicFrame>
        <p:nvGraphicFramePr>
          <p:cNvPr id="16" name="Таблица 15">
            <a:extLst>
              <a:ext uri="{FF2B5EF4-FFF2-40B4-BE49-F238E27FC236}">
                <a16:creationId xmlns:a16="http://schemas.microsoft.com/office/drawing/2014/main" id="{77F86085-2CE1-4B21-A592-3B0E0CC44064}"/>
              </a:ext>
            </a:extLst>
          </p:cNvPr>
          <p:cNvGraphicFramePr>
            <a:graphicFrameLocks noGrp="1"/>
          </p:cNvGraphicFramePr>
          <p:nvPr>
            <p:extLst>
              <p:ext uri="{D42A27DB-BD31-4B8C-83A1-F6EECF244321}">
                <p14:modId xmlns:p14="http://schemas.microsoft.com/office/powerpoint/2010/main" val="1473630144"/>
              </p:ext>
            </p:extLst>
          </p:nvPr>
        </p:nvGraphicFramePr>
        <p:xfrm>
          <a:off x="3530735" y="1891109"/>
          <a:ext cx="5239884" cy="1605519"/>
        </p:xfrm>
        <a:graphic>
          <a:graphicData uri="http://schemas.openxmlformats.org/drawingml/2006/table">
            <a:tbl>
              <a:tblPr firstRow="1" firstCol="1" bandRow="1">
                <a:tableStyleId>{7DF18680-E054-41AD-8BC1-D1AEF772440D}</a:tableStyleId>
              </a:tblPr>
              <a:tblGrid>
                <a:gridCol w="1746628">
                  <a:extLst>
                    <a:ext uri="{9D8B030D-6E8A-4147-A177-3AD203B41FA5}">
                      <a16:colId xmlns:a16="http://schemas.microsoft.com/office/drawing/2014/main" val="2472099189"/>
                    </a:ext>
                  </a:extLst>
                </a:gridCol>
                <a:gridCol w="1746628">
                  <a:extLst>
                    <a:ext uri="{9D8B030D-6E8A-4147-A177-3AD203B41FA5}">
                      <a16:colId xmlns:a16="http://schemas.microsoft.com/office/drawing/2014/main" val="3892081702"/>
                    </a:ext>
                  </a:extLst>
                </a:gridCol>
                <a:gridCol w="1746628">
                  <a:extLst>
                    <a:ext uri="{9D8B030D-6E8A-4147-A177-3AD203B41FA5}">
                      <a16:colId xmlns:a16="http://schemas.microsoft.com/office/drawing/2014/main" val="789497941"/>
                    </a:ext>
                  </a:extLst>
                </a:gridCol>
              </a:tblGrid>
              <a:tr h="255476">
                <a:tc>
                  <a:txBody>
                    <a:bodyPr/>
                    <a:lstStyle/>
                    <a:p>
                      <a:pPr algn="just">
                        <a:lnSpc>
                          <a:spcPct val="150000"/>
                        </a:lnSpc>
                        <a:spcAft>
                          <a:spcPts val="0"/>
                        </a:spcAft>
                      </a:pPr>
                      <a:r>
                        <a:rPr lang="ru-RU" sz="1400" dirty="0">
                          <a:effectLst/>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just">
                        <a:lnSpc>
                          <a:spcPct val="150000"/>
                        </a:lnSpc>
                        <a:spcAft>
                          <a:spcPts val="0"/>
                        </a:spcAft>
                      </a:pPr>
                      <a:r>
                        <a:rPr lang="ru-RU" sz="1400" dirty="0">
                          <a:effectLst/>
                        </a:rPr>
                        <a:t>Оценка эксперта</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ru-RU"/>
                    </a:p>
                  </a:txBody>
                  <a:tcPr/>
                </a:tc>
                <a:extLst>
                  <a:ext uri="{0D108BD9-81ED-4DB2-BD59-A6C34878D82A}">
                    <a16:rowId xmlns:a16="http://schemas.microsoft.com/office/drawing/2014/main" val="1698418078"/>
                  </a:ext>
                </a:extLst>
              </a:tr>
              <a:tr h="682785">
                <a:tc>
                  <a:txBody>
                    <a:bodyPr/>
                    <a:lstStyle/>
                    <a:p>
                      <a:pPr algn="just">
                        <a:lnSpc>
                          <a:spcPct val="150000"/>
                        </a:lnSpc>
                        <a:spcAft>
                          <a:spcPts val="0"/>
                        </a:spcAft>
                      </a:pPr>
                      <a:r>
                        <a:rPr lang="ru-RU" sz="1400" dirty="0">
                          <a:effectLst/>
                        </a:rPr>
                        <a:t>Оценка классификатора</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ru-RU" sz="1400" dirty="0">
                          <a:effectLst/>
                        </a:rPr>
                        <a:t>Положительная</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ru-RU" sz="1400" dirty="0">
                          <a:effectLst/>
                        </a:rPr>
                        <a:t>Отрицательная</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6319729"/>
                  </a:ext>
                </a:extLst>
              </a:tr>
              <a:tr h="318746">
                <a:tc>
                  <a:txBody>
                    <a:bodyPr/>
                    <a:lstStyle/>
                    <a:p>
                      <a:pPr algn="just">
                        <a:lnSpc>
                          <a:spcPct val="150000"/>
                        </a:lnSpc>
                        <a:spcAft>
                          <a:spcPts val="0"/>
                        </a:spcAft>
                      </a:pPr>
                      <a:r>
                        <a:rPr lang="ru-RU" sz="1400">
                          <a:effectLst/>
                        </a:rPr>
                        <a:t>Положительная</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TP</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a:effectLst/>
                        </a:rPr>
                        <a:t>FP</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0891615"/>
                  </a:ext>
                </a:extLst>
              </a:tr>
              <a:tr h="318746">
                <a:tc>
                  <a:txBody>
                    <a:bodyPr/>
                    <a:lstStyle/>
                    <a:p>
                      <a:pPr algn="just">
                        <a:lnSpc>
                          <a:spcPct val="150000"/>
                        </a:lnSpc>
                        <a:spcAft>
                          <a:spcPts val="0"/>
                        </a:spcAft>
                      </a:pPr>
                      <a:r>
                        <a:rPr lang="ru-RU" sz="1400">
                          <a:effectLst/>
                        </a:rPr>
                        <a:t>Отрицательная</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FN</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a:effectLst/>
                        </a:rPr>
                        <a:t>TN</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6282653"/>
                  </a:ext>
                </a:extLst>
              </a:tr>
            </a:tbl>
          </a:graphicData>
        </a:graphic>
      </p:graphicFrame>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52BA7C5A-CC37-418F-9E0A-8B34550A0897}"/>
                  </a:ext>
                </a:extLst>
              </p:cNvPr>
              <p:cNvSpPr/>
              <p:nvPr/>
            </p:nvSpPr>
            <p:spPr>
              <a:xfrm>
                <a:off x="646111" y="4006455"/>
                <a:ext cx="2925032" cy="6501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effectLst>
                            <a:outerShdw blurRad="38100" dist="38100" dir="2700000" algn="tl">
                              <a:srgbClr val="000000">
                                <a:alpha val="43137"/>
                              </a:srgbClr>
                            </a:outerShdw>
                          </a:effectLst>
                          <a:latin typeface="Cambria Math" panose="02040503050406030204" pitchFamily="18" charset="0"/>
                        </a:rPr>
                        <m:t>𝑷𝒓𝒆𝒄𝒊𝒔𝒊𝒐𝒏</m:t>
                      </m:r>
                      <m:r>
                        <a:rPr lang="en-US" b="1" i="1" smtClean="0">
                          <a:effectLst>
                            <a:outerShdw blurRad="38100" dist="38100" dir="2700000" algn="tl">
                              <a:srgbClr val="000000">
                                <a:alpha val="43137"/>
                              </a:srgbClr>
                            </a:outerShdw>
                          </a:effectLst>
                          <a:latin typeface="Cambria Math" panose="02040503050406030204" pitchFamily="18" charset="0"/>
                        </a:rPr>
                        <m:t> = </m:t>
                      </m:r>
                      <m:f>
                        <m:fPr>
                          <m:ctrlPr>
                            <a:rPr lang="en-US" b="1" i="1">
                              <a:effectLst>
                                <a:outerShdw blurRad="38100" dist="38100" dir="2700000" algn="tl">
                                  <a:srgbClr val="000000">
                                    <a:alpha val="43137"/>
                                  </a:srgbClr>
                                </a:outerShdw>
                              </a:effectLst>
                              <a:latin typeface="Cambria Math" panose="02040503050406030204" pitchFamily="18" charset="0"/>
                            </a:rPr>
                          </m:ctrlPr>
                        </m:fPr>
                        <m:num>
                          <m:r>
                            <a:rPr lang="en-US" b="1" i="1">
                              <a:effectLst>
                                <a:outerShdw blurRad="38100" dist="38100" dir="2700000" algn="tl">
                                  <a:srgbClr val="000000">
                                    <a:alpha val="43137"/>
                                  </a:srgbClr>
                                </a:outerShdw>
                              </a:effectLst>
                              <a:latin typeface="Cambria Math" panose="02040503050406030204" pitchFamily="18" charset="0"/>
                            </a:rPr>
                            <m:t>𝑻𝑷</m:t>
                          </m:r>
                        </m:num>
                        <m:den>
                          <m:d>
                            <m:dPr>
                              <m:ctrlPr>
                                <a:rPr lang="en-US" b="1" i="1">
                                  <a:effectLst>
                                    <a:outerShdw blurRad="38100" dist="38100" dir="2700000" algn="tl">
                                      <a:srgbClr val="000000">
                                        <a:alpha val="43137"/>
                                      </a:srgbClr>
                                    </a:outerShdw>
                                  </a:effectLst>
                                  <a:latin typeface="Cambria Math" panose="02040503050406030204" pitchFamily="18" charset="0"/>
                                </a:rPr>
                              </m:ctrlPr>
                            </m:dPr>
                            <m:e>
                              <m:r>
                                <a:rPr lang="en-US" b="1" i="1">
                                  <a:effectLst>
                                    <a:outerShdw blurRad="38100" dist="38100" dir="2700000" algn="tl">
                                      <a:srgbClr val="000000">
                                        <a:alpha val="43137"/>
                                      </a:srgbClr>
                                    </a:outerShdw>
                                  </a:effectLst>
                                  <a:latin typeface="Cambria Math" panose="02040503050406030204" pitchFamily="18" charset="0"/>
                                </a:rPr>
                                <m:t>𝑻𝑷</m:t>
                              </m:r>
                              <m:r>
                                <a:rPr lang="en-US" b="1" i="1">
                                  <a:effectLst>
                                    <a:outerShdw blurRad="38100" dist="38100" dir="2700000" algn="tl">
                                      <a:srgbClr val="000000">
                                        <a:alpha val="43137"/>
                                      </a:srgbClr>
                                    </a:outerShdw>
                                  </a:effectLst>
                                  <a:latin typeface="Cambria Math" panose="02040503050406030204" pitchFamily="18" charset="0"/>
                                </a:rPr>
                                <m:t> + </m:t>
                              </m:r>
                              <m:r>
                                <a:rPr lang="en-US" b="1" i="1">
                                  <a:effectLst>
                                    <a:outerShdw blurRad="38100" dist="38100" dir="2700000" algn="tl">
                                      <a:srgbClr val="000000">
                                        <a:alpha val="43137"/>
                                      </a:srgbClr>
                                    </a:outerShdw>
                                  </a:effectLst>
                                  <a:latin typeface="Cambria Math" panose="02040503050406030204" pitchFamily="18" charset="0"/>
                                </a:rPr>
                                <m:t>𝑭𝑷</m:t>
                              </m:r>
                            </m:e>
                          </m:d>
                        </m:den>
                      </m:f>
                    </m:oMath>
                  </m:oMathPara>
                </a14:m>
                <a:endParaRPr lang="ru-RU" b="1" dirty="0"/>
              </a:p>
            </p:txBody>
          </p:sp>
        </mc:Choice>
        <mc:Fallback xmlns="">
          <p:sp>
            <p:nvSpPr>
              <p:cNvPr id="5" name="Прямоугольник 4">
                <a:extLst>
                  <a:ext uri="{FF2B5EF4-FFF2-40B4-BE49-F238E27FC236}">
                    <a16:creationId xmlns:a16="http://schemas.microsoft.com/office/drawing/2014/main" id="{52BA7C5A-CC37-418F-9E0A-8B34550A0897}"/>
                  </a:ext>
                </a:extLst>
              </p:cNvPr>
              <p:cNvSpPr>
                <a:spLocks noRot="1" noChangeAspect="1" noMove="1" noResize="1" noEditPoints="1" noAdjustHandles="1" noChangeArrowheads="1" noChangeShapeType="1" noTextEdit="1"/>
              </p:cNvSpPr>
              <p:nvPr/>
            </p:nvSpPr>
            <p:spPr>
              <a:xfrm>
                <a:off x="646111" y="4006455"/>
                <a:ext cx="2925032" cy="650114"/>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88DE0FB9-6379-4018-A463-9E1EB8B9B302}"/>
                  </a:ext>
                </a:extLst>
              </p:cNvPr>
              <p:cNvSpPr/>
              <p:nvPr/>
            </p:nvSpPr>
            <p:spPr>
              <a:xfrm>
                <a:off x="3530735" y="3964315"/>
                <a:ext cx="4017382" cy="6230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effectLst>
                            <a:outerShdw blurRad="38100" dist="38100" dir="2700000" algn="tl">
                              <a:srgbClr val="000000">
                                <a:alpha val="43137"/>
                              </a:srgbClr>
                            </a:outerShdw>
                          </a:effectLst>
                          <a:latin typeface="Cambria Math" panose="02040503050406030204" pitchFamily="18" charset="0"/>
                        </a:rPr>
                        <m:t>𝑭</m:t>
                      </m:r>
                      <m:sSub>
                        <m:sSubPr>
                          <m:ctrlPr>
                            <a:rPr lang="en-US" b="1" i="1">
                              <a:effectLst>
                                <a:outerShdw blurRad="38100" dist="38100" dir="2700000" algn="tl">
                                  <a:srgbClr val="000000">
                                    <a:alpha val="43137"/>
                                  </a:srgbClr>
                                </a:outerShdw>
                              </a:effectLst>
                              <a:latin typeface="Cambria Math" panose="02040503050406030204" pitchFamily="18" charset="0"/>
                            </a:rPr>
                          </m:ctrlPr>
                        </m:sSubPr>
                        <m:e>
                          <m:r>
                            <a:rPr lang="en-US" b="1" i="1">
                              <a:effectLst>
                                <a:outerShdw blurRad="38100" dist="38100" dir="2700000" algn="tl">
                                  <a:srgbClr val="000000">
                                    <a:alpha val="43137"/>
                                  </a:srgbClr>
                                </a:outerShdw>
                              </a:effectLst>
                              <a:latin typeface="Cambria Math" panose="02040503050406030204" pitchFamily="18" charset="0"/>
                            </a:rPr>
                            <m:t>𝟏</m:t>
                          </m:r>
                        </m:e>
                        <m:sub>
                          <m:r>
                            <a:rPr lang="en-US" b="1" i="1">
                              <a:effectLst>
                                <a:outerShdw blurRad="38100" dist="38100" dir="2700000" algn="tl">
                                  <a:srgbClr val="000000">
                                    <a:alpha val="43137"/>
                                  </a:srgbClr>
                                </a:outerShdw>
                              </a:effectLst>
                              <a:latin typeface="Cambria Math" panose="02040503050406030204" pitchFamily="18" charset="0"/>
                            </a:rPr>
                            <m:t>𝒔𝒄𝒐𝒓𝒆</m:t>
                          </m:r>
                        </m:sub>
                      </m:sSub>
                      <m:r>
                        <a:rPr lang="en-US" b="1" i="1">
                          <a:effectLst>
                            <a:outerShdw blurRad="38100" dist="38100" dir="2700000" algn="tl">
                              <a:srgbClr val="000000">
                                <a:alpha val="43137"/>
                              </a:srgbClr>
                            </a:outerShdw>
                          </a:effectLst>
                          <a:latin typeface="Cambria Math" panose="02040503050406030204" pitchFamily="18" charset="0"/>
                        </a:rPr>
                        <m:t>= </m:t>
                      </m:r>
                      <m:r>
                        <a:rPr lang="en-US" b="1" i="1">
                          <a:effectLst>
                            <a:outerShdw blurRad="38100" dist="38100" dir="2700000" algn="tl">
                              <a:srgbClr val="000000">
                                <a:alpha val="43137"/>
                              </a:srgbClr>
                            </a:outerShdw>
                          </a:effectLst>
                          <a:latin typeface="Cambria Math" panose="02040503050406030204" pitchFamily="18" charset="0"/>
                        </a:rPr>
                        <m:t>𝟐</m:t>
                      </m:r>
                      <m:r>
                        <a:rPr lang="en-US" b="1" i="1">
                          <a:effectLst>
                            <a:outerShdw blurRad="38100" dist="38100" dir="2700000" algn="tl">
                              <a:srgbClr val="000000">
                                <a:alpha val="43137"/>
                              </a:srgbClr>
                            </a:outerShdw>
                          </a:effectLst>
                          <a:latin typeface="Cambria Math" panose="02040503050406030204" pitchFamily="18" charset="0"/>
                        </a:rPr>
                        <m:t>∗</m:t>
                      </m:r>
                      <m:f>
                        <m:fPr>
                          <m:ctrlPr>
                            <a:rPr lang="en-US" b="1" i="1">
                              <a:effectLst>
                                <a:outerShdw blurRad="38100" dist="38100" dir="2700000" algn="tl">
                                  <a:srgbClr val="000000">
                                    <a:alpha val="43137"/>
                                  </a:srgbClr>
                                </a:outerShdw>
                              </a:effectLst>
                              <a:latin typeface="Cambria Math" panose="02040503050406030204" pitchFamily="18" charset="0"/>
                            </a:rPr>
                          </m:ctrlPr>
                        </m:fPr>
                        <m:num>
                          <m:r>
                            <a:rPr lang="en-US" b="1" i="1">
                              <a:effectLst>
                                <a:outerShdw blurRad="38100" dist="38100" dir="2700000" algn="tl">
                                  <a:srgbClr val="000000">
                                    <a:alpha val="43137"/>
                                  </a:srgbClr>
                                </a:outerShdw>
                              </a:effectLst>
                              <a:latin typeface="Cambria Math" panose="02040503050406030204" pitchFamily="18" charset="0"/>
                            </a:rPr>
                            <m:t>𝑷𝒓𝒆𝒄𝒊𝒔𝒊𝒐𝒏</m:t>
                          </m:r>
                          <m:r>
                            <a:rPr lang="en-US" b="1" i="1">
                              <a:effectLst>
                                <a:outerShdw blurRad="38100" dist="38100" dir="2700000" algn="tl">
                                  <a:srgbClr val="000000">
                                    <a:alpha val="43137"/>
                                  </a:srgbClr>
                                </a:outerShdw>
                              </a:effectLst>
                              <a:latin typeface="Cambria Math" panose="02040503050406030204" pitchFamily="18" charset="0"/>
                            </a:rPr>
                            <m:t>∗</m:t>
                          </m:r>
                          <m:r>
                            <a:rPr lang="en-US" b="1" i="1">
                              <a:effectLst>
                                <a:outerShdw blurRad="38100" dist="38100" dir="2700000" algn="tl">
                                  <a:srgbClr val="000000">
                                    <a:alpha val="43137"/>
                                  </a:srgbClr>
                                </a:outerShdw>
                              </a:effectLst>
                              <a:latin typeface="Cambria Math" panose="02040503050406030204" pitchFamily="18" charset="0"/>
                            </a:rPr>
                            <m:t>𝑹𝒆𝒄𝒂𝒍𝒍</m:t>
                          </m:r>
                        </m:num>
                        <m:den>
                          <m:r>
                            <a:rPr lang="en-US" b="1" i="1">
                              <a:effectLst>
                                <a:outerShdw blurRad="38100" dist="38100" dir="2700000" algn="tl">
                                  <a:srgbClr val="000000">
                                    <a:alpha val="43137"/>
                                  </a:srgbClr>
                                </a:outerShdw>
                              </a:effectLst>
                              <a:latin typeface="Cambria Math" panose="02040503050406030204" pitchFamily="18" charset="0"/>
                            </a:rPr>
                            <m:t>𝑷𝒓𝒆𝒄𝒊𝒔𝒊𝒐𝒏</m:t>
                          </m:r>
                          <m:r>
                            <a:rPr lang="en-US" b="1" i="1">
                              <a:effectLst>
                                <a:outerShdw blurRad="38100" dist="38100" dir="2700000" algn="tl">
                                  <a:srgbClr val="000000">
                                    <a:alpha val="43137"/>
                                  </a:srgbClr>
                                </a:outerShdw>
                              </a:effectLst>
                              <a:latin typeface="Cambria Math" panose="02040503050406030204" pitchFamily="18" charset="0"/>
                            </a:rPr>
                            <m:t> + </m:t>
                          </m:r>
                          <m:r>
                            <a:rPr lang="en-US" b="1" i="1">
                              <a:effectLst>
                                <a:outerShdw blurRad="38100" dist="38100" dir="2700000" algn="tl">
                                  <a:srgbClr val="000000">
                                    <a:alpha val="43137"/>
                                  </a:srgbClr>
                                </a:outerShdw>
                              </a:effectLst>
                              <a:latin typeface="Cambria Math" panose="02040503050406030204" pitchFamily="18" charset="0"/>
                            </a:rPr>
                            <m:t>𝑹𝒆𝒄𝒂𝒍𝒍</m:t>
                          </m:r>
                        </m:den>
                      </m:f>
                    </m:oMath>
                  </m:oMathPara>
                </a14:m>
                <a:endParaRPr lang="ru-RU" b="1" dirty="0">
                  <a:effectLst>
                    <a:outerShdw blurRad="38100" dist="38100" dir="2700000" algn="tl">
                      <a:srgbClr val="000000">
                        <a:alpha val="43137"/>
                      </a:srgbClr>
                    </a:outerShdw>
                  </a:effectLst>
                </a:endParaRPr>
              </a:p>
            </p:txBody>
          </p:sp>
        </mc:Choice>
        <mc:Fallback xmlns="">
          <p:sp>
            <p:nvSpPr>
              <p:cNvPr id="11" name="Прямоугольник 10">
                <a:extLst>
                  <a:ext uri="{FF2B5EF4-FFF2-40B4-BE49-F238E27FC236}">
                    <a16:creationId xmlns:a16="http://schemas.microsoft.com/office/drawing/2014/main" id="{88DE0FB9-6379-4018-A463-9E1EB8B9B302}"/>
                  </a:ext>
                </a:extLst>
              </p:cNvPr>
              <p:cNvSpPr>
                <a:spLocks noRot="1" noChangeAspect="1" noMove="1" noResize="1" noEditPoints="1" noAdjustHandles="1" noChangeArrowheads="1" noChangeShapeType="1" noTextEdit="1"/>
              </p:cNvSpPr>
              <p:nvPr/>
            </p:nvSpPr>
            <p:spPr>
              <a:xfrm>
                <a:off x="3530735" y="3964315"/>
                <a:ext cx="4017382" cy="62305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2785FFDB-B1E4-4B28-A5A9-9459EDB40790}"/>
                  </a:ext>
                </a:extLst>
              </p:cNvPr>
              <p:cNvSpPr/>
              <p:nvPr/>
            </p:nvSpPr>
            <p:spPr>
              <a:xfrm>
                <a:off x="646109" y="4587371"/>
                <a:ext cx="2321469"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effectLst>
                            <a:outerShdw blurRad="38100" dist="38100" dir="2700000" algn="tl">
                              <a:srgbClr val="000000">
                                <a:alpha val="43137"/>
                              </a:srgbClr>
                            </a:outerShdw>
                          </a:effectLst>
                          <a:latin typeface="Cambria Math" panose="02040503050406030204" pitchFamily="18" charset="0"/>
                        </a:rPr>
                        <m:t>𝑹𝒆𝒄𝒂𝒍𝒍</m:t>
                      </m:r>
                      <m:r>
                        <a:rPr lang="en-US" b="1" i="1" smtClean="0">
                          <a:effectLst>
                            <a:outerShdw blurRad="38100" dist="38100" dir="2700000" algn="tl">
                              <a:srgbClr val="000000">
                                <a:alpha val="43137"/>
                              </a:srgbClr>
                            </a:outerShdw>
                          </a:effectLst>
                          <a:latin typeface="Cambria Math" panose="02040503050406030204" pitchFamily="18" charset="0"/>
                        </a:rPr>
                        <m:t> =</m:t>
                      </m:r>
                      <m:f>
                        <m:fPr>
                          <m:ctrlPr>
                            <a:rPr lang="en-US" b="1" i="1">
                              <a:effectLst>
                                <a:outerShdw blurRad="38100" dist="38100" dir="2700000" algn="tl">
                                  <a:srgbClr val="000000">
                                    <a:alpha val="43137"/>
                                  </a:srgbClr>
                                </a:outerShdw>
                              </a:effectLst>
                              <a:latin typeface="Cambria Math" panose="02040503050406030204" pitchFamily="18" charset="0"/>
                            </a:rPr>
                          </m:ctrlPr>
                        </m:fPr>
                        <m:num>
                          <m:r>
                            <a:rPr lang="en-US" b="1" i="1">
                              <a:effectLst>
                                <a:outerShdw blurRad="38100" dist="38100" dir="2700000" algn="tl">
                                  <a:srgbClr val="000000">
                                    <a:alpha val="43137"/>
                                  </a:srgbClr>
                                </a:outerShdw>
                              </a:effectLst>
                              <a:latin typeface="Cambria Math" panose="02040503050406030204" pitchFamily="18" charset="0"/>
                            </a:rPr>
                            <m:t>𝑻𝑷</m:t>
                          </m:r>
                        </m:num>
                        <m:den>
                          <m:r>
                            <a:rPr lang="en-US" b="1" i="1">
                              <a:effectLst>
                                <a:outerShdw blurRad="38100" dist="38100" dir="2700000" algn="tl">
                                  <a:srgbClr val="000000">
                                    <a:alpha val="43137"/>
                                  </a:srgbClr>
                                </a:outerShdw>
                              </a:effectLst>
                              <a:latin typeface="Cambria Math" panose="02040503050406030204" pitchFamily="18" charset="0"/>
                            </a:rPr>
                            <m:t>𝑻𝑷</m:t>
                          </m:r>
                          <m:r>
                            <a:rPr lang="en-US" b="1" i="1">
                              <a:effectLst>
                                <a:outerShdw blurRad="38100" dist="38100" dir="2700000" algn="tl">
                                  <a:srgbClr val="000000">
                                    <a:alpha val="43137"/>
                                  </a:srgbClr>
                                </a:outerShdw>
                              </a:effectLst>
                              <a:latin typeface="Cambria Math" panose="02040503050406030204" pitchFamily="18" charset="0"/>
                            </a:rPr>
                            <m:t> + </m:t>
                          </m:r>
                          <m:r>
                            <a:rPr lang="en-US" b="1" i="1">
                              <a:effectLst>
                                <a:outerShdw blurRad="38100" dist="38100" dir="2700000" algn="tl">
                                  <a:srgbClr val="000000">
                                    <a:alpha val="43137"/>
                                  </a:srgbClr>
                                </a:outerShdw>
                              </a:effectLst>
                              <a:latin typeface="Cambria Math" panose="02040503050406030204" pitchFamily="18" charset="0"/>
                            </a:rPr>
                            <m:t>𝑭𝑵</m:t>
                          </m:r>
                        </m:den>
                      </m:f>
                    </m:oMath>
                  </m:oMathPara>
                </a14:m>
                <a:endParaRPr lang="ru-RU" b="1" dirty="0"/>
              </a:p>
            </p:txBody>
          </p:sp>
        </mc:Choice>
        <mc:Fallback xmlns="">
          <p:sp>
            <p:nvSpPr>
              <p:cNvPr id="12" name="Прямоугольник 11">
                <a:extLst>
                  <a:ext uri="{FF2B5EF4-FFF2-40B4-BE49-F238E27FC236}">
                    <a16:creationId xmlns:a16="http://schemas.microsoft.com/office/drawing/2014/main" id="{2785FFDB-B1E4-4B28-A5A9-9459EDB40790}"/>
                  </a:ext>
                </a:extLst>
              </p:cNvPr>
              <p:cNvSpPr>
                <a:spLocks noRot="1" noChangeAspect="1" noMove="1" noResize="1" noEditPoints="1" noAdjustHandles="1" noChangeArrowheads="1" noChangeShapeType="1" noTextEdit="1"/>
              </p:cNvSpPr>
              <p:nvPr/>
            </p:nvSpPr>
            <p:spPr>
              <a:xfrm>
                <a:off x="646109" y="4587371"/>
                <a:ext cx="2321469" cy="615490"/>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a:extLst>
                  <a:ext uri="{FF2B5EF4-FFF2-40B4-BE49-F238E27FC236}">
                    <a16:creationId xmlns:a16="http://schemas.microsoft.com/office/drawing/2014/main" id="{62301CF9-2D08-4BAC-BC1D-0000990D9B55}"/>
                  </a:ext>
                </a:extLst>
              </p:cNvPr>
              <p:cNvSpPr/>
              <p:nvPr/>
            </p:nvSpPr>
            <p:spPr>
              <a:xfrm>
                <a:off x="3571143" y="4587371"/>
                <a:ext cx="4043094"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effectLst>
                            <a:outerShdw blurRad="38100" dist="38100" dir="2700000" algn="tl">
                              <a:srgbClr val="000000">
                                <a:alpha val="43137"/>
                              </a:srgbClr>
                            </a:outerShdw>
                          </a:effectLst>
                          <a:latin typeface="Cambria Math" panose="02040503050406030204" pitchFamily="18" charset="0"/>
                        </a:rPr>
                        <m:t>𝑨𝒄𝒄𝒖𝒓𝒂𝒄𝒚</m:t>
                      </m:r>
                      <m:r>
                        <a:rPr lang="en-US" b="1" i="1" smtClean="0">
                          <a:effectLst>
                            <a:outerShdw blurRad="38100" dist="38100" dir="2700000" algn="tl">
                              <a:srgbClr val="000000">
                                <a:alpha val="43137"/>
                              </a:srgbClr>
                            </a:outerShdw>
                          </a:effectLst>
                          <a:latin typeface="Cambria Math" panose="02040503050406030204" pitchFamily="18" charset="0"/>
                        </a:rPr>
                        <m:t> =</m:t>
                      </m:r>
                      <m:f>
                        <m:fPr>
                          <m:ctrlPr>
                            <a:rPr lang="en-US" b="1" i="1">
                              <a:effectLst>
                                <a:outerShdw blurRad="38100" dist="38100" dir="2700000" algn="tl">
                                  <a:srgbClr val="000000">
                                    <a:alpha val="43137"/>
                                  </a:srgbClr>
                                </a:outerShdw>
                              </a:effectLst>
                              <a:latin typeface="Cambria Math" panose="02040503050406030204" pitchFamily="18" charset="0"/>
                            </a:rPr>
                          </m:ctrlPr>
                        </m:fPr>
                        <m:num>
                          <m:r>
                            <a:rPr lang="en-US" b="1" i="1">
                              <a:effectLst>
                                <a:outerShdw blurRad="38100" dist="38100" dir="2700000" algn="tl">
                                  <a:srgbClr val="000000">
                                    <a:alpha val="43137"/>
                                  </a:srgbClr>
                                </a:outerShdw>
                              </a:effectLst>
                              <a:latin typeface="Cambria Math" panose="02040503050406030204" pitchFamily="18" charset="0"/>
                            </a:rPr>
                            <m:t>𝑻𝑷</m:t>
                          </m:r>
                          <m:r>
                            <a:rPr lang="en-US" b="1" i="1">
                              <a:effectLst>
                                <a:outerShdw blurRad="38100" dist="38100" dir="2700000" algn="tl">
                                  <a:srgbClr val="000000">
                                    <a:alpha val="43137"/>
                                  </a:srgbClr>
                                </a:outerShdw>
                              </a:effectLst>
                              <a:latin typeface="Cambria Math" panose="02040503050406030204" pitchFamily="18" charset="0"/>
                            </a:rPr>
                            <m:t> + </m:t>
                          </m:r>
                          <m:r>
                            <a:rPr lang="en-US" b="1" i="1">
                              <a:effectLst>
                                <a:outerShdw blurRad="38100" dist="38100" dir="2700000" algn="tl">
                                  <a:srgbClr val="000000">
                                    <a:alpha val="43137"/>
                                  </a:srgbClr>
                                </a:outerShdw>
                              </a:effectLst>
                              <a:latin typeface="Cambria Math" panose="02040503050406030204" pitchFamily="18" charset="0"/>
                            </a:rPr>
                            <m:t>𝑻𝑵</m:t>
                          </m:r>
                        </m:num>
                        <m:den>
                          <m:r>
                            <a:rPr lang="en-US" b="1" i="1">
                              <a:effectLst>
                                <a:outerShdw blurRad="38100" dist="38100" dir="2700000" algn="tl">
                                  <a:srgbClr val="000000">
                                    <a:alpha val="43137"/>
                                  </a:srgbClr>
                                </a:outerShdw>
                              </a:effectLst>
                              <a:latin typeface="Cambria Math" panose="02040503050406030204" pitchFamily="18" charset="0"/>
                            </a:rPr>
                            <m:t>𝑻𝑷</m:t>
                          </m:r>
                          <m:r>
                            <a:rPr lang="en-US" b="1" i="1">
                              <a:effectLst>
                                <a:outerShdw blurRad="38100" dist="38100" dir="2700000" algn="tl">
                                  <a:srgbClr val="000000">
                                    <a:alpha val="43137"/>
                                  </a:srgbClr>
                                </a:outerShdw>
                              </a:effectLst>
                              <a:latin typeface="Cambria Math" panose="02040503050406030204" pitchFamily="18" charset="0"/>
                            </a:rPr>
                            <m:t> + </m:t>
                          </m:r>
                          <m:r>
                            <a:rPr lang="en-US" b="1" i="1">
                              <a:effectLst>
                                <a:outerShdw blurRad="38100" dist="38100" dir="2700000" algn="tl">
                                  <a:srgbClr val="000000">
                                    <a:alpha val="43137"/>
                                  </a:srgbClr>
                                </a:outerShdw>
                              </a:effectLst>
                              <a:latin typeface="Cambria Math" panose="02040503050406030204" pitchFamily="18" charset="0"/>
                            </a:rPr>
                            <m:t>𝑻𝑵</m:t>
                          </m:r>
                          <m:r>
                            <a:rPr lang="en-US" b="1" i="1">
                              <a:effectLst>
                                <a:outerShdw blurRad="38100" dist="38100" dir="2700000" algn="tl">
                                  <a:srgbClr val="000000">
                                    <a:alpha val="43137"/>
                                  </a:srgbClr>
                                </a:outerShdw>
                              </a:effectLst>
                              <a:latin typeface="Cambria Math" panose="02040503050406030204" pitchFamily="18" charset="0"/>
                            </a:rPr>
                            <m:t> + </m:t>
                          </m:r>
                          <m:r>
                            <a:rPr lang="en-US" b="1" i="1">
                              <a:effectLst>
                                <a:outerShdw blurRad="38100" dist="38100" dir="2700000" algn="tl">
                                  <a:srgbClr val="000000">
                                    <a:alpha val="43137"/>
                                  </a:srgbClr>
                                </a:outerShdw>
                              </a:effectLst>
                              <a:latin typeface="Cambria Math" panose="02040503050406030204" pitchFamily="18" charset="0"/>
                            </a:rPr>
                            <m:t>𝑭𝑷</m:t>
                          </m:r>
                          <m:r>
                            <a:rPr lang="en-US" b="1" i="1">
                              <a:effectLst>
                                <a:outerShdw blurRad="38100" dist="38100" dir="2700000" algn="tl">
                                  <a:srgbClr val="000000">
                                    <a:alpha val="43137"/>
                                  </a:srgbClr>
                                </a:outerShdw>
                              </a:effectLst>
                              <a:latin typeface="Cambria Math" panose="02040503050406030204" pitchFamily="18" charset="0"/>
                            </a:rPr>
                            <m:t> + </m:t>
                          </m:r>
                          <m:r>
                            <a:rPr lang="en-US" b="1" i="1">
                              <a:effectLst>
                                <a:outerShdw blurRad="38100" dist="38100" dir="2700000" algn="tl">
                                  <a:srgbClr val="000000">
                                    <a:alpha val="43137"/>
                                  </a:srgbClr>
                                </a:outerShdw>
                              </a:effectLst>
                              <a:latin typeface="Cambria Math" panose="02040503050406030204" pitchFamily="18" charset="0"/>
                            </a:rPr>
                            <m:t>𝑭𝑵</m:t>
                          </m:r>
                        </m:den>
                      </m:f>
                    </m:oMath>
                  </m:oMathPara>
                </a14:m>
                <a:endParaRPr lang="ru-RU" b="1" dirty="0">
                  <a:effectLst>
                    <a:outerShdw blurRad="38100" dist="38100" dir="2700000" algn="tl">
                      <a:srgbClr val="000000">
                        <a:alpha val="43137"/>
                      </a:srgbClr>
                    </a:outerShdw>
                  </a:effectLst>
                </a:endParaRPr>
              </a:p>
            </p:txBody>
          </p:sp>
        </mc:Choice>
        <mc:Fallback xmlns="">
          <p:sp>
            <p:nvSpPr>
              <p:cNvPr id="13" name="Прямоугольник 12">
                <a:extLst>
                  <a:ext uri="{FF2B5EF4-FFF2-40B4-BE49-F238E27FC236}">
                    <a16:creationId xmlns:a16="http://schemas.microsoft.com/office/drawing/2014/main" id="{62301CF9-2D08-4BAC-BC1D-0000990D9B55}"/>
                  </a:ext>
                </a:extLst>
              </p:cNvPr>
              <p:cNvSpPr>
                <a:spLocks noRot="1" noChangeAspect="1" noMove="1" noResize="1" noEditPoints="1" noAdjustHandles="1" noChangeArrowheads="1" noChangeShapeType="1" noTextEdit="1"/>
              </p:cNvSpPr>
              <p:nvPr/>
            </p:nvSpPr>
            <p:spPr>
              <a:xfrm>
                <a:off x="3571143" y="4587371"/>
                <a:ext cx="4043094" cy="615490"/>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AB18731B-BE3A-4D76-B50B-F3BB9564FEE3}"/>
                  </a:ext>
                </a:extLst>
              </p:cNvPr>
              <p:cNvSpPr/>
              <p:nvPr/>
            </p:nvSpPr>
            <p:spPr>
              <a:xfrm>
                <a:off x="4154940" y="5210427"/>
                <a:ext cx="6096000" cy="1276119"/>
              </a:xfrm>
              <a:prstGeom prst="rect">
                <a:avLst/>
              </a:prstGeom>
            </p:spPr>
            <p:txBody>
              <a:bodyPr>
                <a:spAutoFit/>
              </a:bodyPr>
              <a:lstStyle/>
              <a:p>
                <a:pPr algn="just">
                  <a:lnSpc>
                    <a:spcPct val="150000"/>
                  </a:lnSpc>
                  <a:spcAft>
                    <a:spcPts val="800"/>
                  </a:spcAft>
                </a:pP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macro avg</a:t>
                </a:r>
                <a:r>
                  <a:rPr lang="ru-RU"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ctrlPr>
                      </m:fPr>
                      <m:num>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𝟏</m:t>
                        </m:r>
                      </m:num>
                      <m:den>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𝒏</m:t>
                        </m:r>
                      </m:den>
                    </m:f>
                    <m:nary>
                      <m:naryPr>
                        <m:chr m:val="∑"/>
                        <m:ctrlP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𝒊</m:t>
                        </m:r>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m:t>
                        </m:r>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𝟏</m:t>
                        </m:r>
                      </m:sub>
                      <m:sup>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𝒏</m:t>
                        </m:r>
                      </m:sup>
                      <m:e>
                        <m:sSub>
                          <m:sSubPr>
                            <m:ctrlP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𝒙</m:t>
                            </m:r>
                          </m:e>
                          <m:sub>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𝒊</m:t>
                            </m:r>
                          </m:sub>
                        </m:sSub>
                      </m:e>
                    </m:nary>
                  </m:oMath>
                </a14:m>
                <a:r>
                  <a:rPr lang="ru-RU"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 среднее арифметическое </a:t>
                </a:r>
                <a:endParaRPr lang="ru-RU" sz="1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weighted avg </a:t>
                </a:r>
                <a:r>
                  <a:rPr lang="ru-RU"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a:t>
                </a:r>
                <a14:m>
                  <m:oMath xmlns:m="http://schemas.openxmlformats.org/officeDocument/2006/math">
                    <m:f>
                      <m:fPr>
                        <m:ctrlPr>
                          <a:rPr lang="ru-RU" b="1" i="1">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fPr>
                      <m:num>
                        <m:nary>
                          <m:naryPr>
                            <m:chr m:val="∑"/>
                            <m:ctrlPr>
                              <a:rPr lang="ru-RU" b="1" i="1">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naryPr>
                          <m:sub>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𝒊</m:t>
                            </m:r>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m:t>
                            </m:r>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𝟏</m:t>
                            </m:r>
                          </m:sub>
                          <m:sup>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𝒏</m:t>
                            </m:r>
                          </m:sup>
                          <m:e>
                            <m:sSub>
                              <m:sSubPr>
                                <m:ctrlPr>
                                  <a:rPr lang="ru-RU" b="1" i="1">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𝒘</m:t>
                                </m:r>
                              </m:e>
                              <m:sub>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𝒊</m:t>
                                </m:r>
                              </m:sub>
                            </m:sSub>
                          </m:e>
                        </m:nary>
                        <m:sSub>
                          <m:sSubPr>
                            <m:ctrlPr>
                              <a:rPr lang="ru-RU" b="1" i="1">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𝒙</m:t>
                            </m:r>
                          </m:e>
                          <m:sub>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𝒊</m:t>
                            </m:r>
                          </m:sub>
                        </m:sSub>
                      </m:num>
                      <m:den>
                        <m:nary>
                          <m:naryPr>
                            <m:chr m:val="∑"/>
                            <m:ctrlPr>
                              <a:rPr lang="ru-RU" b="1" i="1">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naryPr>
                          <m:sub>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𝒊</m:t>
                            </m:r>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m:t>
                            </m:r>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𝟏</m:t>
                            </m:r>
                          </m:sub>
                          <m:sup>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𝒏</m:t>
                            </m:r>
                          </m:sup>
                          <m:e>
                            <m:sSub>
                              <m:sSubPr>
                                <m:ctrlPr>
                                  <a:rPr lang="ru-RU" b="1" i="1">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𝒘</m:t>
                                </m:r>
                              </m:e>
                              <m:sub>
                                <m:r>
                                  <a:rPr lang="ru-RU"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𝒊</m:t>
                                </m:r>
                              </m:sub>
                            </m:sSub>
                          </m:e>
                        </m:nary>
                      </m:den>
                    </m:f>
                  </m:oMath>
                </a14:m>
                <a:r>
                  <a:rPr lang="ru-RU"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 среднее взвешенное</a:t>
                </a:r>
                <a:endParaRPr lang="ru-RU" b="1" dirty="0">
                  <a:effectLst>
                    <a:outerShdw blurRad="38100" dist="38100" dir="2700000" algn="tl">
                      <a:srgbClr val="000000">
                        <a:alpha val="43137"/>
                      </a:srgbClr>
                    </a:outerShdw>
                  </a:effectLst>
                </a:endParaRPr>
              </a:p>
            </p:txBody>
          </p:sp>
        </mc:Choice>
        <mc:Fallback xmlns="">
          <p:sp>
            <p:nvSpPr>
              <p:cNvPr id="6" name="Прямоугольник 5">
                <a:extLst>
                  <a:ext uri="{FF2B5EF4-FFF2-40B4-BE49-F238E27FC236}">
                    <a16:creationId xmlns:a16="http://schemas.microsoft.com/office/drawing/2014/main" id="{AB18731B-BE3A-4D76-B50B-F3BB9564FEE3}"/>
                  </a:ext>
                </a:extLst>
              </p:cNvPr>
              <p:cNvSpPr>
                <a:spLocks noRot="1" noChangeAspect="1" noMove="1" noResize="1" noEditPoints="1" noAdjustHandles="1" noChangeArrowheads="1" noChangeShapeType="1" noTextEdit="1"/>
              </p:cNvSpPr>
              <p:nvPr/>
            </p:nvSpPr>
            <p:spPr>
              <a:xfrm>
                <a:off x="4154940" y="5210427"/>
                <a:ext cx="6096000" cy="1276119"/>
              </a:xfrm>
              <a:prstGeom prst="rect">
                <a:avLst/>
              </a:prstGeom>
              <a:blipFill>
                <a:blip r:embed="rId6"/>
                <a:stretch>
                  <a:fillRect l="-1000" t="-18660" b="-1914"/>
                </a:stretch>
              </a:blipFill>
            </p:spPr>
            <p:txBody>
              <a:bodyPr/>
              <a:lstStyle/>
              <a:p>
                <a:r>
                  <a:rPr lang="ru-RU">
                    <a:noFill/>
                  </a:rPr>
                  <a:t> </a:t>
                </a:r>
              </a:p>
            </p:txBody>
          </p:sp>
        </mc:Fallback>
      </mc:AlternateContent>
    </p:spTree>
    <p:extLst>
      <p:ext uri="{BB962C8B-B14F-4D97-AF65-F5344CB8AC3E}">
        <p14:creationId xmlns:p14="http://schemas.microsoft.com/office/powerpoint/2010/main" val="2506415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67294D-C511-4B19-965A-76579F2516C1}"/>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МЕТОДЫ КЛАССИФИКАЦИИ</a:t>
            </a:r>
          </a:p>
        </p:txBody>
      </p:sp>
      <p:sp>
        <p:nvSpPr>
          <p:cNvPr id="6" name="Объект 5">
            <a:extLst>
              <a:ext uri="{FF2B5EF4-FFF2-40B4-BE49-F238E27FC236}">
                <a16:creationId xmlns:a16="http://schemas.microsoft.com/office/drawing/2014/main" id="{F1EE336C-7AB9-4460-AC27-DCA62CA6CC2B}"/>
              </a:ext>
            </a:extLst>
          </p:cNvPr>
          <p:cNvSpPr>
            <a:spLocks noGrp="1"/>
          </p:cNvSpPr>
          <p:nvPr>
            <p:ph idx="1"/>
          </p:nvPr>
        </p:nvSpPr>
        <p:spPr>
          <a:xfrm>
            <a:off x="569912" y="1331259"/>
            <a:ext cx="10783888" cy="5231012"/>
          </a:xfrm>
        </p:spPr>
        <p:txBody>
          <a:bodyPr>
            <a:normAutofit lnSpcReduction="10000"/>
          </a:bodyPr>
          <a:lstStyle/>
          <a:p>
            <a:r>
              <a:rPr lang="ru-RU" b="1" u="sng" dirty="0">
                <a:effectLst>
                  <a:outerShdw blurRad="38100" dist="38100" dir="2700000" algn="tl">
                    <a:srgbClr val="000000">
                      <a:alpha val="43137"/>
                    </a:srgbClr>
                  </a:outerShdw>
                </a:effectLst>
              </a:rPr>
              <a:t>Логистическая регрессия</a:t>
            </a:r>
            <a:r>
              <a:rPr lang="ru-RU" b="1"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 статистическая модель, используемая для прогнозирования вероятности возникновения некоторого события путём его сравнения с логистической кривой. </a:t>
            </a:r>
          </a:p>
          <a:p>
            <a:r>
              <a:rPr lang="ru-RU" b="1" u="sng" dirty="0">
                <a:effectLst>
                  <a:outerShdw blurRad="38100" dist="38100" dir="2700000" algn="tl">
                    <a:srgbClr val="000000">
                      <a:alpha val="43137"/>
                    </a:srgbClr>
                  </a:outerShdw>
                </a:effectLst>
              </a:rPr>
              <a:t>Алгоритм k-ближайших соседей (k-NN)</a:t>
            </a:r>
            <a:r>
              <a:rPr lang="ru-RU" b="1"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При классификации объекта алгоритм находит k ближайших к нему объектов из обучающей выборки и присваивает объекту тот класс, который наиболее часто встречается среди этих k ближайших соседей.</a:t>
            </a:r>
          </a:p>
          <a:p>
            <a:r>
              <a:rPr lang="ru-RU" b="1" u="sng" dirty="0">
                <a:effectLst>
                  <a:outerShdw blurRad="38100" dist="38100" dir="2700000" algn="tl">
                    <a:srgbClr val="000000">
                      <a:alpha val="43137"/>
                    </a:srgbClr>
                  </a:outerShdw>
                </a:effectLst>
              </a:rPr>
              <a:t>Деревья решений</a:t>
            </a:r>
            <a:r>
              <a:rPr lang="ru-RU" b="1"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 это алгоритм машинного обучения, который используется в задачах классификации и регрессии. Он представляет собой древовидную структуру, в которой каждый узел представляет собой проверку значения одного из признаков объекта, а каждое ребро, исходящее из узла, соответствует одному из возможных значений этого признака. Листья дерева содержат метки классов или числовые значения для задачи регрессии.</a:t>
            </a:r>
          </a:p>
          <a:p>
            <a:r>
              <a:rPr lang="ru-RU" b="1" i="1" u="sng" dirty="0">
                <a:effectLst>
                  <a:outerShdw blurRad="38100" dist="38100" dir="2700000" algn="tl">
                    <a:srgbClr val="000000">
                      <a:alpha val="43137"/>
                    </a:srgbClr>
                  </a:outerShdw>
                </a:effectLst>
              </a:rPr>
              <a:t>Алгоритм случайного леса</a:t>
            </a:r>
            <a:r>
              <a:rPr lang="ru-RU" b="1"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 это алгоритм машинного обучения, который использует ансамбль решающих деревьев для решения задач классификации и регрессии.</a:t>
            </a:r>
          </a:p>
        </p:txBody>
      </p:sp>
      <p:sp>
        <p:nvSpPr>
          <p:cNvPr id="5" name="Номер слайда 4">
            <a:extLst>
              <a:ext uri="{FF2B5EF4-FFF2-40B4-BE49-F238E27FC236}">
                <a16:creationId xmlns:a16="http://schemas.microsoft.com/office/drawing/2014/main" id="{DD82DAF7-6E86-476C-BD49-B31DDBA60DB0}"/>
              </a:ext>
            </a:extLst>
          </p:cNvPr>
          <p:cNvSpPr>
            <a:spLocks noGrp="1"/>
          </p:cNvSpPr>
          <p:nvPr>
            <p:ph type="sldNum" sz="quarter" idx="12"/>
          </p:nvPr>
        </p:nvSpPr>
        <p:spPr/>
        <p:txBody>
          <a:bodyPr/>
          <a:lstStyle/>
          <a:p>
            <a:fld id="{58219FA4-C23F-4B75-925E-CDC57662C252}" type="slidenum">
              <a:rPr lang="ru-RU" smtClean="0"/>
              <a:t>6</a:t>
            </a:fld>
            <a:endParaRPr lang="ru-RU"/>
          </a:p>
        </p:txBody>
      </p:sp>
    </p:spTree>
    <p:extLst>
      <p:ext uri="{BB962C8B-B14F-4D97-AF65-F5344CB8AC3E}">
        <p14:creationId xmlns:p14="http://schemas.microsoft.com/office/powerpoint/2010/main" val="2804926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51A3C-43A7-435A-A3C2-AF8F898BD221}"/>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ИСПОЛЬЗУЕМОЕ ПРОГРАММНОЕ ОБЕСПЕЧЕНИЕ</a:t>
            </a:r>
          </a:p>
        </p:txBody>
      </p:sp>
      <p:sp>
        <p:nvSpPr>
          <p:cNvPr id="3" name="Объект 2">
            <a:extLst>
              <a:ext uri="{FF2B5EF4-FFF2-40B4-BE49-F238E27FC236}">
                <a16:creationId xmlns:a16="http://schemas.microsoft.com/office/drawing/2014/main" id="{66B140C6-05D3-4015-AC00-31438C1E2669}"/>
              </a:ext>
            </a:extLst>
          </p:cNvPr>
          <p:cNvSpPr>
            <a:spLocks noGrp="1"/>
          </p:cNvSpPr>
          <p:nvPr>
            <p:ph idx="1"/>
          </p:nvPr>
        </p:nvSpPr>
        <p:spPr>
          <a:xfrm>
            <a:off x="646111" y="1853248"/>
            <a:ext cx="8946541" cy="4195481"/>
          </a:xfrm>
        </p:spPr>
        <p:txBody>
          <a:bodyPr/>
          <a:lstStyle/>
          <a:p>
            <a:pPr marL="0" indent="0">
              <a:buNone/>
            </a:pPr>
            <a:r>
              <a:rPr lang="ru-RU" b="1" dirty="0" err="1">
                <a:effectLst>
                  <a:outerShdw blurRad="38100" dist="38100" dir="2700000" algn="tl">
                    <a:srgbClr val="000000">
                      <a:alpha val="43137"/>
                    </a:srgbClr>
                  </a:outerShdw>
                </a:effectLst>
              </a:rPr>
              <a:t>Python</a:t>
            </a:r>
            <a:r>
              <a:rPr lang="ru-RU"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высокоуровневый язык программирования, имеющий большое число библиотек для машинного обучения.</a:t>
            </a:r>
          </a:p>
          <a:p>
            <a:r>
              <a:rPr lang="ru-RU" b="1" dirty="0" err="1">
                <a:effectLst>
                  <a:outerShdw blurRad="38100" dist="38100" dir="2700000" algn="tl">
                    <a:srgbClr val="000000">
                      <a:alpha val="43137"/>
                    </a:srgbClr>
                  </a:outerShdw>
                </a:effectLst>
              </a:rPr>
              <a:t>Scikit-learn</a:t>
            </a:r>
            <a:r>
              <a:rPr lang="ru-RU" b="1" dirty="0">
                <a:effectLst>
                  <a:outerShdw blurRad="38100" dist="38100" dir="2700000" algn="tl">
                    <a:srgbClr val="000000">
                      <a:alpha val="43137"/>
                    </a:srgbClr>
                  </a:outerShdw>
                </a:effectLst>
              </a:rPr>
              <a:t> </a:t>
            </a:r>
          </a:p>
          <a:p>
            <a:r>
              <a:rPr lang="ru-RU" b="1" dirty="0" err="1">
                <a:effectLst>
                  <a:outerShdw blurRad="38100" dist="38100" dir="2700000" algn="tl">
                    <a:srgbClr val="000000">
                      <a:alpha val="43137"/>
                    </a:srgbClr>
                  </a:outerShdw>
                </a:effectLst>
              </a:rPr>
              <a:t>Matplotlib</a:t>
            </a:r>
            <a:r>
              <a:rPr lang="ru-RU" b="1" dirty="0">
                <a:effectLst>
                  <a:outerShdw blurRad="38100" dist="38100" dir="2700000" algn="tl">
                    <a:srgbClr val="000000">
                      <a:alpha val="43137"/>
                    </a:srgbClr>
                  </a:outerShdw>
                </a:effectLst>
              </a:rPr>
              <a:t> </a:t>
            </a:r>
          </a:p>
          <a:p>
            <a:r>
              <a:rPr lang="ru-RU" b="1" dirty="0" err="1">
                <a:effectLst>
                  <a:outerShdw blurRad="38100" dist="38100" dir="2700000" algn="tl">
                    <a:srgbClr val="000000">
                      <a:alpha val="43137"/>
                    </a:srgbClr>
                  </a:outerShdw>
                </a:effectLst>
              </a:rPr>
              <a:t>NumPy</a:t>
            </a:r>
            <a:r>
              <a:rPr lang="ru-RU" b="1" dirty="0">
                <a:effectLst>
                  <a:outerShdw blurRad="38100" dist="38100" dir="2700000" algn="tl">
                    <a:srgbClr val="000000">
                      <a:alpha val="43137"/>
                    </a:srgbClr>
                  </a:outerShdw>
                </a:effectLst>
              </a:rPr>
              <a:t> </a:t>
            </a:r>
          </a:p>
          <a:p>
            <a:r>
              <a:rPr lang="ru-RU" b="1" dirty="0" err="1">
                <a:effectLst>
                  <a:outerShdw blurRad="38100" dist="38100" dir="2700000" algn="tl">
                    <a:srgbClr val="000000">
                      <a:alpha val="43137"/>
                    </a:srgbClr>
                  </a:outerShdw>
                </a:effectLst>
              </a:rPr>
              <a:t>Pandas</a:t>
            </a:r>
            <a:r>
              <a:rPr lang="ru-RU"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Pymorphy2</a:t>
            </a:r>
            <a:endParaRPr lang="ru-RU"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NLTK</a:t>
            </a:r>
          </a:p>
        </p:txBody>
      </p:sp>
      <p:sp>
        <p:nvSpPr>
          <p:cNvPr id="4" name="Номер слайда 3">
            <a:extLst>
              <a:ext uri="{FF2B5EF4-FFF2-40B4-BE49-F238E27FC236}">
                <a16:creationId xmlns:a16="http://schemas.microsoft.com/office/drawing/2014/main" id="{121AD17A-0B3C-4CFA-A545-84E92FC68EA5}"/>
              </a:ext>
            </a:extLst>
          </p:cNvPr>
          <p:cNvSpPr>
            <a:spLocks noGrp="1"/>
          </p:cNvSpPr>
          <p:nvPr>
            <p:ph type="sldNum" sz="quarter" idx="12"/>
          </p:nvPr>
        </p:nvSpPr>
        <p:spPr/>
        <p:txBody>
          <a:bodyPr/>
          <a:lstStyle/>
          <a:p>
            <a:fld id="{58219FA4-C23F-4B75-925E-CDC57662C252}" type="slidenum">
              <a:rPr lang="ru-RU" smtClean="0"/>
              <a:t>7</a:t>
            </a:fld>
            <a:endParaRPr lang="ru-RU"/>
          </a:p>
        </p:txBody>
      </p:sp>
    </p:spTree>
    <p:extLst>
      <p:ext uri="{BB962C8B-B14F-4D97-AF65-F5344CB8AC3E}">
        <p14:creationId xmlns:p14="http://schemas.microsoft.com/office/powerpoint/2010/main" val="3306777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DD2D0-EE37-4C5D-8E75-102EE463482D}"/>
              </a:ext>
            </a:extLst>
          </p:cNvPr>
          <p:cNvSpPr>
            <a:spLocks noGrp="1"/>
          </p:cNvSpPr>
          <p:nvPr>
            <p:ph type="title"/>
          </p:nvPr>
        </p:nvSpPr>
        <p:spPr/>
        <p:txBody>
          <a:bodyPr/>
          <a:lstStyle/>
          <a:p>
            <a:r>
              <a:rPr lang="ru-RU" b="1" dirty="0">
                <a:effectLst>
                  <a:outerShdw blurRad="38100" dist="38100" dir="2700000" algn="tl">
                    <a:srgbClr val="000000">
                      <a:alpha val="43137"/>
                    </a:srgbClr>
                  </a:outerShdw>
                </a:effectLst>
              </a:rPr>
              <a:t>БИНАРНАЯ КЛАССИФИКАЦИЯ</a:t>
            </a:r>
            <a:endParaRPr lang="ru-RU" dirty="0"/>
          </a:p>
        </p:txBody>
      </p:sp>
      <p:sp>
        <p:nvSpPr>
          <p:cNvPr id="3" name="Объект 2">
            <a:extLst>
              <a:ext uri="{FF2B5EF4-FFF2-40B4-BE49-F238E27FC236}">
                <a16:creationId xmlns:a16="http://schemas.microsoft.com/office/drawing/2014/main" id="{BA7CB9EB-AE5D-4191-9357-5ED1C1371BFE}"/>
              </a:ext>
            </a:extLst>
          </p:cNvPr>
          <p:cNvSpPr>
            <a:spLocks noGrp="1"/>
          </p:cNvSpPr>
          <p:nvPr>
            <p:ph idx="1"/>
          </p:nvPr>
        </p:nvSpPr>
        <p:spPr>
          <a:xfrm>
            <a:off x="646111" y="1464609"/>
            <a:ext cx="8946541" cy="4195481"/>
          </a:xfrm>
        </p:spPr>
        <p:txBody>
          <a:bodyPr>
            <a:normAutofit lnSpcReduction="10000"/>
          </a:bodyPr>
          <a:lstStyle/>
          <a:p>
            <a:pPr marL="0" indent="0">
              <a:buNone/>
            </a:pPr>
            <a:r>
              <a:rPr lang="ru-RU" dirty="0">
                <a:effectLst>
                  <a:outerShdw blurRad="38100" dist="38100" dir="2700000" algn="tl">
                    <a:srgbClr val="000000">
                      <a:alpha val="43137"/>
                    </a:srgbClr>
                  </a:outerShdw>
                </a:effectLst>
              </a:rPr>
              <a:t>	В выборке содержится 3267 элементов, каждый из которых относится к классу «Интеллектуальный анализ данных» (ИАД) или «не ИАД». БО состоят из названия, аннотации, года выпуска, автора и ключевых слов.</a:t>
            </a:r>
          </a:p>
          <a:p>
            <a:pPr marL="0" indent="0">
              <a:buNone/>
            </a:pPr>
            <a:r>
              <a:rPr lang="ru-RU" dirty="0">
                <a:effectLst>
                  <a:outerShdw blurRad="38100" dist="38100" dir="2700000" algn="tl">
                    <a:srgbClr val="000000">
                      <a:alpha val="43137"/>
                    </a:srgbClr>
                  </a:outerShdw>
                </a:effectLst>
              </a:rPr>
              <a:t>Классы сбалансированы</a:t>
            </a:r>
          </a:p>
          <a:p>
            <a:r>
              <a:rPr lang="ru-RU" dirty="0">
                <a:effectLst>
                  <a:outerShdw blurRad="38100" dist="38100" dir="2700000" algn="tl">
                    <a:srgbClr val="000000">
                      <a:alpha val="43137"/>
                    </a:srgbClr>
                  </a:outerShdw>
                </a:effectLst>
              </a:rPr>
              <a:t>Количество текстов по теме ИАД 1528</a:t>
            </a:r>
          </a:p>
          <a:p>
            <a:r>
              <a:rPr lang="ru-RU" dirty="0">
                <a:effectLst>
                  <a:outerShdw blurRad="38100" dist="38100" dir="2700000" algn="tl">
                    <a:srgbClr val="000000">
                      <a:alpha val="43137"/>
                    </a:srgbClr>
                  </a:outerShdw>
                </a:effectLst>
              </a:rPr>
              <a:t>Количество текстов по теме не ИАД 1739</a:t>
            </a:r>
          </a:p>
          <a:p>
            <a:pPr marL="0" indent="0">
              <a:buNone/>
            </a:pPr>
            <a:r>
              <a:rPr lang="ru-RU" dirty="0">
                <a:effectLst>
                  <a:outerShdw blurRad="38100" dist="38100" dir="2700000" algn="tl">
                    <a:srgbClr val="000000">
                      <a:alpha val="43137"/>
                    </a:srgbClr>
                  </a:outerShdw>
                </a:effectLst>
              </a:rPr>
              <a:t>Размерность признаковых пространств составляет</a:t>
            </a:r>
          </a:p>
          <a:p>
            <a:r>
              <a:rPr lang="ru-RU" dirty="0">
                <a:effectLst>
                  <a:outerShdw blurRad="38100" dist="38100" dir="2700000" algn="tl">
                    <a:srgbClr val="000000">
                      <a:alpha val="43137"/>
                    </a:srgbClr>
                  </a:outerShdw>
                </a:effectLst>
              </a:rPr>
              <a:t>По названиям </a:t>
            </a:r>
            <a:r>
              <a:rPr lang="ru-RU" b="1" dirty="0">
                <a:effectLst>
                  <a:outerShdw blurRad="38100" dist="38100" dir="2700000" algn="tl">
                    <a:srgbClr val="000000">
                      <a:alpha val="43137"/>
                    </a:srgbClr>
                  </a:outerShdw>
                </a:effectLst>
              </a:rPr>
              <a:t>6393</a:t>
            </a:r>
          </a:p>
          <a:p>
            <a:r>
              <a:rPr lang="ru-RU" dirty="0">
                <a:effectLst>
                  <a:outerShdw blurRad="38100" dist="38100" dir="2700000" algn="tl">
                    <a:srgbClr val="000000">
                      <a:alpha val="43137"/>
                    </a:srgbClr>
                  </a:outerShdw>
                </a:effectLst>
              </a:rPr>
              <a:t>По ключевым словам </a:t>
            </a:r>
            <a:r>
              <a:rPr lang="ru-RU" b="1" dirty="0">
                <a:effectLst>
                  <a:outerShdw blurRad="38100" dist="38100" dir="2700000" algn="tl">
                    <a:srgbClr val="000000">
                      <a:alpha val="43137"/>
                    </a:srgbClr>
                  </a:outerShdw>
                </a:effectLst>
              </a:rPr>
              <a:t>12185</a:t>
            </a:r>
          </a:p>
          <a:p>
            <a:r>
              <a:rPr lang="ru-RU" dirty="0">
                <a:effectLst>
                  <a:outerShdw blurRad="38100" dist="38100" dir="2700000" algn="tl">
                    <a:srgbClr val="000000">
                      <a:alpha val="43137"/>
                    </a:srgbClr>
                  </a:outerShdw>
                </a:effectLst>
              </a:rPr>
              <a:t>По библиографическим описаниям </a:t>
            </a:r>
            <a:r>
              <a:rPr lang="ru-RU" b="1" dirty="0">
                <a:effectLst>
                  <a:outerShdw blurRad="38100" dist="38100" dir="2700000" algn="tl">
                    <a:srgbClr val="000000">
                      <a:alpha val="43137"/>
                    </a:srgbClr>
                  </a:outerShdw>
                </a:effectLst>
              </a:rPr>
              <a:t>25123</a:t>
            </a:r>
          </a:p>
        </p:txBody>
      </p:sp>
      <p:sp>
        <p:nvSpPr>
          <p:cNvPr id="4" name="Номер слайда 3">
            <a:extLst>
              <a:ext uri="{FF2B5EF4-FFF2-40B4-BE49-F238E27FC236}">
                <a16:creationId xmlns:a16="http://schemas.microsoft.com/office/drawing/2014/main" id="{0862C5B3-3119-42FB-92E6-242022C81A61}"/>
              </a:ext>
            </a:extLst>
          </p:cNvPr>
          <p:cNvSpPr>
            <a:spLocks noGrp="1"/>
          </p:cNvSpPr>
          <p:nvPr>
            <p:ph type="sldNum" sz="quarter" idx="12"/>
          </p:nvPr>
        </p:nvSpPr>
        <p:spPr/>
        <p:txBody>
          <a:bodyPr/>
          <a:lstStyle/>
          <a:p>
            <a:fld id="{58219FA4-C23F-4B75-925E-CDC57662C252}" type="slidenum">
              <a:rPr lang="ru-RU" smtClean="0"/>
              <a:t>8</a:t>
            </a:fld>
            <a:endParaRPr lang="ru-RU"/>
          </a:p>
        </p:txBody>
      </p:sp>
    </p:spTree>
    <p:extLst>
      <p:ext uri="{BB962C8B-B14F-4D97-AF65-F5344CB8AC3E}">
        <p14:creationId xmlns:p14="http://schemas.microsoft.com/office/powerpoint/2010/main" val="4262033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11299E-6C34-41BF-B0B2-DA13E213E947}"/>
              </a:ext>
            </a:extLst>
          </p:cNvPr>
          <p:cNvSpPr>
            <a:spLocks noGrp="1"/>
          </p:cNvSpPr>
          <p:nvPr>
            <p:ph type="title"/>
          </p:nvPr>
        </p:nvSpPr>
        <p:spPr>
          <a:xfrm>
            <a:off x="646111" y="483198"/>
            <a:ext cx="9983789" cy="1292262"/>
          </a:xfrm>
        </p:spPr>
        <p:txBody>
          <a:bodyPr/>
          <a:lstStyle/>
          <a:p>
            <a:r>
              <a:rPr lang="ru-RU" b="1" dirty="0">
                <a:effectLst>
                  <a:outerShdw blurRad="38100" dist="38100" dir="2700000" algn="tl">
                    <a:srgbClr val="000000">
                      <a:alpha val="43137"/>
                    </a:srgbClr>
                  </a:outerShdw>
                </a:effectLst>
              </a:rPr>
              <a:t>ПРИМЕР ОБЪЕКТА ВЫБОРКИ</a:t>
            </a:r>
          </a:p>
        </p:txBody>
      </p:sp>
      <p:sp>
        <p:nvSpPr>
          <p:cNvPr id="3" name="Объект 2">
            <a:extLst>
              <a:ext uri="{FF2B5EF4-FFF2-40B4-BE49-F238E27FC236}">
                <a16:creationId xmlns:a16="http://schemas.microsoft.com/office/drawing/2014/main" id="{43AEE79D-4E09-44DA-8844-3A6CF48B7002}"/>
              </a:ext>
            </a:extLst>
          </p:cNvPr>
          <p:cNvSpPr>
            <a:spLocks noGrp="1"/>
          </p:cNvSpPr>
          <p:nvPr>
            <p:ph idx="1"/>
          </p:nvPr>
        </p:nvSpPr>
        <p:spPr>
          <a:xfrm>
            <a:off x="646111" y="1485900"/>
            <a:ext cx="10180639" cy="4888902"/>
          </a:xfrm>
        </p:spPr>
        <p:txBody>
          <a:bodyPr>
            <a:normAutofit fontScale="92500" lnSpcReduction="20000"/>
          </a:bodyPr>
          <a:lstStyle/>
          <a:p>
            <a:pPr marL="0" indent="0">
              <a:buNone/>
            </a:pPr>
            <a:r>
              <a:rPr lang="ru-RU" b="1" dirty="0">
                <a:effectLst>
                  <a:outerShdw blurRad="38100" dist="38100" dir="2700000" algn="tl">
                    <a:srgbClr val="000000">
                      <a:alpha val="43137"/>
                    </a:srgbClr>
                  </a:outerShdw>
                </a:effectLst>
              </a:rPr>
              <a:t>Пример БО:</a:t>
            </a:r>
          </a:p>
          <a:p>
            <a:r>
              <a:rPr lang="ru-RU" dirty="0">
                <a:effectLst>
                  <a:outerShdw blurRad="38100" dist="38100" dir="2700000" algn="tl">
                    <a:srgbClr val="000000">
                      <a:alpha val="43137"/>
                    </a:srgbClr>
                  </a:outerShdw>
                </a:effectLst>
              </a:rPr>
              <a:t>Название:</a:t>
            </a:r>
          </a:p>
          <a:p>
            <a:pPr marL="0" indent="0">
              <a:buNone/>
            </a:pPr>
            <a:r>
              <a:rPr lang="ru-RU" dirty="0">
                <a:effectLst>
                  <a:outerShdw blurRad="38100" dist="38100" dir="2700000" algn="tl">
                    <a:srgbClr val="000000">
                      <a:alpha val="43137"/>
                    </a:srgbClr>
                  </a:outerShdw>
                </a:effectLst>
              </a:rPr>
              <a:t>ПЕРСПЕКТИВЫ ВНЕДРЕНИЯ ТЕХНОЛОГИЙ DATA MINING В ТАМОЖЕННУЮ ДЕЯТЕЛЬНОСТЬ</a:t>
            </a:r>
          </a:p>
          <a:p>
            <a:r>
              <a:rPr lang="ru-RU" b="1" dirty="0">
                <a:effectLst>
                  <a:outerShdw blurRad="38100" dist="38100" dir="2700000" algn="tl">
                    <a:srgbClr val="000000">
                      <a:alpha val="43137"/>
                    </a:srgbClr>
                  </a:outerShdw>
                </a:effectLst>
              </a:rPr>
              <a:t>Аннотация:</a:t>
            </a:r>
          </a:p>
          <a:p>
            <a:pPr marL="0" indent="0">
              <a:buNone/>
            </a:pPr>
            <a:r>
              <a:rPr lang="ru-RU" dirty="0">
                <a:effectLst>
                  <a:outerShdw blurRad="38100" dist="38100" dir="2700000" algn="tl">
                    <a:srgbClr val="000000">
                      <a:alpha val="43137"/>
                    </a:srgbClr>
                  </a:outerShdw>
                </a:effectLst>
              </a:rPr>
              <a:t>В статье проведен анализ перспективных направлений внедрения технологий </a:t>
            </a:r>
            <a:r>
              <a:rPr lang="ru-RU" dirty="0" err="1">
                <a:effectLst>
                  <a:outerShdw blurRad="38100" dist="38100" dir="2700000" algn="tl">
                    <a:srgbClr val="000000">
                      <a:alpha val="43137"/>
                    </a:srgbClr>
                  </a:outerShdw>
                </a:effectLst>
              </a:rPr>
              <a:t>Data</a:t>
            </a:r>
            <a:r>
              <a:rPr lang="ru-RU" dirty="0">
                <a:effectLst>
                  <a:outerShdw blurRad="38100" dist="38100" dir="2700000" algn="tl">
                    <a:srgbClr val="000000">
                      <a:alpha val="43137"/>
                    </a:srgbClr>
                  </a:outerShdw>
                </a:effectLst>
              </a:rPr>
              <a:t> </a:t>
            </a:r>
            <a:r>
              <a:rPr lang="ru-RU" dirty="0" err="1">
                <a:effectLst>
                  <a:outerShdw blurRad="38100" dist="38100" dir="2700000" algn="tl">
                    <a:srgbClr val="000000">
                      <a:alpha val="43137"/>
                    </a:srgbClr>
                  </a:outerShdw>
                </a:effectLst>
              </a:rPr>
              <a:t>Mining</a:t>
            </a:r>
            <a:r>
              <a:rPr lang="ru-RU" dirty="0">
                <a:effectLst>
                  <a:outerShdw blurRad="38100" dist="38100" dir="2700000" algn="tl">
                    <a:srgbClr val="000000">
                      <a:alpha val="43137"/>
                    </a:srgbClr>
                  </a:outerShdw>
                </a:effectLst>
              </a:rPr>
              <a:t> в деятельность таможенных органов. Рассмотрены классификационные методы машинного обучения с учителем и без учителя, применение которых может автоматизировать решение сложных задач по отнесению поставок товаров к рисковым или выявлению потенциальных рисков. Особое внимание уделено кластерному анализу и программным платформам, которые поддерживают его реализацию.</a:t>
            </a:r>
          </a:p>
          <a:p>
            <a:r>
              <a:rPr lang="ru-RU" b="1" dirty="0">
                <a:effectLst>
                  <a:outerShdw blurRad="38100" dist="38100" dir="2700000" algn="tl">
                    <a:srgbClr val="000000">
                      <a:alpha val="43137"/>
                    </a:srgbClr>
                  </a:outerShdw>
                </a:effectLst>
              </a:rPr>
              <a:t>Ключевые слова:</a:t>
            </a:r>
          </a:p>
          <a:p>
            <a:pPr marL="0" indent="0">
              <a:buNone/>
            </a:pPr>
            <a:r>
              <a:rPr lang="ru-RU" dirty="0">
                <a:effectLst>
                  <a:outerShdw blurRad="38100" dist="38100" dir="2700000" algn="tl">
                    <a:srgbClr val="000000">
                      <a:alpha val="43137"/>
                    </a:srgbClr>
                  </a:outerShdw>
                </a:effectLst>
              </a:rPr>
              <a:t>ИНТЕЛЛЕКТУАЛЬНЫЙ АНАЛИЗ ДАННЫХ МАШИННОЕ ОБУЧЕНИЕ ТАМОЖЕННЫЕ РИСКИ ТАМОЖЕННАЯ ДЕЯТЕЛЬНОСТЬ DATA MINING MACHINE LEARNING CUSTOMS RISK CUSTOMS ACTIVITY</a:t>
            </a:r>
          </a:p>
          <a:p>
            <a:pPr marL="0" indent="0">
              <a:buNone/>
            </a:pPr>
            <a:endParaRPr lang="ru-RU" dirty="0"/>
          </a:p>
        </p:txBody>
      </p:sp>
      <p:sp>
        <p:nvSpPr>
          <p:cNvPr id="4" name="Номер слайда 3">
            <a:extLst>
              <a:ext uri="{FF2B5EF4-FFF2-40B4-BE49-F238E27FC236}">
                <a16:creationId xmlns:a16="http://schemas.microsoft.com/office/drawing/2014/main" id="{1649F263-675A-4497-A671-C8F8A4301E0B}"/>
              </a:ext>
            </a:extLst>
          </p:cNvPr>
          <p:cNvSpPr>
            <a:spLocks noGrp="1"/>
          </p:cNvSpPr>
          <p:nvPr>
            <p:ph type="sldNum" sz="quarter" idx="12"/>
          </p:nvPr>
        </p:nvSpPr>
        <p:spPr/>
        <p:txBody>
          <a:bodyPr/>
          <a:lstStyle/>
          <a:p>
            <a:fld id="{58219FA4-C23F-4B75-925E-CDC57662C252}" type="slidenum">
              <a:rPr lang="ru-RU" smtClean="0"/>
              <a:t>9</a:t>
            </a:fld>
            <a:endParaRPr lang="ru-RU"/>
          </a:p>
        </p:txBody>
      </p:sp>
    </p:spTree>
    <p:extLst>
      <p:ext uri="{BB962C8B-B14F-4D97-AF65-F5344CB8AC3E}">
        <p14:creationId xmlns:p14="http://schemas.microsoft.com/office/powerpoint/2010/main" val="1040490105"/>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1393</TotalTime>
  <Words>862</Words>
  <Application>Microsoft Office PowerPoint</Application>
  <PresentationFormat>Широкоэкранный</PresentationFormat>
  <Paragraphs>189</Paragraphs>
  <Slides>16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16</vt:i4>
      </vt:variant>
    </vt:vector>
  </HeadingPairs>
  <TitlesOfParts>
    <vt:vector size="23" baseType="lpstr">
      <vt:lpstr>Arial</vt:lpstr>
      <vt:lpstr>Calibri</vt:lpstr>
      <vt:lpstr>Cambria Math</vt:lpstr>
      <vt:lpstr>Century Gothic</vt:lpstr>
      <vt:lpstr>Times New Roman</vt:lpstr>
      <vt:lpstr>Wingdings 3</vt:lpstr>
      <vt:lpstr>Ион</vt:lpstr>
      <vt:lpstr>Сравнительный анализ качества классификации в зависимости от используемой системы признаков </vt:lpstr>
      <vt:lpstr>ВВЕДЕНИЕ</vt:lpstr>
      <vt:lpstr>ПОСТАНОВКА ЗАДАЧИ</vt:lpstr>
      <vt:lpstr>ПРЕДВАРИТЕЛЬНАЯ ОБРАБОТКА ТЕКСТОВЫХ ДАННЫХ</vt:lpstr>
      <vt:lpstr>МЕТРИКИ КАЧЕСТВА КЛАССИФИКАЦИИ</vt:lpstr>
      <vt:lpstr>МЕТОДЫ КЛАССИФИКАЦИИ</vt:lpstr>
      <vt:lpstr>ИСПОЛЬЗУЕМОЕ ПРОГРАММНОЕ ОБЕСПЕЧЕНИЕ</vt:lpstr>
      <vt:lpstr>БИНАРНАЯ КЛАССИФИКАЦИЯ</vt:lpstr>
      <vt:lpstr>ПРИМЕР ОБЪЕКТА ВЫБОРКИ</vt:lpstr>
      <vt:lpstr>ВИЗУАЛИЗАЦИЯ</vt:lpstr>
      <vt:lpstr>СРАВНЕНИЕ РЕЗУЛЬТАТОВ КЛАССИФИКАЦИИ</vt:lpstr>
      <vt:lpstr>МНОГОКЛАССОВАЯ КЛАССИФИКАЦИЯ</vt:lpstr>
      <vt:lpstr>ПРИМЕР ОБЪЕКТА ВЫБОРКИ</vt:lpstr>
      <vt:lpstr>ВИЗУАЛИЗАЦИЯ</vt:lpstr>
      <vt:lpstr>СРАВНЕНИЕ РЕЗУЛЬТАТОВ КЛАССИФИКАЦИИ</vt:lpstr>
      <vt:lpstr>ВЫВОД ПО РАБОТЕ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Сравнительный анализ качества классификации в зависимости от используемой системы признаков</dc:title>
  <dc:creator>Игорь</dc:creator>
  <cp:lastModifiedBy>Игорь</cp:lastModifiedBy>
  <cp:revision>53</cp:revision>
  <dcterms:created xsi:type="dcterms:W3CDTF">2023-06-19T10:21:27Z</dcterms:created>
  <dcterms:modified xsi:type="dcterms:W3CDTF">2023-06-28T20:14:11Z</dcterms:modified>
</cp:coreProperties>
</file>