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E38EDEB-227A-44AE-8DF2-220C4577AA0F}">
  <a:tblStyle styleId="{3E38EDEB-227A-44AE-8DF2-220C4577AA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MmPi3rhFQabNUd5K1Bx_W4ZXoHH5xkZN/view" TargetMode="External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ddgMDPr7P7zaDMQ1q5aaM36vIvndLVSp/view" TargetMode="External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R39SrQKkl-K-rQTWeuHs6CjDh2mgCygV/view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h1iZZLZ2smV5EAloV-w3PzOldI0bc7PX/view" TargetMode="External"/><Relationship Id="rId4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Cyber-security Considerations for Safety Critical Systems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900725" y="2827225"/>
            <a:ext cx="8520600" cy="1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16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Paul Earhart, Haoran Geng,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Dustin Kline, Larry Kozlowski, Daniel Moreno</a:t>
            </a:r>
            <a:endParaRPr sz="2400"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493" y="3877519"/>
            <a:ext cx="3648784" cy="10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" y="3973205"/>
            <a:ext cx="4171950" cy="7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 title="Demo_Syste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0"/>
            <a:ext cx="78867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560025" y="190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System</a:t>
            </a:r>
            <a:endParaRPr/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0" l="0" r="0" t="63931"/>
          <a:stretch/>
        </p:blipFill>
        <p:spPr>
          <a:xfrm>
            <a:off x="1180250" y="1705650"/>
            <a:ext cx="8563301" cy="28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Shape 347" title="Demo_Hack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625" y="35725"/>
            <a:ext cx="7810500" cy="50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 title="CarHack.mp4">
            <a:hlinkClick r:id="rId3"/>
          </p:cNvPr>
          <p:cNvSpPr/>
          <p:nvPr/>
        </p:nvSpPr>
        <p:spPr>
          <a:xfrm>
            <a:off x="1315175" y="189400"/>
            <a:ext cx="6352925" cy="476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65750" y="221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Hardened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Shape 358" title="Demo_BBB_Detec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600" y="993100"/>
            <a:ext cx="6966250" cy="40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CAN-BUS Encryption</a:t>
            </a:r>
            <a:endParaRPr/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Inheriting the knowledge gained by Team 16, research possible implementations of CAN-BUS encryption.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 goals: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Make it impossible for some external entity to successfully impersonate one of the nodes in the BUS.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Protect the confidentiality of messages sent through the BUS.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Minimize the hit to performance done by the encryption techniques. 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1303800" y="6446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encryption, how?</a:t>
            </a:r>
            <a:endParaRPr/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1303800" y="1415325"/>
            <a:ext cx="6758100" cy="31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 plaintext is of a mere 64 bit!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Symmetric encryption: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PROS: Lightweight algorithms, small payloads. (still some of them were too big)</a:t>
            </a:r>
            <a:endParaRPr/>
          </a:p>
          <a:p>
            <a:pPr indent="-2984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CONS: One key, anyone who possess it can encrypt and decrypt. Same key shouldn’t be    </a:t>
            </a:r>
            <a:endParaRPr/>
          </a:p>
          <a:p>
            <a:pPr indent="4572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used more than once.</a:t>
            </a:r>
            <a:endParaRPr sz="11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Asymmetric encryption: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PROS: Two keys, one to encrypt another to decrypt, provides identity.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CONS: Computationally intensive, big payloads.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Hashing (data digestion)</a:t>
            </a:r>
            <a:r>
              <a:rPr lang="en"/>
              <a:t>: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PROS:	Provides authentication. I can show knowledge of something without leaking it.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CONS: No actual info can be transmitted, most of them are still too big for my payload.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925" y="1415325"/>
            <a:ext cx="40862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biggest challenge: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agreement</a:t>
            </a:r>
            <a:endParaRPr/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1303800" y="1714525"/>
            <a:ext cx="7030500" cy="30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 u="sng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 1: Implement CAN-CHAP </a:t>
            </a:r>
            <a:r>
              <a:rPr lang="en" sz="1200"/>
              <a:t>(Challenge-Handshake Authentication Protocol)</a:t>
            </a:r>
            <a:endParaRPr sz="12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Drawbacks:</a:t>
            </a:r>
            <a:r>
              <a:rPr lang="en" sz="1800"/>
              <a:t> harder to implement. </a:t>
            </a:r>
            <a:endParaRPr sz="1800"/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Pros:</a:t>
            </a:r>
            <a:r>
              <a:rPr lang="en" sz="1800"/>
              <a:t> very fast</a:t>
            </a:r>
            <a:endParaRPr sz="6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 2: Public-Key Cryptography.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Drawbacks</a:t>
            </a:r>
            <a:r>
              <a:rPr lang="en" sz="1800"/>
              <a:t>: slow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Pros</a:t>
            </a:r>
            <a:r>
              <a:rPr lang="en" sz="1800"/>
              <a:t>: standard practice, safe, relatively simple to implement.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1: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CAN-CHAP Tools</a:t>
            </a:r>
            <a:endParaRPr/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1303800" y="1597875"/>
            <a:ext cx="35133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Symmetric encryption: </a:t>
            </a:r>
            <a:r>
              <a:rPr b="1" lang="en"/>
              <a:t>ChaCha20</a:t>
            </a:r>
            <a:endParaRPr b="1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Key length: 256 bit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Nonce: 64 bit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Counter: 64 bit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Extensible payload (1-512 bit)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Hash</a:t>
            </a:r>
            <a:r>
              <a:rPr lang="en"/>
              <a:t>: </a:t>
            </a:r>
            <a:r>
              <a:rPr b="1" lang="en"/>
              <a:t>Blake2s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Extensible payload (0-256 bit)</a:t>
            </a:r>
            <a:endParaRPr/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4817100" y="1597875"/>
            <a:ext cx="35133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Keyed-Hash</a:t>
            </a:r>
            <a:r>
              <a:rPr lang="en"/>
              <a:t>: </a:t>
            </a:r>
            <a:r>
              <a:rPr b="1" lang="en"/>
              <a:t>SipHash</a:t>
            </a:r>
            <a:endParaRPr b="1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Key length: 128 bit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Payload: 64 bit (Just right)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THESE ALL ARE IMPLEMENTED AT SOFTWARE LEVEL!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	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CAN-CHAP Implementation</a:t>
            </a:r>
            <a:endParaRPr/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4322350" y="1597875"/>
            <a:ext cx="4526100" cy="32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ECU </a:t>
            </a:r>
            <a:r>
              <a:rPr lang="en"/>
              <a:t>sends a 64 bit random through BUS (1st)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NODE </a:t>
            </a:r>
            <a:r>
              <a:rPr lang="en"/>
              <a:t>receives</a:t>
            </a:r>
            <a:r>
              <a:rPr lang="en"/>
              <a:t> message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Calculates s1 = SipHash(Challenge)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Calculates s2 = SipHash(S1 + Node ID)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Sends s1 through BUS (2nd)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ECU receives message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Calculate s1 = SipHash(Challenge + Node ID)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Verifies s1 value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Calculates s2 = SipHash(s1)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Sends s2 (3rd)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Readies ChaCha20 for receiving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NODE receives message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Verifies s2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Initializes ChaCha20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Readies ChaCha20 for sending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Sends ciphertext </a:t>
            </a:r>
            <a:endParaRPr/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50" y="1344625"/>
            <a:ext cx="3858700" cy="364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627525" y="122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r>
              <a:rPr lang="en"/>
              <a:t> Overview</a:t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94200" y="1523325"/>
            <a:ext cx="7563900" cy="30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Introduction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Features and stakeholders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Our solution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Three systems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CAN-BUS encryption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System failure mode analysis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Budget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Going Further Material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Conclusion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1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Clifnotes</a:t>
            </a:r>
            <a:endParaRPr/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implementation is way too slow (200 ms at the lowest)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Currently searching for external dedicated hardware to carry the computational load: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325" y="2170700"/>
            <a:ext cx="4135350" cy="27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practical implementation of both of these designs.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extensive analysis of both implementations, discussing their strong points and weak points, backed by data gathered through testing.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579900" y="150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pic>
        <p:nvPicPr>
          <p:cNvPr id="410" name="Shape 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1319325"/>
            <a:ext cx="3038474" cy="18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050" y="3324223"/>
            <a:ext cx="303847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8725" y="1247575"/>
            <a:ext cx="3209917" cy="19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8725" y="3351949"/>
            <a:ext cx="3209924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546475" y="136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Going Further Material </a:t>
            </a:r>
            <a:endParaRPr/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546475" y="1537775"/>
            <a:ext cx="7836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Social Impact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Economical Impact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Environmental Impact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What we can do differently </a:t>
            </a:r>
            <a:endParaRPr sz="2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541800" y="227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541800" y="236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27525" y="1475700"/>
            <a:ext cx="8002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Controller Area Network (CAN bus)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documenting the inherent cyber-security of a CAN bus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Demonstrate everything that was learned about CAN bus cyber-security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579900" y="160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features</a:t>
            </a:r>
            <a:endParaRPr/>
          </a:p>
        </p:txBody>
      </p:sp>
      <p:graphicFrame>
        <p:nvGraphicFramePr>
          <p:cNvPr id="298" name="Shape 298"/>
          <p:cNvGraphicFramePr/>
          <p:nvPr/>
        </p:nvGraphicFramePr>
        <p:xfrm>
          <a:off x="752475" y="15430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{3E38EDEB-227A-44AE-8DF2-220C4577AA0F}</a:tableStyleId>
              </a:tblPr>
              <a:tblGrid>
                <a:gridCol w="1659650"/>
                <a:gridCol w="6099525"/>
              </a:tblGrid>
              <a:tr h="37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Name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Definition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Safety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directly aids in safety and protection of all stakeholders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4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directly aids in security by blocking or interrupting third party attacks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Affordability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Solution is low cost as to not lower margins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4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Solution is readily available and made with consumer-off-the-shelf components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Maintainable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Solution is easy repaired and replaced by technicians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Manufacturability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Solution is easily installed and uses existing technologies to create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598950" y="217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stakeholders </a:t>
            </a:r>
            <a:endParaRPr/>
          </a:p>
        </p:txBody>
      </p:sp>
      <p:graphicFrame>
        <p:nvGraphicFramePr>
          <p:cNvPr id="304" name="Shape 304"/>
          <p:cNvGraphicFramePr/>
          <p:nvPr/>
        </p:nvGraphicFramePr>
        <p:xfrm>
          <a:off x="598950" y="16859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{3E38EDEB-227A-44AE-8DF2-220C4577AA0F}</a:tableStyleId>
              </a:tblPr>
              <a:tblGrid>
                <a:gridCol w="1960575"/>
                <a:gridCol w="1703475"/>
                <a:gridCol w="4481425"/>
              </a:tblGrid>
              <a:tr h="43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 Name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Level of Importance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3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Rolls-Royce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Highest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company supporting the research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3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Supervisor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Moderate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faculty member overseeing the project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3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Manufacturer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Moderate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 manufacturing and assembling vehicles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3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Highest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Customers buying RR products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3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Consumers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Lowest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Customers buying Client products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541800" y="236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of Importance</a:t>
            </a:r>
            <a:endParaRPr/>
          </a:p>
        </p:txBody>
      </p:sp>
      <p:graphicFrame>
        <p:nvGraphicFramePr>
          <p:cNvPr id="310" name="Shape 310"/>
          <p:cNvGraphicFramePr/>
          <p:nvPr/>
        </p:nvGraphicFramePr>
        <p:xfrm>
          <a:off x="1114425" y="12359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{3E38EDEB-227A-44AE-8DF2-220C4577AA0F}</a:tableStyleId>
              </a:tblPr>
              <a:tblGrid>
                <a:gridCol w="1149125"/>
                <a:gridCol w="340400"/>
                <a:gridCol w="1473775"/>
                <a:gridCol w="719225"/>
                <a:gridCol w="852250"/>
                <a:gridCol w="1048275"/>
                <a:gridCol w="619625"/>
                <a:gridCol w="903950"/>
              </a:tblGrid>
              <a:tr h="19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 hMerge="1"/>
                <a:tc hMerge="1"/>
                <a:tc hMerge="1"/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Attribute/Metric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Supervisor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Manufacturer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Consumers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9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Safety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Inputs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9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ECU Management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Safety Control Systems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Attack Bypass Measure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Attack Interrupt Measure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9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COTS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Built with Arduino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Built with Beagle Bone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9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OBDII Compatible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Manufacturability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Easily Installed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1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445050" y="24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825" y="817700"/>
            <a:ext cx="5543550" cy="41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/>
        </p:nvSpPr>
        <p:spPr>
          <a:xfrm>
            <a:off x="638175" y="1626875"/>
            <a:ext cx="27717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Base System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Attack System</a:t>
            </a:r>
            <a:endParaRPr b="1"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Hardened System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551325" y="198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deliverables</a:t>
            </a:r>
            <a:r>
              <a:rPr lang="en"/>
              <a:t> </a:t>
            </a:r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666750" y="1503050"/>
            <a:ext cx="7934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all design and technical documentation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fully functioning, closed system, demonstration that includes but is not limited to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L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Three attacks models based on baud rate manipulation, id replication, and denial of service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L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Three defence models based on state prediction, redundant networks, and per-node correction.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user manual for the demonstration system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white paper documenting our findings and resulting recommended hardening steps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30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Base System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37110" l="0" r="0" t="0"/>
          <a:stretch/>
        </p:blipFill>
        <p:spPr>
          <a:xfrm>
            <a:off x="1158050" y="1338750"/>
            <a:ext cx="7384525" cy="35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