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en.wikipedia.org/wiki/Geographic_coordinate_system" TargetMode="Externa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Drone delivery service</a:t>
            </a:r>
            <a:endParaRPr lang="en-US" dirty="0"/>
          </a:p>
        </p:txBody>
      </p:sp>
      <p:sp>
        <p:nvSpPr>
          <p:cNvPr id="3" name="Subtitle 2"/>
          <p:cNvSpPr>
            <a:spLocks noGrp="1"/>
          </p:cNvSpPr>
          <p:nvPr>
            <p:ph type="subTitle" idx="1"/>
          </p:nvPr>
        </p:nvSpPr>
        <p:spPr/>
        <p:txBody>
          <a:bodyPr/>
          <a:lstStyle/>
          <a:p>
            <a:r>
              <a:rPr lang="en-US"/>
              <a:t>System design and architecture solutions</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Drone class: fields - part 3</a:t>
            </a:r>
            <a:endParaRPr lang="en-US"/>
          </a:p>
        </p:txBody>
      </p:sp>
      <p:pic>
        <p:nvPicPr>
          <p:cNvPr id="4" name="Content Placeholder 3"/>
          <p:cNvPicPr>
            <a:picLocks noChangeAspect="1"/>
          </p:cNvPicPr>
          <p:nvPr>
            <p:ph idx="1"/>
          </p:nvPr>
        </p:nvPicPr>
        <p:blipFill>
          <a:blip r:embed="rId1"/>
          <a:stretch>
            <a:fillRect/>
          </a:stretch>
        </p:blipFill>
        <p:spPr>
          <a:xfrm>
            <a:off x="2204085" y="1691005"/>
            <a:ext cx="6971030" cy="43516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Drone class: fields - part 3</a:t>
            </a:r>
            <a:br>
              <a:rPr lang="en-US"/>
            </a:br>
            <a:endParaRPr lang="en-US"/>
          </a:p>
        </p:txBody>
      </p:sp>
      <p:sp>
        <p:nvSpPr>
          <p:cNvPr id="3" name="Content Placeholder 2"/>
          <p:cNvSpPr>
            <a:spLocks noGrp="1"/>
          </p:cNvSpPr>
          <p:nvPr>
            <p:ph idx="1"/>
          </p:nvPr>
        </p:nvSpPr>
        <p:spPr/>
        <p:txBody>
          <a:bodyPr/>
          <a:p>
            <a:r>
              <a:rPr lang="en-US"/>
              <a:t>calculateRequiredPower method calculates how much power do dron need to complete distance</a:t>
            </a:r>
            <a:endParaRPr lang="en-US"/>
          </a:p>
          <a:p>
            <a:r>
              <a:rPr lang="en-US"/>
              <a:t>calculateRequireTime method accepts position of order address and calculates required time to complete delivery. If dron does not have enough power, we will calculate shortes distance dron -&gt; charger, charger -&gt; order position for every charger so that it will be the shortest path between dron and order coordinates.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OrderService class - part 1</a:t>
            </a:r>
            <a:endParaRPr lang="en-US"/>
          </a:p>
        </p:txBody>
      </p:sp>
      <p:pic>
        <p:nvPicPr>
          <p:cNvPr id="4" name="Content Placeholder 3"/>
          <p:cNvPicPr>
            <a:picLocks noChangeAspect="1"/>
          </p:cNvPicPr>
          <p:nvPr>
            <p:ph idx="1"/>
          </p:nvPr>
        </p:nvPicPr>
        <p:blipFill>
          <a:blip r:embed="rId1"/>
          <a:stretch>
            <a:fillRect/>
          </a:stretch>
        </p:blipFill>
        <p:spPr>
          <a:xfrm>
            <a:off x="5439410" y="1691005"/>
            <a:ext cx="6626860" cy="3762375"/>
          </a:xfrm>
          <a:prstGeom prst="rect">
            <a:avLst/>
          </a:prstGeom>
        </p:spPr>
      </p:pic>
      <p:sp>
        <p:nvSpPr>
          <p:cNvPr id="5" name="Content Placeholder 2"/>
          <p:cNvSpPr>
            <a:spLocks noGrp="1"/>
          </p:cNvSpPr>
          <p:nvPr/>
        </p:nvSpPr>
        <p:spPr>
          <a:xfrm>
            <a:off x="838200" y="1825625"/>
            <a:ext cx="4420235" cy="4351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a:t>Here is the main part.</a:t>
            </a:r>
            <a:endParaRPr lang="en-US" altLang="en-US"/>
          </a:p>
          <a:p>
            <a:r>
              <a:rPr lang="en-US" altLang="en-US"/>
              <a:t>We have three fields: orderQueue, finished, availableDrons.</a:t>
            </a:r>
            <a:endParaRPr lang="en-US" altLang="en-US"/>
          </a:p>
          <a:p>
            <a:r>
              <a:rPr lang="en-US" altLang="en-US"/>
              <a:t>createOrder and addDrone methods</a:t>
            </a:r>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63880" y="2606675"/>
            <a:ext cx="3658235" cy="1052195"/>
          </a:xfrm>
        </p:spPr>
        <p:txBody>
          <a:bodyPr>
            <a:normAutofit fontScale="90000"/>
          </a:bodyPr>
          <a:p>
            <a:r>
              <a:rPr lang="en-US"/>
              <a:t>OrderService class - part 2</a:t>
            </a:r>
            <a:endParaRPr lang="en-US"/>
          </a:p>
        </p:txBody>
      </p:sp>
      <p:pic>
        <p:nvPicPr>
          <p:cNvPr id="4" name="Content Placeholder 3"/>
          <p:cNvPicPr>
            <a:picLocks noChangeAspect="1"/>
          </p:cNvPicPr>
          <p:nvPr>
            <p:ph idx="1"/>
          </p:nvPr>
        </p:nvPicPr>
        <p:blipFill>
          <a:blip r:embed="rId1"/>
          <a:stretch>
            <a:fillRect/>
          </a:stretch>
        </p:blipFill>
        <p:spPr>
          <a:xfrm>
            <a:off x="4375150" y="365125"/>
            <a:ext cx="7710170" cy="58731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112520"/>
          </a:xfrm>
        </p:spPr>
        <p:txBody>
          <a:bodyPr>
            <a:normAutofit/>
          </a:bodyPr>
          <a:p>
            <a:r>
              <a:rPr lang="en-US">
                <a:sym typeface="+mn-ea"/>
              </a:rPr>
              <a:t>OrderService class - part 2</a:t>
            </a:r>
            <a:endParaRPr lang="en-US"/>
          </a:p>
        </p:txBody>
      </p:sp>
      <p:sp>
        <p:nvSpPr>
          <p:cNvPr id="3" name="Content Placeholder 2"/>
          <p:cNvSpPr>
            <a:spLocks noGrp="1"/>
          </p:cNvSpPr>
          <p:nvPr>
            <p:ph idx="1"/>
          </p:nvPr>
        </p:nvSpPr>
        <p:spPr/>
        <p:txBody>
          <a:bodyPr>
            <a:normAutofit lnSpcReduction="10000"/>
          </a:bodyPr>
          <a:p>
            <a:r>
              <a:rPr lang="en-US"/>
              <a:t>Here is the main method called process which starts out service in the new Thread so that you can createOrder and addDrone and other actions in one time with processing orders.</a:t>
            </a:r>
            <a:endParaRPr lang="en-US"/>
          </a:p>
          <a:p>
            <a:r>
              <a:rPr lang="en-US"/>
              <a:t>Algorithm is about checking if we have orders in queue and if it is, we will find the fastest drone (including the time for charging using calculateRequiredTime method for every drone).  We should pop order from queue and remove drone from list of available drones</a:t>
            </a:r>
            <a:endParaRPr lang="en-US"/>
          </a:p>
          <a:p>
            <a:r>
              <a:rPr lang="en-US"/>
              <a:t>After we found fastest drone, we simply create a new Thread for delivering, and run sleep method of Thread to simulate delivery time and add order to finished orders array and add drone to available drones.</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p:txBody>
          <a:bodyPr/>
          <a:p>
            <a:r>
              <a:rPr lang="en-US"/>
              <a:t>We have architecture of delivery service and used algorithms for finding distance between geographic algorithms, finding the shortest path with dependencies such as battery of drone. And used formulas to calculate delivery time, battery change etc.</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Brief introduction</a:t>
            </a:r>
            <a:endParaRPr lang="en-US"/>
          </a:p>
        </p:txBody>
      </p:sp>
      <p:sp>
        <p:nvSpPr>
          <p:cNvPr id="3" name="Content Placeholder 2"/>
          <p:cNvSpPr>
            <a:spLocks noGrp="1"/>
          </p:cNvSpPr>
          <p:nvPr>
            <p:ph idx="1"/>
          </p:nvPr>
        </p:nvSpPr>
        <p:spPr/>
        <p:txBody>
          <a:bodyPr/>
          <a:p>
            <a:r>
              <a:rPr lang="en-US"/>
              <a:t>In this presentation I will provide a system design and architectural solution for delivery service with drones.</a:t>
            </a:r>
            <a:endParaRPr lang="en-US"/>
          </a:p>
          <a:p>
            <a:r>
              <a:rPr lang="en-US"/>
              <a:t>I will show and describe every class, method and algorithm that can be used.</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Classes</a:t>
            </a:r>
            <a:endParaRPr lang="en-US"/>
          </a:p>
        </p:txBody>
      </p:sp>
      <p:sp>
        <p:nvSpPr>
          <p:cNvPr id="3" name="Content Placeholder 2"/>
          <p:cNvSpPr>
            <a:spLocks noGrp="1"/>
          </p:cNvSpPr>
          <p:nvPr>
            <p:ph idx="1"/>
          </p:nvPr>
        </p:nvSpPr>
        <p:spPr/>
        <p:txBody>
          <a:bodyPr/>
          <a:p>
            <a:r>
              <a:rPr lang="en-US"/>
              <a:t>The list of required classes: OrderService, Order, Drone, Charger, Position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Position class</a:t>
            </a:r>
            <a:endParaRPr lang="en-US"/>
          </a:p>
        </p:txBody>
      </p:sp>
      <p:pic>
        <p:nvPicPr>
          <p:cNvPr id="4" name="Content Placeholder 3"/>
          <p:cNvPicPr>
            <a:picLocks noChangeAspect="1"/>
          </p:cNvPicPr>
          <p:nvPr>
            <p:ph idx="1"/>
          </p:nvPr>
        </p:nvPicPr>
        <p:blipFill>
          <a:blip r:embed="rId1"/>
          <a:stretch>
            <a:fillRect/>
          </a:stretch>
        </p:blipFill>
        <p:spPr>
          <a:xfrm>
            <a:off x="7108825" y="1546860"/>
            <a:ext cx="4481830" cy="4700905"/>
          </a:xfrm>
          <a:prstGeom prst="rect">
            <a:avLst/>
          </a:prstGeom>
        </p:spPr>
      </p:pic>
      <p:sp>
        <p:nvSpPr>
          <p:cNvPr id="5" name="Content Placeholder 2"/>
          <p:cNvSpPr>
            <a:spLocks noGrp="1"/>
          </p:cNvSpPr>
          <p:nvPr/>
        </p:nvSpPr>
        <p:spPr>
          <a:xfrm>
            <a:off x="838200" y="1825625"/>
            <a:ext cx="5765800" cy="435165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In the Position class we have two private fields </a:t>
            </a:r>
            <a:r>
              <a:rPr lang="en-US" i="1"/>
              <a:t>latitude </a:t>
            </a:r>
            <a:r>
              <a:rPr lang="en-US"/>
              <a:t>and</a:t>
            </a:r>
            <a:r>
              <a:rPr lang="en-US" i="1"/>
              <a:t> longitude</a:t>
            </a:r>
            <a:r>
              <a:rPr lang="en-US"/>
              <a:t>.</a:t>
            </a:r>
            <a:endParaRPr lang="en-US"/>
          </a:p>
          <a:p>
            <a:r>
              <a:rPr lang="en-US"/>
              <a:t>Longitude and Latitude help us to represent current position of some object. You can read more about it </a:t>
            </a:r>
            <a:r>
              <a:rPr lang="en-US">
                <a:hlinkClick r:id="rId2" tooltip="" action="ppaction://hlinkfile"/>
              </a:rPr>
              <a:t>https://en.wikipedia.org/wiki/Geographic_coordinate_system</a:t>
            </a:r>
            <a:endParaRPr lang="en-US">
              <a:hlinkClick r:id="rId2" tooltip="" action="ppaction://hlinkfile"/>
            </a:endParaRPr>
          </a:p>
          <a:p>
            <a:r>
              <a:rPr lang="en-US" altLang="en-US"/>
              <a:t>We have constructor that accepts latitude and longitude values as double representation of degrees, and getter methods as well</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Order class</a:t>
            </a:r>
            <a:endParaRPr lang="en-US"/>
          </a:p>
        </p:txBody>
      </p:sp>
      <p:pic>
        <p:nvPicPr>
          <p:cNvPr id="4" name="Content Placeholder 3"/>
          <p:cNvPicPr>
            <a:picLocks noChangeAspect="1"/>
          </p:cNvPicPr>
          <p:nvPr>
            <p:ph idx="1"/>
          </p:nvPr>
        </p:nvPicPr>
        <p:blipFill>
          <a:blip r:embed="rId1"/>
          <a:stretch>
            <a:fillRect/>
          </a:stretch>
        </p:blipFill>
        <p:spPr>
          <a:xfrm>
            <a:off x="7052310" y="1691005"/>
            <a:ext cx="4611370" cy="4568190"/>
          </a:xfrm>
          <a:prstGeom prst="rect">
            <a:avLst/>
          </a:prstGeom>
        </p:spPr>
      </p:pic>
      <p:sp>
        <p:nvSpPr>
          <p:cNvPr id="5" name="Content Placeholder 2"/>
          <p:cNvSpPr>
            <a:spLocks noGrp="1"/>
          </p:cNvSpPr>
          <p:nvPr/>
        </p:nvSpPr>
        <p:spPr>
          <a:xfrm>
            <a:off x="838200" y="1825625"/>
            <a:ext cx="5765800" cy="435165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In the Order class we have two private fields </a:t>
            </a:r>
            <a:r>
              <a:rPr lang="en-US" i="1"/>
              <a:t>position </a:t>
            </a:r>
            <a:r>
              <a:rPr lang="en-US"/>
              <a:t>and</a:t>
            </a:r>
            <a:r>
              <a:rPr lang="en-US" i="1"/>
              <a:t> status</a:t>
            </a:r>
            <a:endParaRPr lang="en-US" i="1"/>
          </a:p>
          <a:p>
            <a:r>
              <a:rPr lang="en-US" altLang="en-US"/>
              <a:t>We have a constructor which accepts position of order address. Also we have setStatus and getPosition methods</a:t>
            </a: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31875"/>
          </a:xfrm>
        </p:spPr>
        <p:txBody>
          <a:bodyPr/>
          <a:p>
            <a:r>
              <a:rPr lang="en-US"/>
              <a:t>Charger class</a:t>
            </a:r>
            <a:endParaRPr lang="en-US"/>
          </a:p>
        </p:txBody>
      </p:sp>
      <p:sp>
        <p:nvSpPr>
          <p:cNvPr id="5" name="Content Placeholder 2"/>
          <p:cNvSpPr>
            <a:spLocks noGrp="1"/>
          </p:cNvSpPr>
          <p:nvPr/>
        </p:nvSpPr>
        <p:spPr>
          <a:xfrm>
            <a:off x="767715" y="1397000"/>
            <a:ext cx="5217795" cy="435165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We need chargers for charging our drones.</a:t>
            </a:r>
            <a:endParaRPr lang="en-US"/>
          </a:p>
          <a:p>
            <a:r>
              <a:rPr lang="en-US"/>
              <a:t>In the Charger class we three private fields </a:t>
            </a:r>
            <a:r>
              <a:rPr lang="en-US" i="1"/>
              <a:t>position, numberOfSlots, busySlots</a:t>
            </a:r>
            <a:endParaRPr lang="en-US"/>
          </a:p>
          <a:p>
            <a:r>
              <a:rPr lang="en-US"/>
              <a:t>We have a constructor which accepts position of charger address and numberOfSlots</a:t>
            </a:r>
            <a:endParaRPr lang="en-US"/>
          </a:p>
          <a:p>
            <a:r>
              <a:rPr lang="en-US" altLang="en-US"/>
              <a:t>We have useSlot, freeSlot, isAvailableSlotExists and getPosition</a:t>
            </a:r>
            <a:endParaRPr lang="en-US" altLang="en-US"/>
          </a:p>
        </p:txBody>
      </p:sp>
      <p:pic>
        <p:nvPicPr>
          <p:cNvPr id="7" name="Content Placeholder 6"/>
          <p:cNvPicPr>
            <a:picLocks noChangeAspect="1"/>
          </p:cNvPicPr>
          <p:nvPr>
            <p:ph idx="1"/>
          </p:nvPr>
        </p:nvPicPr>
        <p:blipFill>
          <a:blip r:embed="rId1"/>
          <a:stretch>
            <a:fillRect/>
          </a:stretch>
        </p:blipFill>
        <p:spPr>
          <a:xfrm>
            <a:off x="6604000" y="365125"/>
            <a:ext cx="5384800" cy="63309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8994775" cy="1325880"/>
          </a:xfrm>
        </p:spPr>
        <p:txBody>
          <a:bodyPr>
            <a:normAutofit/>
          </a:bodyPr>
          <a:p>
            <a:r>
              <a:rPr lang="en-US" altLang=""/>
              <a:t>Drone class: fields</a:t>
            </a:r>
            <a:endParaRPr lang="en-US" altLang=""/>
          </a:p>
        </p:txBody>
      </p:sp>
      <p:pic>
        <p:nvPicPr>
          <p:cNvPr id="4" name="Content Placeholder 3"/>
          <p:cNvPicPr>
            <a:picLocks noChangeAspect="1"/>
          </p:cNvPicPr>
          <p:nvPr>
            <p:ph idx="1"/>
          </p:nvPr>
        </p:nvPicPr>
        <p:blipFill>
          <a:blip r:embed="rId1"/>
          <a:stretch>
            <a:fillRect/>
          </a:stretch>
        </p:blipFill>
        <p:spPr>
          <a:xfrm>
            <a:off x="4989830" y="1691005"/>
            <a:ext cx="7002145" cy="1791970"/>
          </a:xfrm>
          <a:prstGeom prst="rect">
            <a:avLst/>
          </a:prstGeom>
        </p:spPr>
      </p:pic>
      <p:sp>
        <p:nvSpPr>
          <p:cNvPr id="5" name="Content Placeholder 2"/>
          <p:cNvSpPr>
            <a:spLocks noGrp="1"/>
          </p:cNvSpPr>
          <p:nvPr/>
        </p:nvSpPr>
        <p:spPr>
          <a:xfrm>
            <a:off x="767715" y="1397000"/>
            <a:ext cx="11019155" cy="5274945"/>
          </a:xfrm>
          <a:prstGeom prst="rect">
            <a:avLst/>
          </a:prstGeom>
        </p:spPr>
        <p:txBody>
          <a:bodyPr vert="horz" lIns="91440" tIns="45720" rIns="91440" bIns="45720" rtlCol="0">
            <a:normAutofit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a:t>This is the largest class.</a:t>
            </a:r>
            <a:endParaRPr lang="en-US" altLang="en-US"/>
          </a:p>
          <a:p>
            <a:r>
              <a:rPr lang="en-US" altLang="en-US"/>
              <a:t>We have 7 private fields, 3</a:t>
            </a:r>
            <a:endParaRPr lang="en-US" altLang="en-US"/>
          </a:p>
          <a:p>
            <a:pPr marL="0" indent="0">
              <a:buNone/>
            </a:pPr>
            <a:r>
              <a:rPr lang="en-US" altLang="en-US"/>
              <a:t>of them are static final, </a:t>
            </a:r>
            <a:endParaRPr lang="en-US" altLang="en-US"/>
          </a:p>
          <a:p>
            <a:pPr marL="0" indent="0">
              <a:buNone/>
            </a:pPr>
            <a:r>
              <a:rPr lang="en-US" altLang="en-US"/>
              <a:t>cause we don’t need to </a:t>
            </a:r>
            <a:endParaRPr lang="en-US" altLang="en-US"/>
          </a:p>
          <a:p>
            <a:pPr marL="0" indent="0">
              <a:buNone/>
            </a:pPr>
            <a:r>
              <a:rPr lang="en-US" altLang="en-US"/>
              <a:t>change their values.</a:t>
            </a:r>
            <a:endParaRPr lang="en-US" altLang="en-US"/>
          </a:p>
          <a:p>
            <a:r>
              <a:rPr lang="en-US" altLang="en-US"/>
              <a:t>Battery - power of drone</a:t>
            </a:r>
            <a:endParaRPr lang="en-US" altLang="en-US"/>
          </a:p>
          <a:p>
            <a:r>
              <a:rPr lang="en-US" altLang="en-US"/>
              <a:t>Position - coordinates of drone</a:t>
            </a:r>
            <a:endParaRPr lang="en-US" altLang="en-US"/>
          </a:p>
          <a:p>
            <a:r>
              <a:rPr lang="en-US" altLang="en-US"/>
              <a:t>isAvailable - availability of drone</a:t>
            </a:r>
            <a:endParaRPr lang="en-US" altLang="en-US"/>
          </a:p>
          <a:p>
            <a:r>
              <a:rPr lang="en-US" altLang="ru-RU"/>
              <a:t>chargers - list of chargers</a:t>
            </a:r>
            <a:endParaRPr lang="en-US" altLang="ru-RU"/>
          </a:p>
          <a:p>
            <a:r>
              <a:rPr lang="en-US" altLang="ru-RU"/>
              <a:t>DRONE_SPEED - speed of drone m/s, DRONE_DISTANCE_PER_ONE_PERCENT_OF_BATTERY - distance per one percent of battery, DRONE_CHARGE_IN_ONE_SECOND - charging speed</a:t>
            </a:r>
            <a:endParaRPr lang="en-US" altLang="ru-RU"/>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Drone class: methods - part 1</a:t>
            </a:r>
            <a:endParaRPr lang="en-US"/>
          </a:p>
        </p:txBody>
      </p:sp>
      <p:pic>
        <p:nvPicPr>
          <p:cNvPr id="4" name="Content Placeholder 3"/>
          <p:cNvPicPr>
            <a:picLocks noChangeAspect="1"/>
          </p:cNvPicPr>
          <p:nvPr>
            <p:ph idx="1"/>
          </p:nvPr>
        </p:nvPicPr>
        <p:blipFill>
          <a:blip r:embed="rId1"/>
          <a:stretch>
            <a:fillRect/>
          </a:stretch>
        </p:blipFill>
        <p:spPr>
          <a:xfrm>
            <a:off x="5504180" y="1691005"/>
            <a:ext cx="6136640" cy="3209290"/>
          </a:xfrm>
          <a:prstGeom prst="rect">
            <a:avLst/>
          </a:prstGeom>
        </p:spPr>
      </p:pic>
      <p:sp>
        <p:nvSpPr>
          <p:cNvPr id="5" name="Content Placeholder 2"/>
          <p:cNvSpPr>
            <a:spLocks noGrp="1"/>
          </p:cNvSpPr>
          <p:nvPr/>
        </p:nvSpPr>
        <p:spPr>
          <a:xfrm>
            <a:off x="767715" y="1995170"/>
            <a:ext cx="4736465" cy="375348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a:t>Constructor - accepts position of drone and list of chargers.</a:t>
            </a:r>
            <a:endParaRPr lang="en-US" altLang="en-US"/>
          </a:p>
          <a:p>
            <a:r>
              <a:rPr lang="en-US" altLang="en-US"/>
              <a:t>setPosition - accepts a new position of drone</a:t>
            </a:r>
            <a:endParaRPr lang="en-US" altLang="en-US"/>
          </a:p>
          <a:p>
            <a:r>
              <a:rPr lang="en-US" altLang="en-US"/>
              <a:t>decreasePower - decrease battery power of drone by n</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Drone class: fields - part 2</a:t>
            </a:r>
            <a:endParaRPr lang="en-US"/>
          </a:p>
        </p:txBody>
      </p:sp>
      <p:pic>
        <p:nvPicPr>
          <p:cNvPr id="5" name="Content Placeholder 4"/>
          <p:cNvPicPr>
            <a:picLocks noChangeAspect="1"/>
          </p:cNvPicPr>
          <p:nvPr>
            <p:ph idx="1"/>
          </p:nvPr>
        </p:nvPicPr>
        <p:blipFill>
          <a:blip r:embed="rId1"/>
          <a:stretch>
            <a:fillRect/>
          </a:stretch>
        </p:blipFill>
        <p:spPr>
          <a:xfrm>
            <a:off x="6414135" y="1691005"/>
            <a:ext cx="4606290" cy="4830445"/>
          </a:xfrm>
          <a:prstGeom prst="rect">
            <a:avLst/>
          </a:prstGeom>
        </p:spPr>
      </p:pic>
      <p:sp>
        <p:nvSpPr>
          <p:cNvPr id="6" name="Content Placeholder 2"/>
          <p:cNvSpPr>
            <a:spLocks noGrp="1"/>
          </p:cNvSpPr>
          <p:nvPr/>
        </p:nvSpPr>
        <p:spPr>
          <a:xfrm>
            <a:off x="767715" y="1995170"/>
            <a:ext cx="4736465" cy="375348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a:t>Distance method using the algorithm of calculating distances between two coordinates.</a:t>
            </a:r>
            <a:endParaRPr lang="en-US" altLang="en-US"/>
          </a:p>
          <a:p>
            <a:r>
              <a:rPr lang="en-US" altLang="en-US"/>
              <a:t>Helper methods for converting degrees to radians and vice versa</a:t>
            </a:r>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3527</Words>
  <Application>WPS Presentation</Application>
  <PresentationFormat>Widescreen</PresentationFormat>
  <Paragraphs>80</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Order class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Drone delivery service</dc:title>
  <dc:creator/>
  <cp:lastModifiedBy>Adikhan Nurgaliyev</cp:lastModifiedBy>
  <cp:revision>1</cp:revision>
  <dcterms:created xsi:type="dcterms:W3CDTF">2022-05-04T16:57:31Z</dcterms:created>
  <dcterms:modified xsi:type="dcterms:W3CDTF">2022-05-04T16:57:32Z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AE85FB04EA6841D39554BA32BDFE5419</vt:lpwstr>
  </property>
  <property fmtid="{D5CDD505-2E9C-101B-9397-08002B2CF9AE}" pid="3" name="KSOProductBuildVer">
    <vt:lpwstr>1033-11.2.0.11074</vt:lpwstr>
  </property>
</Properties>
</file>