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9" r:id="rId3"/>
    <p:sldId id="264" r:id="rId4"/>
    <p:sldId id="265" r:id="rId5"/>
    <p:sldId id="266" r:id="rId6"/>
    <p:sldId id="267" r:id="rId7"/>
    <p:sldId id="268" r:id="rId8"/>
    <p:sldId id="269" r:id="rId9"/>
    <p:sldId id="271" r:id="rId10"/>
    <p:sldId id="272" r:id="rId11"/>
    <p:sldId id="273" r:id="rId12"/>
    <p:sldId id="274" r:id="rId13"/>
    <p:sldId id="275" r:id="rId14"/>
    <p:sldId id="276" r:id="rId15"/>
    <p:sldId id="279" r:id="rId16"/>
    <p:sldId id="280" r:id="rId17"/>
    <p:sldId id="283" r:id="rId18"/>
    <p:sldId id="284" r:id="rId19"/>
    <p:sldId id="277" r:id="rId20"/>
    <p:sldId id="278" r:id="rId21"/>
    <p:sldId id="281" r:id="rId22"/>
    <p:sldId id="282" r:id="rId23"/>
    <p:sldId id="263"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60"/>
  </p:normalViewPr>
  <p:slideViewPr>
    <p:cSldViewPr>
      <p:cViewPr varScale="1">
        <p:scale>
          <a:sx n="79" d="100"/>
          <a:sy n="79" d="100"/>
        </p:scale>
        <p:origin x="12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78E04-81B9-4D65-ACC4-B187089119C7}" type="datetimeFigureOut">
              <a:rPr lang="en-US" smtClean="0"/>
              <a:t>15/5/2018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C6BE8-F0E0-4D43-853E-446837138BDD}" type="slidenum">
              <a:rPr lang="en-US" smtClean="0"/>
              <a:t>‹#›</a:t>
            </a:fld>
            <a:endParaRPr lang="en-US"/>
          </a:p>
        </p:txBody>
      </p:sp>
    </p:spTree>
    <p:extLst>
      <p:ext uri="{BB962C8B-B14F-4D97-AF65-F5344CB8AC3E}">
        <p14:creationId xmlns:p14="http://schemas.microsoft.com/office/powerpoint/2010/main" val="424459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CC6BE8-F0E0-4D43-853E-446837138BDD}" type="slidenum">
              <a:rPr lang="en-US" smtClean="0"/>
              <a:t>1</a:t>
            </a:fld>
            <a:endParaRPr lang="en-US"/>
          </a:p>
        </p:txBody>
      </p:sp>
    </p:spTree>
    <p:extLst>
      <p:ext uri="{BB962C8B-B14F-4D97-AF65-F5344CB8AC3E}">
        <p14:creationId xmlns:p14="http://schemas.microsoft.com/office/powerpoint/2010/main" val="401516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CC6BE8-F0E0-4D43-853E-446837138BDD}" type="slidenum">
              <a:rPr lang="en-US" smtClean="0"/>
              <a:t>2</a:t>
            </a:fld>
            <a:endParaRPr lang="en-US"/>
          </a:p>
        </p:txBody>
      </p:sp>
    </p:spTree>
    <p:extLst>
      <p:ext uri="{BB962C8B-B14F-4D97-AF65-F5344CB8AC3E}">
        <p14:creationId xmlns:p14="http://schemas.microsoft.com/office/powerpoint/2010/main" val="401516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123C4-6A4F-42FB-B12C-254FB46B06AB}" type="datetimeFigureOut">
              <a:rPr lang="en-US" smtClean="0"/>
              <a:t>15/5/2018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24697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123C4-6A4F-42FB-B12C-254FB46B06AB}" type="datetimeFigureOut">
              <a:rPr lang="en-US" smtClean="0"/>
              <a:t>15/5/2018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129007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123C4-6A4F-42FB-B12C-254FB46B06AB}" type="datetimeFigureOut">
              <a:rPr lang="en-US" smtClean="0"/>
              <a:t>15/5/2018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241864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123C4-6A4F-42FB-B12C-254FB46B06AB}" type="datetimeFigureOut">
              <a:rPr lang="en-US" smtClean="0"/>
              <a:t>15/5/2018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59031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123C4-6A4F-42FB-B12C-254FB46B06AB}" type="datetimeFigureOut">
              <a:rPr lang="en-US" smtClean="0"/>
              <a:t>15/5/2018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10049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123C4-6A4F-42FB-B12C-254FB46B06AB}" type="datetimeFigureOut">
              <a:rPr lang="en-US" smtClean="0"/>
              <a:t>15/5/2018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217394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123C4-6A4F-42FB-B12C-254FB46B06AB}" type="datetimeFigureOut">
              <a:rPr lang="en-US" smtClean="0"/>
              <a:t>15/5/2018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232544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123C4-6A4F-42FB-B12C-254FB46B06AB}" type="datetimeFigureOut">
              <a:rPr lang="en-US" smtClean="0"/>
              <a:t>15/5/2018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210247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123C4-6A4F-42FB-B12C-254FB46B06AB}" type="datetimeFigureOut">
              <a:rPr lang="en-US" smtClean="0"/>
              <a:t>15/5/2018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394674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123C4-6A4F-42FB-B12C-254FB46B06AB}" type="datetimeFigureOut">
              <a:rPr lang="en-US" smtClean="0"/>
              <a:t>15/5/2018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42223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123C4-6A4F-42FB-B12C-254FB46B06AB}" type="datetimeFigureOut">
              <a:rPr lang="en-US" smtClean="0"/>
              <a:t>15/5/2018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3B83A-007B-4614-8784-45C8B0AA238C}" type="slidenum">
              <a:rPr lang="en-US" smtClean="0"/>
              <a:t>‹#›</a:t>
            </a:fld>
            <a:endParaRPr lang="en-US"/>
          </a:p>
        </p:txBody>
      </p:sp>
    </p:spTree>
    <p:extLst>
      <p:ext uri="{BB962C8B-B14F-4D97-AF65-F5344CB8AC3E}">
        <p14:creationId xmlns:p14="http://schemas.microsoft.com/office/powerpoint/2010/main" val="371782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123C4-6A4F-42FB-B12C-254FB46B06AB}" type="datetimeFigureOut">
              <a:rPr lang="en-US" smtClean="0"/>
              <a:t>15/5/2018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3B83A-007B-4614-8784-45C8B0AA238C}" type="slidenum">
              <a:rPr lang="en-US" smtClean="0"/>
              <a:t>‹#›</a:t>
            </a:fld>
            <a:endParaRPr lang="en-US"/>
          </a:p>
        </p:txBody>
      </p:sp>
    </p:spTree>
    <p:extLst>
      <p:ext uri="{BB962C8B-B14F-4D97-AF65-F5344CB8AC3E}">
        <p14:creationId xmlns:p14="http://schemas.microsoft.com/office/powerpoint/2010/main" val="3029878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 TargetMode="External"/><Relationship Id="rId1" Type="http://schemas.openxmlformats.org/officeDocument/2006/relationships/slideLayout" Target="../slideLayouts/slideLayout6.xml"/><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gif"/><Relationship Id="rId5" Type="http://schemas.openxmlformats.org/officeDocument/2006/relationships/image" Target="../media/image5.gif"/><Relationship Id="rId4" Type="http://schemas.openxmlformats.org/officeDocument/2006/relationships/image" Target="../media/image3.gif"/><Relationship Id="rId9" Type="http://schemas.openxmlformats.org/officeDocument/2006/relationships/image" Target="../media/image11.gif"/></Relationships>
</file>

<file path=ppt/slides/_rels/slide2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8.gif"/></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getbootstrap.com/components/"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26" y="481721"/>
            <a:ext cx="1593273" cy="16002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8098"/>
            <a:ext cx="9067800" cy="26670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8949"/>
            <a:ext cx="9144000" cy="306748"/>
          </a:xfrm>
          <a:prstGeom prst="rect">
            <a:avLst/>
          </a:prstGeom>
        </p:spPr>
      </p:pic>
      <p:sp>
        <p:nvSpPr>
          <p:cNvPr id="5" name="TextBox 4"/>
          <p:cNvSpPr txBox="1"/>
          <p:nvPr/>
        </p:nvSpPr>
        <p:spPr>
          <a:xfrm>
            <a:off x="2286000" y="502503"/>
            <a:ext cx="5410200" cy="830997"/>
          </a:xfrm>
          <a:prstGeom prst="rect">
            <a:avLst/>
          </a:prstGeom>
          <a:noFill/>
        </p:spPr>
        <p:txBody>
          <a:bodyPr wrap="square" rtlCol="0">
            <a:spAutoFit/>
          </a:bodyPr>
          <a:lstStyle/>
          <a:p>
            <a:pPr algn="ctr"/>
            <a:r>
              <a:rPr lang="en-US" sz="2400" b="1" u="sng" dirty="0">
                <a:solidFill>
                  <a:srgbClr val="0070C0"/>
                </a:solidFill>
                <a:latin typeface="Times New Roman" pitchFamily="18" charset="0"/>
                <a:cs typeface="Times New Roman" pitchFamily="18" charset="0"/>
              </a:rPr>
              <a:t>TRƯỜNG ĐẠI HỌC PHÚ YÊN</a:t>
            </a:r>
          </a:p>
          <a:p>
            <a:pPr algn="ctr"/>
            <a:r>
              <a:rPr lang="en-US" sz="2400" b="1" u="sng" dirty="0">
                <a:solidFill>
                  <a:srgbClr val="0070C0"/>
                </a:solidFill>
                <a:latin typeface="Times New Roman" pitchFamily="18" charset="0"/>
                <a:cs typeface="Times New Roman" pitchFamily="18" charset="0"/>
              </a:rPr>
              <a:t>KHOA: KỸ THUẬT – CÔNG NGHỆ </a:t>
            </a:r>
          </a:p>
        </p:txBody>
      </p:sp>
      <p:sp>
        <p:nvSpPr>
          <p:cNvPr id="8" name="TextBox 7"/>
          <p:cNvSpPr txBox="1"/>
          <p:nvPr/>
        </p:nvSpPr>
        <p:spPr>
          <a:xfrm>
            <a:off x="1426704" y="2204864"/>
            <a:ext cx="7128791" cy="1080120"/>
          </a:xfrm>
          <a:prstGeom prst="rect">
            <a:avLst/>
          </a:prstGeom>
          <a:noFill/>
        </p:spPr>
        <p:txBody>
          <a:bodyPr wrap="square" rtlCol="0">
            <a:prstTxWarp prst="textWave1">
              <a:avLst>
                <a:gd name="adj1" fmla="val 12500"/>
                <a:gd name="adj2" fmla="val 513"/>
              </a:avLst>
            </a:prstTxWarp>
            <a:spAutoFit/>
          </a:bodyPr>
          <a:lstStyle/>
          <a:p>
            <a:pPr algn="ctr"/>
            <a:r>
              <a:rPr lang="en-US" sz="2800" b="1" dirty="0">
                <a:ln w="12700">
                  <a:solidFill>
                    <a:schemeClr val="tx2">
                      <a:satMod val="155000"/>
                    </a:schemeClr>
                  </a:solidFill>
                  <a:prstDash val="solid"/>
                </a:ln>
                <a:solidFill>
                  <a:srgbClr val="002060"/>
                </a:solidFill>
                <a:effectLst>
                  <a:glow rad="63500">
                    <a:schemeClr val="accent2">
                      <a:satMod val="175000"/>
                      <a:alpha val="40000"/>
                    </a:schemeClr>
                  </a:glow>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CHÀO MỪNG THẦY VÀ CÁC BẠN ĐẾN VỚI BÀI THUYẾT TRÌNH CỦA NHÓM</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717032"/>
            <a:ext cx="9144000" cy="192176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 y="6298693"/>
            <a:ext cx="9144000" cy="33265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724" y="4677916"/>
            <a:ext cx="9058276" cy="188595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1900" y="502503"/>
            <a:ext cx="1447800" cy="1859697"/>
          </a:xfrm>
          <a:prstGeom prst="rect">
            <a:avLst/>
          </a:prstGeom>
        </p:spPr>
      </p:pic>
    </p:spTree>
    <p:extLst>
      <p:ext uri="{BB962C8B-B14F-4D97-AF65-F5344CB8AC3E}">
        <p14:creationId xmlns:p14="http://schemas.microsoft.com/office/powerpoint/2010/main" val="65977022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152400" y="1471808"/>
            <a:ext cx="8801100" cy="2308324"/>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Một</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số</a:t>
            </a:r>
            <a:r>
              <a:rPr lang="en-US" sz="2400" b="1" u="sng" dirty="0">
                <a:solidFill>
                  <a:srgbClr val="FF0000"/>
                </a:solidFill>
                <a:latin typeface="Times New Roman" pitchFamily="18" charset="0"/>
                <a:cs typeface="Times New Roman" pitchFamily="18" charset="0"/>
              </a:rPr>
              <a:t> CSS Framework </a:t>
            </a:r>
            <a:r>
              <a:rPr lang="en-US" sz="2400" b="1" u="sng" dirty="0" err="1">
                <a:solidFill>
                  <a:srgbClr val="FF0000"/>
                </a:solidFill>
                <a:latin typeface="Times New Roman" pitchFamily="18" charset="0"/>
                <a:cs typeface="Times New Roman" pitchFamily="18" charset="0"/>
              </a:rPr>
              <a:t>tiêu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biểu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và</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thông</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dụng</a:t>
            </a:r>
            <a:r>
              <a:rPr lang="en-US" sz="2400" b="1" u="sng" dirty="0">
                <a:solidFill>
                  <a:srgbClr val="FF0000"/>
                </a:solidFill>
                <a:latin typeface="Times New Roman" pitchFamily="18" charset="0"/>
                <a:cs typeface="Times New Roman" pitchFamily="18" charset="0"/>
              </a:rPr>
              <a:t>:</a:t>
            </a:r>
          </a:p>
          <a:p>
            <a:r>
              <a:rPr lang="en-US" sz="2400" b="1" dirty="0">
                <a:solidFill>
                  <a:srgbClr val="FF0000"/>
                </a:solidFill>
                <a:latin typeface="Times New Roman" pitchFamily="18" charset="0"/>
                <a:cs typeface="Times New Roman" pitchFamily="18" charset="0"/>
              </a:rPr>
              <a:t>3. </a:t>
            </a:r>
            <a:r>
              <a:rPr lang="en-US" sz="2400" b="1" u="sng" dirty="0">
                <a:solidFill>
                  <a:srgbClr val="FF0000"/>
                </a:solidFill>
                <a:latin typeface="Times New Roman" pitchFamily="18" charset="0"/>
                <a:cs typeface="Times New Roman" pitchFamily="18" charset="0"/>
              </a:rPr>
              <a:t>Golden Grid System:</a:t>
            </a:r>
          </a:p>
          <a:p>
            <a:endParaRPr lang="en-US" sz="2400" b="1" u="sng" dirty="0">
              <a:solidFill>
                <a:srgbClr val="FF0000"/>
              </a:solidFill>
              <a:latin typeface="Times New Roman" pitchFamily="18" charset="0"/>
              <a:cs typeface="Times New Roman" pitchFamily="18" charset="0"/>
            </a:endParaRPr>
          </a:p>
          <a:p>
            <a:endParaRPr lang="vi-VN" sz="2400" dirty="0">
              <a:latin typeface="Times New Roman" pitchFamily="18" charset="0"/>
              <a:cs typeface="Times New Roman" pitchFamily="18" charset="0"/>
            </a:endParaRPr>
          </a:p>
          <a:p>
            <a:endParaRPr lang="vi-VN"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sp>
        <p:nvSpPr>
          <p:cNvPr id="5" name="TextBox 4"/>
          <p:cNvSpPr txBox="1"/>
          <p:nvPr/>
        </p:nvSpPr>
        <p:spPr>
          <a:xfrm>
            <a:off x="6705600" y="2833723"/>
            <a:ext cx="2324100" cy="1846659"/>
          </a:xfrm>
          <a:prstGeom prst="rect">
            <a:avLst/>
          </a:prstGeom>
          <a:noFill/>
        </p:spPr>
        <p:txBody>
          <a:bodyPr wrap="square" rtlCol="0">
            <a:spAutoFit/>
          </a:bodyPr>
          <a:lstStyle/>
          <a:p>
            <a:r>
              <a:rPr lang="vi-VN" sz="2400" dirty="0">
                <a:latin typeface="Times New Roman" pitchFamily="18" charset="0"/>
                <a:cs typeface="Times New Roman" pitchFamily="18" charset="0"/>
              </a:rPr>
              <a:t>Thể loại: Grid System</a:t>
            </a:r>
          </a:p>
          <a:p>
            <a:r>
              <a:rPr lang="vi-VN" sz="2400" dirty="0">
                <a:latin typeface="Times New Roman" pitchFamily="18" charset="0"/>
                <a:cs typeface="Times New Roman" pitchFamily="18" charset="0"/>
              </a:rPr>
              <a:t>Cấp độ: Dễ</a:t>
            </a:r>
          </a:p>
          <a:p>
            <a:r>
              <a:rPr lang="vi-VN" sz="2400" dirty="0">
                <a:latin typeface="Times New Roman" pitchFamily="18" charset="0"/>
                <a:cs typeface="Times New Roman" pitchFamily="18" charset="0"/>
              </a:rPr>
              <a:t>Responsive: Có</a:t>
            </a:r>
          </a:p>
          <a:p>
            <a:endParaRPr lang="en-US" dirty="0"/>
          </a:p>
        </p:txBody>
      </p:sp>
      <p:sp>
        <p:nvSpPr>
          <p:cNvPr id="9" name="TextBox 8"/>
          <p:cNvSpPr txBox="1"/>
          <p:nvPr/>
        </p:nvSpPr>
        <p:spPr>
          <a:xfrm>
            <a:off x="179540" y="5638954"/>
            <a:ext cx="8801100" cy="830997"/>
          </a:xfrm>
          <a:prstGeom prst="rect">
            <a:avLst/>
          </a:prstGeom>
          <a:noFill/>
        </p:spPr>
        <p:txBody>
          <a:bodyPr wrap="square" rtlCol="0">
            <a:spAutoFit/>
          </a:bodyPr>
          <a:lstStyle/>
          <a:p>
            <a:r>
              <a:rPr lang="vi-VN" sz="2400" i="1" dirty="0">
                <a:latin typeface="Times New Roman" pitchFamily="18" charset="0"/>
                <a:cs typeface="Times New Roman" pitchFamily="18" charset="0"/>
              </a:rPr>
              <a:t>Cũng giống như 960Grid, Golden Grid System là một hệ thống grid system hỗ trợ bạn chia cột dễ dàng và có hỗ trợ Responsive.</a:t>
            </a:r>
            <a:endParaRPr lang="en-US" sz="2400" i="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394382"/>
            <a:ext cx="6553200" cy="324457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6" y="0"/>
            <a:ext cx="9123123" cy="342900"/>
          </a:xfrm>
          <a:prstGeom prst="rect">
            <a:avLst/>
          </a:prstGeom>
        </p:spPr>
      </p:pic>
    </p:spTree>
    <p:extLst>
      <p:ext uri="{BB962C8B-B14F-4D97-AF65-F5344CB8AC3E}">
        <p14:creationId xmlns:p14="http://schemas.microsoft.com/office/powerpoint/2010/main" val="136043110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152400" y="1471808"/>
            <a:ext cx="8801100" cy="2677656"/>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Một</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số</a:t>
            </a:r>
            <a:r>
              <a:rPr lang="en-US" sz="2400" b="1" u="sng" dirty="0">
                <a:solidFill>
                  <a:srgbClr val="FF0000"/>
                </a:solidFill>
                <a:latin typeface="Times New Roman" pitchFamily="18" charset="0"/>
                <a:cs typeface="Times New Roman" pitchFamily="18" charset="0"/>
              </a:rPr>
              <a:t> CSS Framework </a:t>
            </a:r>
            <a:r>
              <a:rPr lang="en-US" sz="2400" b="1" u="sng" dirty="0" err="1">
                <a:solidFill>
                  <a:srgbClr val="FF0000"/>
                </a:solidFill>
                <a:latin typeface="Times New Roman" pitchFamily="18" charset="0"/>
                <a:cs typeface="Times New Roman" pitchFamily="18" charset="0"/>
              </a:rPr>
              <a:t>tiêu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biểu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và</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thông</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dụng</a:t>
            </a:r>
            <a:r>
              <a:rPr lang="en-US" sz="2400" b="1" u="sng" dirty="0">
                <a:solidFill>
                  <a:srgbClr val="FF0000"/>
                </a:solidFill>
                <a:latin typeface="Times New Roman" pitchFamily="18" charset="0"/>
                <a:cs typeface="Times New Roman" pitchFamily="18" charset="0"/>
              </a:rPr>
              <a:t>:</a:t>
            </a:r>
          </a:p>
          <a:p>
            <a:r>
              <a:rPr lang="en-US" sz="2400" b="1" dirty="0">
                <a:solidFill>
                  <a:srgbClr val="FF0000"/>
                </a:solidFill>
                <a:latin typeface="Times New Roman" pitchFamily="18" charset="0"/>
                <a:cs typeface="Times New Roman" pitchFamily="18" charset="0"/>
              </a:rPr>
              <a:t>3. </a:t>
            </a:r>
            <a:r>
              <a:rPr lang="en-US" sz="2400" b="1" u="sng" dirty="0">
                <a:solidFill>
                  <a:srgbClr val="FF0000"/>
                </a:solidFill>
                <a:latin typeface="Times New Roman" pitchFamily="18" charset="0"/>
                <a:cs typeface="Times New Roman" pitchFamily="18" charset="0"/>
              </a:rPr>
              <a:t>Foundation:</a:t>
            </a:r>
          </a:p>
          <a:p>
            <a:endParaRPr lang="en-US"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a:p>
            <a:endParaRPr lang="vi-VN" sz="2400" dirty="0">
              <a:latin typeface="Times New Roman" pitchFamily="18" charset="0"/>
              <a:cs typeface="Times New Roman" pitchFamily="18" charset="0"/>
            </a:endParaRPr>
          </a:p>
          <a:p>
            <a:endParaRPr lang="vi-VN"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sp>
        <p:nvSpPr>
          <p:cNvPr id="5" name="TextBox 4"/>
          <p:cNvSpPr txBox="1"/>
          <p:nvPr/>
        </p:nvSpPr>
        <p:spPr>
          <a:xfrm>
            <a:off x="6705600" y="2833723"/>
            <a:ext cx="2324100" cy="2215991"/>
          </a:xfrm>
          <a:prstGeom prst="rect">
            <a:avLst/>
          </a:prstGeom>
          <a:noFill/>
        </p:spPr>
        <p:txBody>
          <a:bodyPr wrap="square" rtlCol="0">
            <a:spAutoFit/>
          </a:bodyPr>
          <a:lstStyle/>
          <a:p>
            <a:r>
              <a:rPr lang="vi-VN" sz="2400" dirty="0">
                <a:latin typeface="Times New Roman" pitchFamily="18" charset="0"/>
                <a:cs typeface="Times New Roman" pitchFamily="18" charset="0"/>
              </a:rPr>
              <a:t>Thể loại: CSS UI Framework</a:t>
            </a:r>
          </a:p>
          <a:p>
            <a:r>
              <a:rPr lang="vi-VN" sz="2400" dirty="0">
                <a:latin typeface="Times New Roman" pitchFamily="18" charset="0"/>
                <a:cs typeface="Times New Roman" pitchFamily="18" charset="0"/>
              </a:rPr>
              <a:t>Cấp độ: Trung bình</a:t>
            </a:r>
          </a:p>
          <a:p>
            <a:r>
              <a:rPr lang="vi-VN" sz="2400" dirty="0">
                <a:latin typeface="Times New Roman" pitchFamily="18" charset="0"/>
                <a:cs typeface="Times New Roman" pitchFamily="18" charset="0"/>
              </a:rPr>
              <a:t>Responsive: Có</a:t>
            </a:r>
          </a:p>
          <a:p>
            <a:endParaRPr lang="en-US" dirty="0"/>
          </a:p>
        </p:txBody>
      </p:sp>
      <p:sp>
        <p:nvSpPr>
          <p:cNvPr id="9" name="TextBox 8"/>
          <p:cNvSpPr txBox="1"/>
          <p:nvPr/>
        </p:nvSpPr>
        <p:spPr>
          <a:xfrm>
            <a:off x="171450" y="5049714"/>
            <a:ext cx="8801100" cy="1631216"/>
          </a:xfrm>
          <a:prstGeom prst="rect">
            <a:avLst/>
          </a:prstGeom>
          <a:noFill/>
        </p:spPr>
        <p:txBody>
          <a:bodyPr wrap="square" rtlCol="0">
            <a:spAutoFit/>
          </a:bodyPr>
          <a:lstStyle/>
          <a:p>
            <a:r>
              <a:rPr lang="vi-VN" sz="2000" i="1" dirty="0">
                <a:latin typeface="Times New Roman" pitchFamily="18" charset="0"/>
                <a:cs typeface="Times New Roman" pitchFamily="18" charset="0"/>
              </a:rPr>
              <a:t>Cũng giống như Bootstrap, Foundation là một bộ UI Framework khá hoàn chỉnh có hỗ trợ Responsive theo quy trình mobile-first, đặc biệt là có hỗ trợ các kiểu menu dành cho di động khá đẹp và dễ sử dụng, nó cũng có hỗ trợ nhiều hiệu ứng Javascript. Vả lại phong cách UI của Foundation là theo dạng thiết kế phẳng chủ đạo nên bạn có thể sử dụng nó cho các giao diện phẳng.</a:t>
            </a:r>
            <a:endParaRPr lang="en-US" sz="2000" i="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62201"/>
            <a:ext cx="6248400" cy="26875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46"/>
            <a:ext cx="9144000" cy="346553"/>
          </a:xfrm>
          <a:prstGeom prst="rect">
            <a:avLst/>
          </a:prstGeom>
        </p:spPr>
      </p:pic>
    </p:spTree>
    <p:extLst>
      <p:ext uri="{BB962C8B-B14F-4D97-AF65-F5344CB8AC3E}">
        <p14:creationId xmlns:p14="http://schemas.microsoft.com/office/powerpoint/2010/main" val="272593284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6001643"/>
          </a:xfrm>
          <a:prstGeom prst="rect">
            <a:avLst/>
          </a:prstGeom>
          <a:noFill/>
        </p:spPr>
        <p:txBody>
          <a:bodyPr wrap="square" rtlCol="0">
            <a:spAutoFit/>
          </a:bodyPr>
          <a:lstStyle/>
          <a:p>
            <a:pPr marL="514350" indent="-514350">
              <a:buAutoNum type="romanUcPeriod"/>
            </a:pPr>
            <a:r>
              <a:rPr lang="en-US" sz="2400" b="1" u="sng" dirty="0" err="1">
                <a:solidFill>
                  <a:srgbClr val="FF0000"/>
                </a:solidFill>
                <a:latin typeface="Times New Roman" pitchFamily="18" charset="0"/>
                <a:cs typeface="Times New Roman" pitchFamily="18" charset="0"/>
              </a:rPr>
              <a:t>Giới</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thiệu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về</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Boostrap</a:t>
            </a:r>
            <a:r>
              <a:rPr lang="en-US" sz="2400" b="1" u="sng" dirty="0">
                <a:solidFill>
                  <a:srgbClr val="FF0000"/>
                </a:solidFill>
                <a:latin typeface="Times New Roman" pitchFamily="18" charset="0"/>
                <a:cs typeface="Times New Roman" pitchFamily="18" charset="0"/>
              </a:rPr>
              <a:t> CSS Framework:</a:t>
            </a:r>
          </a:p>
          <a:p>
            <a:pPr marL="342900" indent="-342900">
              <a:buFont typeface="Wingdings" pitchFamily="2" charset="2"/>
              <a:buChar char="q"/>
            </a:pPr>
            <a:r>
              <a:rPr lang="en-US" sz="2400" dirty="0">
                <a:solidFill>
                  <a:srgbClr val="002060"/>
                </a:solidFill>
                <a:latin typeface="Times New Roman" pitchFamily="18" charset="0"/>
                <a:cs typeface="Times New Roman" pitchFamily="18" charset="0"/>
              </a:rPr>
              <a:t>Bootstrap: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CSS Framework do Twitter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b="1" dirty="0">
                <a:latin typeface="Times New Roman" pitchFamily="18" charset="0"/>
                <a:cs typeface="Times New Roman" pitchFamily="18" charset="0"/>
              </a:rPr>
              <a:t>.</a:t>
            </a:r>
          </a:p>
          <a:p>
            <a:pPr marL="342900" indent="-342900">
              <a:buFont typeface="Wingdings" pitchFamily="2" charset="2"/>
              <a:buChar char="q"/>
            </a:pPr>
            <a:r>
              <a:rPr lang="en-US" sz="2400" dirty="0" err="1">
                <a:latin typeface="Times New Roman" pitchFamily="18" charset="0"/>
                <a:cs typeface="Times New Roman" pitchFamily="18" charset="0"/>
              </a:rPr>
              <a:t>Hỗ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web </a:t>
            </a:r>
            <a:r>
              <a:rPr lang="en-US" sz="2400" dirty="0" err="1">
                <a:latin typeface="Times New Roman" pitchFamily="18" charset="0"/>
                <a:cs typeface="Times New Roman" pitchFamily="18" charset="0"/>
              </a:rPr>
              <a:t>đáp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chuẩn</a:t>
            </a:r>
            <a:r>
              <a:rPr lang="en-US" sz="2400" dirty="0">
                <a:latin typeface="Times New Roman" pitchFamily="18" charset="0"/>
                <a:cs typeface="Times New Roman" pitchFamily="18" charset="0"/>
              </a:rPr>
              <a:t> RWD ( Responsive Web Design)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Desktop, Mobile hay Tablet.</a:t>
            </a:r>
          </a:p>
          <a:p>
            <a:pPr marL="342900" indent="-342900">
              <a:buFont typeface="Wingdings" pitchFamily="2" charset="2"/>
              <a:buChar char="q"/>
            </a:pPr>
            <a:r>
              <a:rPr lang="en-US" sz="2400" dirty="0" err="1">
                <a:latin typeface="Times New Roman" pitchFamily="18" charset="0"/>
                <a:cs typeface="Times New Roman" pitchFamily="18" charset="0"/>
              </a:rPr>
              <a:t>Giúp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website </a:t>
            </a:r>
            <a:r>
              <a:rPr lang="en-US" sz="2400" dirty="0" err="1">
                <a:latin typeface="Times New Roman" pitchFamily="18" charset="0"/>
                <a:cs typeface="Times New Roman" pitchFamily="18" charset="0"/>
              </a:rPr>
              <a:t>nhanh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nhờ</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CSS class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xây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sẵn</a:t>
            </a:r>
            <a:r>
              <a:rPr lang="en-US" sz="2400" dirty="0">
                <a:latin typeface="Times New Roman" pitchFamily="18" charset="0"/>
                <a:cs typeface="Times New Roman" pitchFamily="18" charset="0"/>
              </a:rPr>
              <a:t>.</a:t>
            </a:r>
          </a:p>
          <a:p>
            <a:pPr marL="342900" indent="-342900">
              <a:buFont typeface="Wingdings" pitchFamily="2" charset="2"/>
              <a:buChar char="q"/>
            </a:pPr>
            <a:r>
              <a:rPr lang="en-US" sz="2400" dirty="0" err="1">
                <a:latin typeface="Times New Roman" pitchFamily="18" charset="0"/>
                <a:cs typeface="Times New Roman" pitchFamily="18" charset="0"/>
              </a:rPr>
              <a:t>Phiên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Boootstrap</a:t>
            </a:r>
            <a:r>
              <a:rPr lang="en-US" sz="2400" dirty="0">
                <a:latin typeface="Times New Roman" pitchFamily="18" charset="0"/>
                <a:cs typeface="Times New Roman" pitchFamily="18" charset="0"/>
              </a:rPr>
              <a:t> v 4.1.1</a:t>
            </a:r>
          </a:p>
          <a:p>
            <a:pPr marL="342900" indent="-342900">
              <a:buFont typeface="Wingdings" pitchFamily="2" charset="2"/>
              <a:buChar char="q"/>
            </a:pP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Bootstrap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nắm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vững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CSS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do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class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sẵn</a:t>
            </a:r>
            <a:r>
              <a:rPr lang="en-US" sz="2400" dirty="0">
                <a:latin typeface="Times New Roman" pitchFamily="18" charset="0"/>
                <a:cs typeface="Times New Roman" pitchFamily="18" charset="0"/>
              </a:rPr>
              <a:t> do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CSS Framework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 y="6477000"/>
            <a:ext cx="9150263" cy="36534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4" y="0"/>
            <a:ext cx="9115816" cy="342900"/>
          </a:xfrm>
          <a:prstGeom prst="rect">
            <a:avLst/>
          </a:prstGeom>
        </p:spPr>
      </p:pic>
    </p:spTree>
    <p:extLst>
      <p:ext uri="{BB962C8B-B14F-4D97-AF65-F5344CB8AC3E}">
        <p14:creationId xmlns:p14="http://schemas.microsoft.com/office/powerpoint/2010/main" val="17522245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anim calcmode="lin" valueType="num">
                                      <p:cBhvr>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barn(inVertical)">
                                      <p:cBhvr>
                                        <p:cTn id="30" dur="500"/>
                                        <p:tgtEl>
                                          <p:spTgt spid="4">
                                            <p:txEl>
                                              <p:pRg st="4" end="4"/>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barn(inVertical)">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3785652"/>
          </a:xfrm>
          <a:prstGeom prst="rect">
            <a:avLst/>
          </a:prstGeom>
          <a:noFill/>
        </p:spPr>
        <p:txBody>
          <a:bodyPr wrap="square" rtlCol="0">
            <a:spAutoFit/>
          </a:bodyPr>
          <a:lstStyle/>
          <a:p>
            <a:pPr marL="514350" indent="-514350">
              <a:buAutoNum type="romanUcPeriod"/>
            </a:pPr>
            <a:r>
              <a:rPr lang="en-US" sz="2400" b="1" u="sng" dirty="0" err="1">
                <a:solidFill>
                  <a:srgbClr val="FF0000"/>
                </a:solidFill>
                <a:latin typeface="Times New Roman" pitchFamily="18" charset="0"/>
                <a:cs typeface="Times New Roman" pitchFamily="18" charset="0"/>
              </a:rPr>
              <a:t>Giới</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thiệu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về</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Boostrap</a:t>
            </a:r>
            <a:r>
              <a:rPr lang="en-US" sz="2400" b="1" u="sng" dirty="0">
                <a:solidFill>
                  <a:srgbClr val="FF0000"/>
                </a:solidFill>
                <a:latin typeface="Times New Roman" pitchFamily="18" charset="0"/>
                <a:cs typeface="Times New Roman" pitchFamily="18" charset="0"/>
              </a:rPr>
              <a:t> CSS Framework:</a:t>
            </a:r>
          </a:p>
          <a:p>
            <a:pPr marL="342900" indent="-342900">
              <a:buFont typeface="Wingdings" pitchFamily="2" charset="2"/>
              <a:buChar char="q"/>
            </a:pPr>
            <a:r>
              <a:rPr lang="en-US" sz="2400" dirty="0" err="1">
                <a:latin typeface="Times New Roman" pitchFamily="18" charset="0"/>
                <a:cs typeface="Times New Roman" pitchFamily="18" charset="0"/>
              </a:rPr>
              <a:t>Giao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website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chậm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nhiều</a:t>
            </a:r>
            <a:r>
              <a:rPr lang="en-US" sz="2400" dirty="0">
                <a:latin typeface="Times New Roman" pitchFamily="18" charset="0"/>
                <a:cs typeface="Times New Roman" pitchFamily="18" charset="0"/>
              </a:rPr>
              <a:t> class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Framework CSS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trang</a:t>
            </a:r>
            <a:r>
              <a:rPr lang="en-US" sz="2400" dirty="0">
                <a:latin typeface="Times New Roman" pitchFamily="18" charset="0"/>
                <a:cs typeface="Times New Roman" pitchFamily="18" charset="0"/>
              </a:rPr>
              <a:t> web.</a:t>
            </a:r>
          </a:p>
          <a:p>
            <a:r>
              <a:rPr lang="en-US" sz="2400" b="1" dirty="0">
                <a:solidFill>
                  <a:srgbClr val="FF0000"/>
                </a:solidFill>
                <a:latin typeface="Times New Roman" pitchFamily="18" charset="0"/>
                <a:cs typeface="Times New Roman" pitchFamily="18" charset="0"/>
              </a:rPr>
              <a:t>II. </a:t>
            </a:r>
            <a:r>
              <a:rPr lang="en-US" sz="2400" b="1" u="sng" dirty="0">
                <a:solidFill>
                  <a:srgbClr val="FF0000"/>
                </a:solidFill>
                <a:latin typeface="Times New Roman" pitchFamily="18" charset="0"/>
                <a:cs typeface="Times New Roman" pitchFamily="18" charset="0"/>
              </a:rPr>
              <a:t>Download Bootstrap CSS Framework:</a:t>
            </a:r>
          </a:p>
          <a:p>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Bootstrap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website </a:t>
            </a:r>
            <a:r>
              <a:rPr lang="en-US" sz="2400" dirty="0">
                <a:solidFill>
                  <a:srgbClr val="00B0F0"/>
                </a:solidFill>
                <a:latin typeface="Times New Roman" pitchFamily="18" charset="0"/>
                <a:cs typeface="Times New Roman" pitchFamily="18" charset="0"/>
                <a:hlinkClick r:id="rId2"/>
              </a:rPr>
              <a:t>http://getbootstrap.com/</a:t>
            </a:r>
            <a:endParaRPr lang="en-US" sz="2400" dirty="0">
              <a:solidFill>
                <a:srgbClr val="00B0F0"/>
              </a:solidFill>
              <a:latin typeface="Times New Roman" pitchFamily="18" charset="0"/>
              <a:cs typeface="Times New Roman" pitchFamily="18" charset="0"/>
            </a:endParaRPr>
          </a:p>
          <a:p>
            <a:endParaRPr lang="en-US" sz="2400" dirty="0">
              <a:solidFill>
                <a:srgbClr val="00B0F0"/>
              </a:solidFill>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14800"/>
            <a:ext cx="6096000" cy="247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342900"/>
          </a:xfrm>
          <a:prstGeom prst="rect">
            <a:avLst/>
          </a:prstGeom>
        </p:spPr>
      </p:pic>
    </p:spTree>
    <p:extLst>
      <p:ext uri="{BB962C8B-B14F-4D97-AF65-F5344CB8AC3E}">
        <p14:creationId xmlns:p14="http://schemas.microsoft.com/office/powerpoint/2010/main" val="420559535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2308324"/>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III. </a:t>
            </a:r>
            <a:r>
              <a:rPr lang="en-US" sz="2400" b="1" u="sng" dirty="0" err="1">
                <a:solidFill>
                  <a:srgbClr val="FF0000"/>
                </a:solidFill>
                <a:latin typeface="Times New Roman" pitchFamily="18" charset="0"/>
                <a:cs typeface="Times New Roman" pitchFamily="18" charset="0"/>
              </a:rPr>
              <a:t>Phiên</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bản</a:t>
            </a:r>
            <a:r>
              <a:rPr lang="en-US" sz="2400" b="1" u="sng" dirty="0">
                <a:solidFill>
                  <a:srgbClr val="FF0000"/>
                </a:solidFill>
                <a:latin typeface="Times New Roman" pitchFamily="18" charset="0"/>
                <a:cs typeface="Times New Roman" pitchFamily="18" charset="0"/>
              </a:rPr>
              <a:t> Bootstrap CSS Framework:</a:t>
            </a:r>
          </a:p>
          <a:p>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3 </a:t>
            </a:r>
            <a:r>
              <a:rPr lang="en-US" sz="2400" dirty="0" err="1">
                <a:latin typeface="Times New Roman" pitchFamily="18" charset="0"/>
                <a:cs typeface="Times New Roman" pitchFamily="18" charset="0"/>
              </a:rPr>
              <a:t>phiên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Bootstrap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trợ</a:t>
            </a:r>
            <a:r>
              <a:rPr lang="en-US" sz="2400" dirty="0">
                <a:latin typeface="Times New Roman" pitchFamily="18" charset="0"/>
                <a:cs typeface="Times New Roman" pitchFamily="18" charset="0"/>
              </a:rPr>
              <a:t> download </a:t>
            </a:r>
            <a:r>
              <a:rPr lang="en-US" sz="2400" dirty="0" err="1">
                <a:latin typeface="Times New Roman" pitchFamily="18" charset="0"/>
                <a:cs typeface="Times New Roman" pitchFamily="18" charset="0"/>
              </a:rPr>
              <a:t>dành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nhau</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667000"/>
            <a:ext cx="8763000" cy="217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2400" y="5105400"/>
            <a:ext cx="8763000" cy="1015663"/>
          </a:xfrm>
          <a:prstGeom prst="rect">
            <a:avLst/>
          </a:prstGeom>
          <a:noFill/>
        </p:spPr>
        <p:txBody>
          <a:bodyPr wrap="square" rtlCol="0">
            <a:spAutoFit/>
          </a:bodyPr>
          <a:lstStyle/>
          <a:p>
            <a:pPr marL="285750" indent="-285750">
              <a:buFont typeface="Wingdings" pitchFamily="2" charset="2"/>
              <a:buChar char="§"/>
            </a:pPr>
            <a:r>
              <a:rPr lang="en-US" sz="2000" dirty="0" err="1">
                <a:latin typeface="Times New Roman" pitchFamily="18" charset="0"/>
                <a:cs typeface="Times New Roman" pitchFamily="18" charset="0"/>
              </a:rPr>
              <a:t>Phiên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sẵn</a:t>
            </a:r>
            <a:r>
              <a:rPr lang="en-US" sz="2000" dirty="0">
                <a:latin typeface="Times New Roman" pitchFamily="18" charset="0"/>
                <a:cs typeface="Times New Roman" pitchFamily="18" charset="0"/>
              </a:rPr>
              <a:t> ( Precompiled Bootstrap)</a:t>
            </a:r>
          </a:p>
          <a:p>
            <a:pPr marL="285750" indent="-285750">
              <a:buFont typeface="Wingdings" pitchFamily="2" charset="2"/>
              <a:buChar char="§"/>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chúng</a:t>
            </a:r>
            <a:r>
              <a:rPr lang="en-US" sz="2000" dirty="0">
                <a:latin typeface="Times New Roman" pitchFamily="18" charset="0"/>
                <a:cs typeface="Times New Roman" pitchFamily="18" charset="0"/>
              </a:rPr>
              <a:t> ta </a:t>
            </a:r>
            <a:r>
              <a:rPr lang="en-US" sz="2000" dirty="0" err="1">
                <a:latin typeface="Times New Roman" pitchFamily="18" charset="0"/>
                <a:cs typeface="Times New Roman" pitchFamily="18" charset="0"/>
              </a:rPr>
              <a:t>chỉ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download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Chúng</a:t>
            </a:r>
            <a:r>
              <a:rPr lang="en-US" sz="2000" dirty="0">
                <a:latin typeface="Times New Roman" pitchFamily="18" charset="0"/>
                <a:cs typeface="Times New Roman" pitchFamily="18" charset="0"/>
              </a:rPr>
              <a:t> ta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xây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viện</a:t>
            </a:r>
            <a:r>
              <a:rPr lang="en-US" sz="2000" dirty="0">
                <a:latin typeface="Times New Roman" pitchFamily="18" charset="0"/>
                <a:cs typeface="Times New Roman" pitchFamily="18" charset="0"/>
              </a:rPr>
              <a:t> CSS Bootstrap </a:t>
            </a:r>
            <a:r>
              <a:rPr lang="en-US" sz="2000" dirty="0" err="1">
                <a:latin typeface="Times New Roman" pitchFamily="18" charset="0"/>
                <a:cs typeface="Times New Roman" pitchFamily="18" charset="0"/>
              </a:rPr>
              <a:t>riêng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mình</a:t>
            </a:r>
            <a:endParaRPr lang="en-US" sz="2000"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0" y="6629400"/>
            <a:ext cx="9157570" cy="228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42900"/>
          </a:xfrm>
          <a:prstGeom prst="rect">
            <a:avLst/>
          </a:prstGeom>
        </p:spPr>
      </p:pic>
    </p:spTree>
    <p:extLst>
      <p:ext uri="{BB962C8B-B14F-4D97-AF65-F5344CB8AC3E}">
        <p14:creationId xmlns:p14="http://schemas.microsoft.com/office/powerpoint/2010/main" val="167671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1200329"/>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III. </a:t>
            </a:r>
            <a:r>
              <a:rPr lang="en-US" sz="2400" b="1" u="sng" dirty="0" err="1">
                <a:solidFill>
                  <a:srgbClr val="FF0000"/>
                </a:solidFill>
                <a:latin typeface="Times New Roman" pitchFamily="18" charset="0"/>
                <a:cs typeface="Times New Roman" pitchFamily="18" charset="0"/>
              </a:rPr>
              <a:t>Phiên</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bản</a:t>
            </a:r>
            <a:r>
              <a:rPr lang="en-US" sz="2400" b="1" u="sng" dirty="0">
                <a:solidFill>
                  <a:srgbClr val="FF0000"/>
                </a:solidFill>
                <a:latin typeface="Times New Roman" pitchFamily="18" charset="0"/>
                <a:cs typeface="Times New Roman" pitchFamily="18" charset="0"/>
              </a:rPr>
              <a:t> Bootstrap CSS Framework:</a:t>
            </a:r>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91554"/>
            <a:ext cx="8763000" cy="2275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4419600"/>
            <a:ext cx="8763000" cy="1938992"/>
          </a:xfrm>
          <a:prstGeom prst="rect">
            <a:avLst/>
          </a:prstGeom>
          <a:noFill/>
        </p:spPr>
        <p:txBody>
          <a:bodyPr wrap="square" rtlCol="0">
            <a:spAutoFit/>
          </a:bodyPr>
          <a:lstStyle/>
          <a:p>
            <a:pPr marL="285750" indent="-285750">
              <a:buFont typeface="Wingdings" pitchFamily="2" charset="2"/>
              <a:buChar char="§"/>
            </a:pPr>
            <a:r>
              <a:rPr lang="en-US" sz="2400" dirty="0" err="1">
                <a:latin typeface="Times New Roman" pitchFamily="18" charset="0"/>
                <a:cs typeface="Times New Roman" pitchFamily="18" charset="0"/>
              </a:rPr>
              <a:t>Phiên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nguồn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Bootstrap ( Bootstrap source code).</a:t>
            </a:r>
          </a:p>
          <a:p>
            <a:pPr marL="285750" indent="-285750">
              <a:buFont typeface="Wingdings" pitchFamily="2" charset="2"/>
              <a:buChar char="§"/>
            </a:pP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gồm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CSS </a:t>
            </a:r>
            <a:r>
              <a:rPr lang="en-US" sz="2400" dirty="0" err="1">
                <a:latin typeface="Times New Roman" pitchFamily="18" charset="0"/>
                <a:cs typeface="Times New Roman" pitchFamily="18" charset="0"/>
              </a:rPr>
              <a:t>biên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sẵn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nguồn</a:t>
            </a:r>
            <a:r>
              <a:rPr lang="en-US" sz="2400" dirty="0">
                <a:latin typeface="Times New Roman" pitchFamily="18" charset="0"/>
                <a:cs typeface="Times New Roman" pitchFamily="18" charset="0"/>
              </a:rPr>
              <a:t> less (CSS pre-processor)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hướng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dẫn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xây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Bootstrap CSS </a:t>
            </a:r>
            <a:r>
              <a:rPr lang="en-US" sz="2400" dirty="0" err="1">
                <a:latin typeface="Times New Roman" pitchFamily="18" charset="0"/>
                <a:cs typeface="Times New Roman" pitchFamily="18" charset="0"/>
              </a:rPr>
              <a:t>riêng</a:t>
            </a:r>
            <a:r>
              <a:rPr lang="en-US" sz="2400" dirty="0">
                <a:latin typeface="Times New Roman" pitchFamily="18" charset="0"/>
                <a:cs typeface="Times New Roman" pitchFamily="18"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6" y="0"/>
            <a:ext cx="9175315" cy="342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0" y="6477000"/>
            <a:ext cx="9203500" cy="377868"/>
          </a:xfrm>
          <a:prstGeom prst="rect">
            <a:avLst/>
          </a:prstGeom>
        </p:spPr>
      </p:pic>
    </p:spTree>
    <p:extLst>
      <p:ext uri="{BB962C8B-B14F-4D97-AF65-F5344CB8AC3E}">
        <p14:creationId xmlns:p14="http://schemas.microsoft.com/office/powerpoint/2010/main" val="27433515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1200329"/>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III. </a:t>
            </a:r>
            <a:r>
              <a:rPr lang="en-US" sz="2400" b="1" u="sng" dirty="0" err="1">
                <a:solidFill>
                  <a:srgbClr val="FF0000"/>
                </a:solidFill>
                <a:latin typeface="Times New Roman" pitchFamily="18" charset="0"/>
                <a:cs typeface="Times New Roman" pitchFamily="18" charset="0"/>
              </a:rPr>
              <a:t>Phiên</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bản</a:t>
            </a:r>
            <a:r>
              <a:rPr lang="en-US" sz="2400" b="1" u="sng" dirty="0">
                <a:solidFill>
                  <a:srgbClr val="FF0000"/>
                </a:solidFill>
                <a:latin typeface="Times New Roman" pitchFamily="18" charset="0"/>
                <a:cs typeface="Times New Roman" pitchFamily="18" charset="0"/>
              </a:rPr>
              <a:t> Bootstrap CSS Framework:</a:t>
            </a:r>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91554"/>
            <a:ext cx="8763000" cy="2275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4419600"/>
            <a:ext cx="8763000" cy="1938992"/>
          </a:xfrm>
          <a:prstGeom prst="rect">
            <a:avLst/>
          </a:prstGeom>
          <a:noFill/>
        </p:spPr>
        <p:txBody>
          <a:bodyPr wrap="square" rtlCol="0">
            <a:spAutoFit/>
          </a:bodyPr>
          <a:lstStyle/>
          <a:p>
            <a:pPr marL="285750" indent="-285750">
              <a:buFont typeface="Wingdings" pitchFamily="2" charset="2"/>
              <a:buChar char="§"/>
            </a:pPr>
            <a:r>
              <a:rPr lang="en-US" sz="2400" dirty="0" err="1">
                <a:latin typeface="Times New Roman" pitchFamily="18" charset="0"/>
                <a:cs typeface="Times New Roman" pitchFamily="18" charset="0"/>
              </a:rPr>
              <a:t>Phiên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Sass ( Syntactically awesome </a:t>
            </a:r>
            <a:r>
              <a:rPr lang="en-US" sz="2400" dirty="0" err="1">
                <a:latin typeface="Times New Roman" pitchFamily="18" charset="0"/>
                <a:cs typeface="Times New Roman" pitchFamily="18" charset="0"/>
              </a:rPr>
              <a:t>stylesheets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CSS.</a:t>
            </a:r>
          </a:p>
          <a:p>
            <a:pPr marL="285750" indent="-285750">
              <a:buFont typeface="Wingdings" pitchFamily="2" charset="2"/>
              <a:buChar char="§"/>
            </a:pP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giúp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CSS </a:t>
            </a:r>
            <a:r>
              <a:rPr lang="en-US" sz="2400" dirty="0" err="1">
                <a:latin typeface="Times New Roman" pitchFamily="18" charset="0"/>
                <a:cs typeface="Times New Roman" pitchFamily="18" charset="0"/>
              </a:rPr>
              <a:t>nhanh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nhẹ</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hơn</a:t>
            </a:r>
            <a:r>
              <a:rPr lang="en-US" sz="2400" dirty="0">
                <a:latin typeface="Times New Roman" pitchFamily="18" charset="0"/>
                <a:cs typeface="Times New Roman" pitchFamily="18" charset="0"/>
              </a:rPr>
              <a:t>.</a:t>
            </a:r>
          </a:p>
          <a:p>
            <a:pPr marL="285750" indent="-285750">
              <a:buFont typeface="Wingdings" pitchFamily="2" charset="2"/>
              <a:buChar char="§"/>
            </a:pPr>
            <a:r>
              <a:rPr lang="en-US" sz="2400" dirty="0">
                <a:latin typeface="Times New Roman" pitchFamily="18" charset="0"/>
                <a:cs typeface="Times New Roman" pitchFamily="18" charset="0"/>
              </a:rPr>
              <a:t>Sass </a:t>
            </a:r>
            <a:r>
              <a:rPr lang="en-US" sz="2400" dirty="0" err="1">
                <a:latin typeface="Times New Roman" pitchFamily="18" charset="0"/>
                <a:cs typeface="Times New Roman" pitchFamily="18" charset="0"/>
              </a:rPr>
              <a:t>giúp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stylesheet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4" y="0"/>
            <a:ext cx="9163833" cy="342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4" y="6477000"/>
            <a:ext cx="9163834" cy="381000"/>
          </a:xfrm>
          <a:prstGeom prst="rect">
            <a:avLst/>
          </a:prstGeom>
        </p:spPr>
      </p:pic>
    </p:spTree>
    <p:extLst>
      <p:ext uri="{BB962C8B-B14F-4D97-AF65-F5344CB8AC3E}">
        <p14:creationId xmlns:p14="http://schemas.microsoft.com/office/powerpoint/2010/main" val="31318580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5262979"/>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Ưu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nhược</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điểm</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của</a:t>
            </a:r>
            <a:r>
              <a:rPr lang="en-US" sz="2400" b="1" u="sng" dirty="0">
                <a:solidFill>
                  <a:srgbClr val="FF0000"/>
                </a:solidFill>
                <a:latin typeface="Times New Roman" pitchFamily="18" charset="0"/>
                <a:cs typeface="Times New Roman" pitchFamily="18" charset="0"/>
              </a:rPr>
              <a:t> bootstrap:</a:t>
            </a:r>
          </a:p>
          <a:p>
            <a:pPr marL="457200" indent="-457200">
              <a:buAutoNum type="arabicPeriod"/>
            </a:pPr>
            <a:r>
              <a:rPr lang="en-US" sz="2400" dirty="0" err="1">
                <a:latin typeface="Times New Roman" pitchFamily="18" charset="0"/>
                <a:cs typeface="Times New Roman" pitchFamily="18" charset="0"/>
              </a:rPr>
              <a:t>Ưu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p>
          <a:p>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Nền tảng tối ưu: Trong bootstrap đã tạo sẵn một thư viện để lưu trữ mà các nhà thiết kế có thể sử dụng và tuỳ ý chỉnh sửa theo mục đích cá nhân.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Tương tác tốt với smartphone: Nếu như trước đây khi truy cập website bằng điện thoại di động bạn thường nhận được result từ trang tìm kiếm như mobile.trangweb.</a:t>
            </a:r>
            <a:r>
              <a:rPr lang="en-US" dirty="0">
                <a:latin typeface="Times New Roman" panose="02020603050405020304" pitchFamily="18" charset="0"/>
                <a:cs typeface="Times New Roman" panose="02020603050405020304" pitchFamily="18" charset="0"/>
              </a:rPr>
              <a:t>com, </a:t>
            </a:r>
            <a:r>
              <a:rPr lang="vi-VN" dirty="0">
                <a:latin typeface="Times New Roman" panose="02020603050405020304" pitchFamily="18" charset="0"/>
                <a:cs typeface="Times New Roman" panose="02020603050405020304" pitchFamily="18" charset="0"/>
              </a:rPr>
              <a:t>tức là trang web này được lập trình cho cả 2 phiên bản, nhưng với bootstrap có sử dụng grid system nên bootstrap mặc định hỗ trợ responsive và viết theo xu hướng mobile first ưu tiên giao diện mobile trước, điều này cải thiện đáng kể hiệu suất trang web khi có người dùng truy cập bằng mobile. Khách hàng </a:t>
            </a:r>
            <a:r>
              <a:rPr lang="vi-VN" b="1" dirty="0">
                <a:latin typeface="Times New Roman" panose="02020603050405020304" pitchFamily="18" charset="0"/>
                <a:cs typeface="Times New Roman" panose="02020603050405020304" pitchFamily="18" charset="0"/>
              </a:rPr>
              <a:t>thiết kế web</a:t>
            </a:r>
            <a:r>
              <a:rPr lang="vi-VN" dirty="0">
                <a:latin typeface="Times New Roman" panose="02020603050405020304" pitchFamily="18" charset="0"/>
                <a:cs typeface="Times New Roman" panose="02020603050405020304" pitchFamily="18" charset="0"/>
              </a:rPr>
              <a:t> của bạn không còn nỗi lo trang web của mình có thể chạy trên nền tảng di động hay không. </a:t>
            </a:r>
            <a:endParaRPr lang="en-US"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a:t>
            </a:r>
            <a:r>
              <a:rPr lang="vi-VN" dirty="0">
                <a:latin typeface="Times New Roman" panose="02020603050405020304" pitchFamily="18" charset="0"/>
                <a:cs typeface="Times New Roman" panose="02020603050405020304" pitchFamily="18" charset="0"/>
              </a:rPr>
              <a:t>Giao diện đầy đủ, sang trọng: Giao diện của bootstrap có màu xám bạc rất sang trọng và hỗ trợ gần như đầy đủ các thành phần mà một website hiện đại cần có.</a:t>
            </a:r>
            <a:endParaRPr lang="en-US"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a:t>
            </a:r>
            <a:r>
              <a:rPr lang="vi-VN" dirty="0">
                <a:latin typeface="Times New Roman" panose="02020603050405020304" pitchFamily="18" charset="0"/>
                <a:cs typeface="Times New Roman" panose="02020603050405020304" pitchFamily="18" charset="0"/>
              </a:rPr>
              <a:t>Dễ dàng tuỳ biến: Để phù hợp cho nhiều loại website, bootstrap cũng hỗ trợ thêm tính năng customizer, bạn có thể thay đổi gần như tất cả những thuộc tính của nó để phù hợp với chương trình của bạn. </a:t>
            </a:r>
            <a:endParaRPr lang="en-US"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a:t>
            </a:r>
            <a:r>
              <a:rPr lang="vi-VN" dirty="0">
                <a:latin typeface="Times New Roman" panose="02020603050405020304" pitchFamily="18" charset="0"/>
                <a:cs typeface="Times New Roman" panose="02020603050405020304" pitchFamily="18" charset="0"/>
              </a:rPr>
              <a:t>Boostrap tương thích rất tốt với HTML5</a:t>
            </a:r>
            <a:r>
              <a:rPr lang="en-US" dirty="0">
                <a:latin typeface="Times New Roman" panose="02020603050405020304" pitchFamily="18" charset="0"/>
                <a:cs typeface="Times New Roman" panose="02020603050405020304" pitchFamily="18" charset="0"/>
              </a:rPr>
              <a:t>.</a:t>
            </a:r>
            <a:endParaRPr lang="en-US" sz="24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 y="6629400"/>
            <a:ext cx="9157570" cy="2286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42900"/>
          </a:xfrm>
          <a:prstGeom prst="rect">
            <a:avLst/>
          </a:prstGeom>
        </p:spPr>
      </p:pic>
    </p:spTree>
    <p:extLst>
      <p:ext uri="{BB962C8B-B14F-4D97-AF65-F5344CB8AC3E}">
        <p14:creationId xmlns:p14="http://schemas.microsoft.com/office/powerpoint/2010/main" val="6974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5355312"/>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Ưu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nhược</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điểm</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của</a:t>
            </a:r>
            <a:r>
              <a:rPr lang="en-US" sz="2400" b="1" u="sng" dirty="0">
                <a:solidFill>
                  <a:srgbClr val="FF0000"/>
                </a:solidFill>
                <a:latin typeface="Times New Roman" pitchFamily="18" charset="0"/>
                <a:cs typeface="Times New Roman" pitchFamily="18" charset="0"/>
              </a:rPr>
              <a:t> bootstrap:</a:t>
            </a:r>
          </a:p>
          <a:p>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Nhược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a:t>
            </a:r>
          </a:p>
          <a:p>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Tính kém phổ biến: Bootstrap không phải là ứng dụng web phổ biến nên để tìm được một tổ chức, cá nhân thành thạo bootstrap để có thể sử dụng với nền tảng lập trình web không nhiều.</a:t>
            </a:r>
            <a:endParaRPr lang="en-US"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a:t>
            </a:r>
            <a:r>
              <a:rPr lang="vi-VN" i="1" dirty="0">
                <a:latin typeface="Times New Roman" panose="02020603050405020304" pitchFamily="18" charset="0"/>
                <a:cs typeface="Times New Roman" panose="02020603050405020304" pitchFamily="18" charset="0"/>
              </a:rPr>
              <a:t>Sản phẩm nặng, tốc độ tối ưu chưa cao: </a:t>
            </a:r>
            <a:r>
              <a:rPr lang="vi-VN" dirty="0">
                <a:latin typeface="Times New Roman" panose="02020603050405020304" pitchFamily="18" charset="0"/>
                <a:cs typeface="Times New Roman" panose="02020603050405020304" pitchFamily="18" charset="0"/>
              </a:rPr>
              <a:t>nên nếu dự án của bạn đòi hỏi sản phẩm nhẹ thì việc sử dụng bootstrap sẽ là cả một gánh nặng cho web. </a:t>
            </a:r>
            <a:endParaRPr lang="en-US"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a:t>
            </a:r>
            <a:r>
              <a:rPr lang="vi-VN" i="1" dirty="0">
                <a:latin typeface="Times New Roman" panose="02020603050405020304" pitchFamily="18" charset="0"/>
                <a:cs typeface="Times New Roman" panose="02020603050405020304" pitchFamily="18" charset="0"/>
              </a:rPr>
              <a:t>Chưa hoàn thiện:</a:t>
            </a:r>
            <a:r>
              <a:rPr lang="vi-VN" dirty="0">
                <a:latin typeface="Times New Roman" panose="02020603050405020304" pitchFamily="18" charset="0"/>
                <a:cs typeface="Times New Roman" panose="02020603050405020304" pitchFamily="18" charset="0"/>
              </a:rPr>
              <a:t> Bootstrap chưa đầy đủ các thư viện cần thiết. Các phát triển chưa thể tạo ra một framework riêng hoàn hảo, do đó một số trang web vẫn phải dùng phiên bản dành riêng cho mobile</a:t>
            </a:r>
            <a:endParaRPr lang="en-US"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a:t>
            </a:r>
            <a:r>
              <a:rPr lang="vi-VN" i="1" dirty="0">
                <a:latin typeface="Times New Roman" panose="02020603050405020304" pitchFamily="18" charset="0"/>
                <a:cs typeface="Times New Roman" panose="02020603050405020304" pitchFamily="18" charset="0"/>
              </a:rPr>
              <a:t>Quá nhiều code thừa: </a:t>
            </a:r>
            <a:r>
              <a:rPr lang="vi-VN" dirty="0">
                <a:latin typeface="Times New Roman" panose="02020603050405020304" pitchFamily="18" charset="0"/>
                <a:cs typeface="Times New Roman" panose="02020603050405020304" pitchFamily="18" charset="0"/>
              </a:rPr>
              <a:t>Không thể phủ nhận rằng Bootstrap có rất nhiều ưu điểm khi nó cũng cấp gần như đầy đủ những tính năng cơ bản của một trang web responsive hiện đại.</a:t>
            </a:r>
            <a:endParaRPr lang="en-US"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a:t>
            </a:r>
            <a:r>
              <a:rPr lang="en-US" i="1" dirty="0">
                <a:latin typeface="Times New Roman" panose="02020603050405020304" pitchFamily="18" charset="0"/>
                <a:cs typeface="Times New Roman" panose="02020603050405020304" pitchFamily="18" charset="0"/>
              </a:rPr>
              <a:t>Bootstrap </a:t>
            </a:r>
            <a:r>
              <a:rPr lang="en-US" i="1" dirty="0" err="1">
                <a:latin typeface="Times New Roman" panose="02020603050405020304" pitchFamily="18" charset="0"/>
                <a:cs typeface="Times New Roman" panose="02020603050405020304" pitchFamily="18" charset="0"/>
              </a:rPr>
              <a:t>không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khuyến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khích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tạo</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nhét</a:t>
            </a:r>
            <a:r>
              <a:rPr lang="en-US" dirty="0">
                <a:latin typeface="Times New Roman" panose="02020603050405020304" pitchFamily="18" charset="0"/>
                <a:cs typeface="Times New Roman" panose="02020603050405020304" pitchFamily="18" charset="0"/>
              </a:rPr>
              <a:t> Bootstrap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themes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stylesheet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responsive </a:t>
            </a:r>
            <a:r>
              <a:rPr lang="en-US" dirty="0" err="1">
                <a:latin typeface="Times New Roman" panose="02020603050405020304" pitchFamily="18" charset="0"/>
                <a:cs typeface="Times New Roman" panose="02020603050405020304" pitchFamily="18" charset="0"/>
              </a:rPr>
              <a:t>trông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Sự tiện dụng và dễ dàng của Bootstrap nhiều khi sẽ khuyễn khích tính lười sáng tạo, vốn luôn thường trực trong mỗi chúng ta. Kết quả là, chúng ta thướng thoả hiệp những gì mình thực sự muốn cho website để đổi lấy sự tiện dụng và tiết kiệm thời gian mà Bootstrap mang lại.</a:t>
            </a:r>
            <a:endParaRPr lang="en-US" sz="24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 y="6629400"/>
            <a:ext cx="9157570" cy="2286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42900"/>
          </a:xfrm>
          <a:prstGeom prst="rect">
            <a:avLst/>
          </a:prstGeom>
        </p:spPr>
      </p:pic>
    </p:spTree>
    <p:extLst>
      <p:ext uri="{BB962C8B-B14F-4D97-AF65-F5344CB8AC3E}">
        <p14:creationId xmlns:p14="http://schemas.microsoft.com/office/powerpoint/2010/main" val="179897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2123658"/>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V. </a:t>
            </a:r>
            <a:r>
              <a:rPr lang="en-US" sz="2400" b="1" u="sng" dirty="0" err="1">
                <a:solidFill>
                  <a:srgbClr val="FF0000"/>
                </a:solidFill>
                <a:latin typeface="Times New Roman" pitchFamily="18" charset="0"/>
                <a:cs typeface="Times New Roman" pitchFamily="18" charset="0"/>
              </a:rPr>
              <a:t>Cấu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trúc</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của</a:t>
            </a:r>
            <a:r>
              <a:rPr lang="en-US" sz="2400" b="1" u="sng" dirty="0">
                <a:solidFill>
                  <a:srgbClr val="FF0000"/>
                </a:solidFill>
                <a:latin typeface="Times New Roman" pitchFamily="18" charset="0"/>
                <a:cs typeface="Times New Roman" pitchFamily="18" charset="0"/>
              </a:rPr>
              <a:t> Precompiled Bootstrap:</a:t>
            </a:r>
          </a:p>
          <a:p>
            <a:r>
              <a:rPr lang="vi-VN" dirty="0">
                <a:latin typeface="Times New Roman" pitchFamily="18" charset="0"/>
                <a:cs typeface="Times New Roman" pitchFamily="18" charset="0"/>
              </a:rPr>
              <a:t>Khi tải về, hãy giải nén thư mục và bạn sẽ nhìn thấy cấu trúc của Bootstrap (đã biên dịch) tương tự như thế này:</a:t>
            </a:r>
            <a:endParaRPr lang="en-US" b="1" u="sng" dirty="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sp>
        <p:nvSpPr>
          <p:cNvPr id="6" name="TextBox 5"/>
          <p:cNvSpPr txBox="1"/>
          <p:nvPr/>
        </p:nvSpPr>
        <p:spPr>
          <a:xfrm>
            <a:off x="152400" y="5105400"/>
            <a:ext cx="8763000" cy="1631216"/>
          </a:xfrm>
          <a:prstGeom prst="rect">
            <a:avLst/>
          </a:prstGeom>
          <a:noFill/>
        </p:spPr>
        <p:txBody>
          <a:bodyPr wrap="square" rtlCol="0">
            <a:spAutoFit/>
          </a:bodyPr>
          <a:lstStyle/>
          <a:p>
            <a:pPr marL="285750" indent="-285750">
              <a:buFont typeface="Wingdings" pitchFamily="2" charset="2"/>
              <a:buChar char="§"/>
            </a:pPr>
            <a:r>
              <a:rPr lang="vi-VN" sz="2000" dirty="0">
                <a:latin typeface="Times New Roman" pitchFamily="18" charset="0"/>
                <a:cs typeface="Times New Roman" pitchFamily="18" charset="0"/>
              </a:rPr>
              <a:t>Đây là dạng cơ bản nhất của Bootstrap, gồm các tập tin đã được biên dịch từ trước để có thể sử dụng một cách nhanh chóng trong tất cả các dự án web. Chúng tôi cung cấp các CSS và JS đã được biên dịch (bootstrap.*), cũng như CSS và JS đã được biên dịch và nén lại (bootstrap.min.*). Font Glyphicons cũng được tích hợp sẵn trong dạng này của Bootstrap.</a:t>
            </a: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686800"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0" y="6683906"/>
            <a:ext cx="9195669" cy="2069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8" y="0"/>
            <a:ext cx="9128342" cy="342900"/>
          </a:xfrm>
          <a:prstGeom prst="rect">
            <a:avLst/>
          </a:prstGeom>
        </p:spPr>
      </p:pic>
    </p:spTree>
    <p:extLst>
      <p:ext uri="{BB962C8B-B14F-4D97-AF65-F5344CB8AC3E}">
        <p14:creationId xmlns:p14="http://schemas.microsoft.com/office/powerpoint/2010/main" val="35935719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2" y="381000"/>
            <a:ext cx="1634837" cy="16002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8098"/>
            <a:ext cx="9067800" cy="26670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8949"/>
            <a:ext cx="9144000" cy="306748"/>
          </a:xfrm>
          <a:prstGeom prst="rect">
            <a:avLst/>
          </a:prstGeom>
        </p:spPr>
      </p:pic>
      <p:sp>
        <p:nvSpPr>
          <p:cNvPr id="5" name="TextBox 4"/>
          <p:cNvSpPr txBox="1"/>
          <p:nvPr/>
        </p:nvSpPr>
        <p:spPr>
          <a:xfrm>
            <a:off x="2286000" y="502503"/>
            <a:ext cx="5410200" cy="830997"/>
          </a:xfrm>
          <a:prstGeom prst="rect">
            <a:avLst/>
          </a:prstGeom>
          <a:noFill/>
        </p:spPr>
        <p:txBody>
          <a:bodyPr wrap="square" rtlCol="0">
            <a:spAutoFit/>
          </a:bodyPr>
          <a:lstStyle/>
          <a:p>
            <a:pPr algn="ctr"/>
            <a:r>
              <a:rPr lang="en-US" sz="2400" b="1" u="sng" dirty="0">
                <a:solidFill>
                  <a:srgbClr val="0070C0"/>
                </a:solidFill>
                <a:latin typeface="Times New Roman" pitchFamily="18" charset="0"/>
                <a:cs typeface="Times New Roman" pitchFamily="18" charset="0"/>
              </a:rPr>
              <a:t>TRƯỜNG ĐẠI HỌC PHÚ YÊN</a:t>
            </a:r>
          </a:p>
          <a:p>
            <a:pPr algn="ctr"/>
            <a:r>
              <a:rPr lang="en-US" sz="2400" b="1" u="sng" dirty="0">
                <a:solidFill>
                  <a:srgbClr val="0070C0"/>
                </a:solidFill>
                <a:latin typeface="Times New Roman" pitchFamily="18" charset="0"/>
                <a:cs typeface="Times New Roman" pitchFamily="18" charset="0"/>
              </a:rPr>
              <a:t>KHOA: KỸ THUẬT – CÔNG NGHỆ </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6298693"/>
            <a:ext cx="9144000" cy="332656"/>
          </a:xfrm>
          <a:prstGeom prst="rect">
            <a:avLst/>
          </a:prstGeom>
        </p:spPr>
      </p:pic>
      <p:sp>
        <p:nvSpPr>
          <p:cNvPr id="7" name="TextBox 6"/>
          <p:cNvSpPr txBox="1"/>
          <p:nvPr/>
        </p:nvSpPr>
        <p:spPr>
          <a:xfrm>
            <a:off x="703118" y="2211388"/>
            <a:ext cx="8001000" cy="923330"/>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5400" b="1" dirty="0">
                <a:ln w="12700">
                  <a:solidFill>
                    <a:srgbClr val="C00000"/>
                  </a:solidFill>
                  <a:prstDash val="solid"/>
                </a:ln>
                <a:solidFill>
                  <a:srgbClr val="FF0000"/>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rPr>
              <a:t>BÁO CÁO CÔNG NGHỆ</a:t>
            </a:r>
          </a:p>
        </p:txBody>
      </p:sp>
      <p:sp>
        <p:nvSpPr>
          <p:cNvPr id="12" name="TextBox 11"/>
          <p:cNvSpPr txBox="1"/>
          <p:nvPr/>
        </p:nvSpPr>
        <p:spPr>
          <a:xfrm>
            <a:off x="0" y="3733800"/>
            <a:ext cx="4378038" cy="1846659"/>
          </a:xfrm>
          <a:prstGeom prst="rect">
            <a:avLst/>
          </a:prstGeom>
          <a:noFill/>
        </p:spPr>
        <p:txBody>
          <a:bodyPr wrap="square" rtlCol="0">
            <a:spAutoFit/>
          </a:bodyPr>
          <a:lstStyle/>
          <a:p>
            <a:r>
              <a:rPr lang="en-US" sz="2400" b="1" dirty="0">
                <a:solidFill>
                  <a:srgbClr val="002060"/>
                </a:solidFill>
                <a:latin typeface="Times New Roman" pitchFamily="18" charset="0"/>
                <a:cs typeface="Times New Roman" pitchFamily="18" charset="0"/>
              </a:rPr>
              <a:t>THÀNH VIÊN CỦA NHÓM:</a:t>
            </a:r>
          </a:p>
          <a:p>
            <a:pPr algn="ctr"/>
            <a:r>
              <a:rPr lang="en-US" sz="2400" dirty="0">
                <a:solidFill>
                  <a:srgbClr val="FF0000"/>
                </a:solidFill>
                <a:latin typeface="Times New Roman" pitchFamily="18" charset="0"/>
                <a:cs typeface="Times New Roman" pitchFamily="18" charset="0"/>
              </a:rPr>
              <a:t>LÊ THỊ THANH LIÊN </a:t>
            </a:r>
          </a:p>
          <a:p>
            <a:pPr algn="ctr"/>
            <a:r>
              <a:rPr lang="en-US" sz="2400" dirty="0">
                <a:solidFill>
                  <a:srgbClr val="FF0000"/>
                </a:solidFill>
                <a:latin typeface="Times New Roman" pitchFamily="18" charset="0"/>
                <a:cs typeface="Times New Roman" pitchFamily="18" charset="0"/>
              </a:rPr>
              <a:t>KPÁ HỜ HUẾ</a:t>
            </a:r>
          </a:p>
          <a:p>
            <a:pPr algn="ctr"/>
            <a:r>
              <a:rPr lang="en-US" sz="2400" dirty="0">
                <a:solidFill>
                  <a:srgbClr val="FF0000"/>
                </a:solidFill>
                <a:latin typeface="Times New Roman" pitchFamily="18" charset="0"/>
                <a:cs typeface="Times New Roman" pitchFamily="18" charset="0"/>
              </a:rPr>
              <a:t>NGUYỄN THỊ BÍCH QUỲNH</a:t>
            </a:r>
          </a:p>
          <a:p>
            <a:endParaRPr lang="en-US" dirty="0"/>
          </a:p>
        </p:txBody>
      </p:sp>
      <p:sp>
        <p:nvSpPr>
          <p:cNvPr id="14" name="TextBox 13"/>
          <p:cNvSpPr txBox="1"/>
          <p:nvPr/>
        </p:nvSpPr>
        <p:spPr>
          <a:xfrm>
            <a:off x="90056" y="5580459"/>
            <a:ext cx="4287982" cy="461665"/>
          </a:xfrm>
          <a:prstGeom prst="rect">
            <a:avLst/>
          </a:prstGeom>
          <a:noFill/>
        </p:spPr>
        <p:txBody>
          <a:bodyPr wrap="square" rtlCol="0">
            <a:spAutoFit/>
          </a:bodyPr>
          <a:lstStyle/>
          <a:p>
            <a:r>
              <a:rPr lang="en-US" sz="2400" b="1" dirty="0">
                <a:solidFill>
                  <a:srgbClr val="002060"/>
                </a:solidFill>
                <a:latin typeface="Times New Roman" pitchFamily="18" charset="0"/>
                <a:cs typeface="Times New Roman" pitchFamily="18" charset="0"/>
              </a:rPr>
              <a:t>MÔN: </a:t>
            </a:r>
            <a:r>
              <a:rPr lang="en-US" sz="2400" b="1" dirty="0">
                <a:solidFill>
                  <a:srgbClr val="FF0000"/>
                </a:solidFill>
                <a:latin typeface="Times New Roman" pitchFamily="18" charset="0"/>
                <a:cs typeface="Times New Roman" pitchFamily="18" charset="0"/>
              </a:rPr>
              <a:t>THIẾT KẾ WEB</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5038" y="4093011"/>
            <a:ext cx="518160" cy="221742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1000" y="3733800"/>
            <a:ext cx="4114800" cy="2308324"/>
          </a:xfrm>
          <a:prstGeom prst="rect">
            <a:avLst/>
          </a:prstGeom>
          <a:ln>
            <a:noFill/>
          </a:ln>
          <a:effectLst>
            <a:softEdge rad="112500"/>
          </a:effectLst>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77175" y="1782763"/>
            <a:ext cx="857250" cy="85725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962" y="2673053"/>
            <a:ext cx="476250" cy="47625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34573" y="2640013"/>
            <a:ext cx="476250" cy="476250"/>
          </a:xfrm>
          <a:prstGeom prst="rect">
            <a:avLst/>
          </a:prstGeom>
        </p:spPr>
      </p:pic>
    </p:spTree>
    <p:extLst>
      <p:ext uri="{BB962C8B-B14F-4D97-AF65-F5344CB8AC3E}">
        <p14:creationId xmlns:p14="http://schemas.microsoft.com/office/powerpoint/2010/main" val="32276010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2031325"/>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Cấu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trúc</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của</a:t>
            </a:r>
            <a:r>
              <a:rPr lang="en-US" sz="2400" b="1" u="sng" dirty="0">
                <a:solidFill>
                  <a:srgbClr val="FF0000"/>
                </a:solidFill>
                <a:latin typeface="Times New Roman" pitchFamily="18" charset="0"/>
                <a:cs typeface="Times New Roman" pitchFamily="18" charset="0"/>
              </a:rPr>
              <a:t> Precompiled Bootstrap:</a:t>
            </a:r>
          </a:p>
          <a:p>
            <a:r>
              <a:rPr lang="vi-VN" dirty="0">
                <a:latin typeface="Times New Roman" pitchFamily="18" charset="0"/>
                <a:cs typeface="Times New Roman" pitchFamily="18" charset="0"/>
              </a:rPr>
              <a:t>Mã nguồn của Bootstrap bao gồm các tập tin CSS, JavaScript, font đã được biên dịch cùng với đó là mã nguồn Less, JavaScript và tài liệu hướng dẫn sử dụng. Cụ thể hơn, cấu trúc của nó tương tự như sau:</a:t>
            </a:r>
            <a:endParaRPr lang="en-US"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sp>
        <p:nvSpPr>
          <p:cNvPr id="6" name="TextBox 5"/>
          <p:cNvSpPr txBox="1"/>
          <p:nvPr/>
        </p:nvSpPr>
        <p:spPr>
          <a:xfrm>
            <a:off x="190500" y="4724400"/>
            <a:ext cx="8763000" cy="1938992"/>
          </a:xfrm>
          <a:prstGeom prst="rect">
            <a:avLst/>
          </a:prstGeom>
          <a:noFill/>
        </p:spPr>
        <p:txBody>
          <a:bodyPr wrap="square" rtlCol="0">
            <a:spAutoFit/>
          </a:bodyPr>
          <a:lstStyle/>
          <a:p>
            <a:pPr marL="285750" indent="-285750">
              <a:buFont typeface="Wingdings" pitchFamily="2" charset="2"/>
              <a:buChar char="§"/>
            </a:pPr>
            <a:r>
              <a:rPr lang="vi-VN" sz="2000" dirty="0">
                <a:latin typeface="Times New Roman" pitchFamily="18" charset="0"/>
                <a:cs typeface="Times New Roman" pitchFamily="18" charset="0"/>
              </a:rPr>
              <a:t>Các thư mục less/, js/, và fonts/ là nơi lưu trữ mã nguồn CSS, JS và font của chúng tôi. Thư mục dist/ lưu trữ toàn bộ những tập tin được biên dịch đã nói ở trên. Thư mục docs/ lưu trữ mã nguồn của phần tài liệu hướng dẫn sử dụng, và thư mục examples/lưu trữ các ví dụ về cách sử dụng Bootstrap. Ngoài ra, các tập tin khác đi kèm được sử dụng để hỗ trợ cho việc đóng gói, cung cấp thông tin bản quyền và thông tin phát triển của Bootstrap.</a:t>
            </a:r>
            <a:endParaRPr lang="en-US" sz="20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20" y="2667000"/>
            <a:ext cx="866487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63392"/>
            <a:ext cx="9144000" cy="1946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42900"/>
          </a:xfrm>
          <a:prstGeom prst="rect">
            <a:avLst/>
          </a:prstGeom>
        </p:spPr>
      </p:pic>
    </p:spTree>
    <p:extLst>
      <p:ext uri="{BB962C8B-B14F-4D97-AF65-F5344CB8AC3E}">
        <p14:creationId xmlns:p14="http://schemas.microsoft.com/office/powerpoint/2010/main" val="94645037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1200329"/>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III. </a:t>
            </a:r>
            <a:r>
              <a:rPr lang="en-US" sz="2400" b="1" u="sng" dirty="0" err="1">
                <a:solidFill>
                  <a:srgbClr val="FF0000"/>
                </a:solidFill>
                <a:latin typeface="Times New Roman" pitchFamily="18" charset="0"/>
                <a:cs typeface="Times New Roman" pitchFamily="18" charset="0"/>
              </a:rPr>
              <a:t>Nhúng</a:t>
            </a:r>
            <a:r>
              <a:rPr lang="en-US" sz="2400" b="1" u="sng" dirty="0">
                <a:solidFill>
                  <a:srgbClr val="FF0000"/>
                </a:solidFill>
                <a:latin typeface="Times New Roman" pitchFamily="18" charset="0"/>
                <a:cs typeface="Times New Roman" pitchFamily="18" charset="0"/>
              </a:rPr>
              <a:t> Bootstrap </a:t>
            </a:r>
            <a:r>
              <a:rPr lang="en-US" sz="2400" b="1" u="sng" dirty="0" err="1">
                <a:solidFill>
                  <a:srgbClr val="FF0000"/>
                </a:solidFill>
                <a:latin typeface="Times New Roman" pitchFamily="18" charset="0"/>
                <a:cs typeface="Times New Roman" pitchFamily="18" charset="0"/>
              </a:rPr>
              <a:t>vào</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trang</a:t>
            </a:r>
            <a:r>
              <a:rPr lang="en-US" sz="2400" b="1" u="sng" dirty="0">
                <a:solidFill>
                  <a:srgbClr val="FF0000"/>
                </a:solidFill>
                <a:latin typeface="Times New Roman" pitchFamily="18" charset="0"/>
                <a:cs typeface="Times New Roman" pitchFamily="18" charset="0"/>
              </a:rPr>
              <a:t> web:</a:t>
            </a:r>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91554"/>
            <a:ext cx="8763000" cy="448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7000"/>
            <a:ext cx="9144000" cy="3402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 y="0"/>
            <a:ext cx="9141912" cy="342900"/>
          </a:xfrm>
          <a:prstGeom prst="rect">
            <a:avLst/>
          </a:prstGeom>
        </p:spPr>
      </p:pic>
    </p:spTree>
    <p:extLst>
      <p:ext uri="{BB962C8B-B14F-4D97-AF65-F5344CB8AC3E}">
        <p14:creationId xmlns:p14="http://schemas.microsoft.com/office/powerpoint/2010/main" val="3636577305"/>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BOOTSTRAP</a:t>
            </a:r>
          </a:p>
        </p:txBody>
      </p:sp>
      <p:sp>
        <p:nvSpPr>
          <p:cNvPr id="4" name="TextBox 3"/>
          <p:cNvSpPr txBox="1"/>
          <p:nvPr/>
        </p:nvSpPr>
        <p:spPr>
          <a:xfrm>
            <a:off x="228600" y="1391391"/>
            <a:ext cx="8686800" cy="1200329"/>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III. </a:t>
            </a:r>
            <a:r>
              <a:rPr lang="en-US" sz="2400" b="1" u="sng" dirty="0" err="1">
                <a:solidFill>
                  <a:srgbClr val="FF0000"/>
                </a:solidFill>
                <a:latin typeface="Times New Roman" pitchFamily="18" charset="0"/>
                <a:cs typeface="Times New Roman" pitchFamily="18" charset="0"/>
              </a:rPr>
              <a:t>Nhúng</a:t>
            </a:r>
            <a:r>
              <a:rPr lang="en-US" sz="2400" b="1" u="sng" dirty="0">
                <a:solidFill>
                  <a:srgbClr val="FF0000"/>
                </a:solidFill>
                <a:latin typeface="Times New Roman" pitchFamily="18" charset="0"/>
                <a:cs typeface="Times New Roman" pitchFamily="18" charset="0"/>
              </a:rPr>
              <a:t> Bootstrap </a:t>
            </a:r>
            <a:r>
              <a:rPr lang="en-US" sz="2400" b="1" u="sng" dirty="0" err="1">
                <a:solidFill>
                  <a:srgbClr val="FF0000"/>
                </a:solidFill>
                <a:latin typeface="Times New Roman" pitchFamily="18" charset="0"/>
                <a:cs typeface="Times New Roman" pitchFamily="18" charset="0"/>
              </a:rPr>
              <a:t>vào</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trang</a:t>
            </a:r>
            <a:r>
              <a:rPr lang="en-US" sz="2400" b="1" u="sng" dirty="0">
                <a:solidFill>
                  <a:srgbClr val="FF0000"/>
                </a:solidFill>
                <a:latin typeface="Times New Roman" pitchFamily="18" charset="0"/>
                <a:cs typeface="Times New Roman" pitchFamily="18" charset="0"/>
              </a:rPr>
              <a:t> web:</a:t>
            </a:r>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514350" indent="-514350">
              <a:buAutoNum type="romanUcPeriod"/>
            </a:pPr>
            <a:endParaRPr lang="en-US" sz="2400" b="1" u="sng" dirty="0">
              <a:solidFill>
                <a:srgbClr val="FF0000"/>
              </a:solidFill>
              <a:latin typeface="Times New Roman" pitchFamily="18" charset="0"/>
              <a:cs typeface="Times New Roman" pitchFamily="18" charset="0"/>
            </a:endParaRPr>
          </a:p>
        </p:txBody>
      </p:sp>
      <p:sp>
        <p:nvSpPr>
          <p:cNvPr id="5" name="TextBox 4"/>
          <p:cNvSpPr txBox="1"/>
          <p:nvPr/>
        </p:nvSpPr>
        <p:spPr>
          <a:xfrm>
            <a:off x="381000" y="1991555"/>
            <a:ext cx="8534400" cy="4893647"/>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&lt;meta name=“viewport” content=“width=device-width, initial-scale=1”&gt;</a:t>
            </a:r>
          </a:p>
          <a:p>
            <a:pPr marL="342900" indent="-342900">
              <a:buFont typeface="Arial" pitchFamily="34" charset="0"/>
              <a:buChar char="•"/>
            </a:pPr>
            <a:r>
              <a:rPr lang="en-US" sz="2400" dirty="0" err="1">
                <a:solidFill>
                  <a:srgbClr val="002060"/>
                </a:solidFill>
                <a:latin typeface="Times New Roman" pitchFamily="18" charset="0"/>
                <a:cs typeface="Times New Roman" pitchFamily="18" charset="0"/>
              </a:rPr>
              <a:t>Dùng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để</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bật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chức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năng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thiết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kế</a:t>
            </a:r>
            <a:r>
              <a:rPr lang="en-US" sz="2400" dirty="0">
                <a:solidFill>
                  <a:srgbClr val="002060"/>
                </a:solidFill>
                <a:latin typeface="Times New Roman" pitchFamily="18" charset="0"/>
                <a:cs typeface="Times New Roman" pitchFamily="18" charset="0"/>
              </a:rPr>
              <a:t> web RWD (Responsive Web Design).</a:t>
            </a:r>
          </a:p>
          <a:p>
            <a:pPr marL="342900" indent="-342900">
              <a:buFont typeface="Arial" pitchFamily="34" charset="0"/>
              <a:buChar char="•"/>
            </a:pPr>
            <a:r>
              <a:rPr lang="en-US" sz="2400" dirty="0">
                <a:solidFill>
                  <a:srgbClr val="002060"/>
                </a:solidFill>
                <a:latin typeface="Times New Roman" pitchFamily="18" charset="0"/>
                <a:cs typeface="Times New Roman" pitchFamily="18" charset="0"/>
              </a:rPr>
              <a:t>Tag meta viewport </a:t>
            </a:r>
            <a:r>
              <a:rPr lang="en-US" sz="2400" dirty="0" err="1">
                <a:solidFill>
                  <a:srgbClr val="002060"/>
                </a:solidFill>
                <a:latin typeface="Times New Roman" pitchFamily="18" charset="0"/>
                <a:cs typeface="Times New Roman" pitchFamily="18" charset="0"/>
              </a:rPr>
              <a:t>giúp</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thiết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lập</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màn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hình</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theo</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tỉ</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lệ</a:t>
            </a:r>
            <a:r>
              <a:rPr lang="en-US" sz="2400" dirty="0">
                <a:solidFill>
                  <a:srgbClr val="002060"/>
                </a:solidFill>
                <a:latin typeface="Times New Roman" pitchFamily="18" charset="0"/>
                <a:cs typeface="Times New Roman" pitchFamily="18" charset="0"/>
              </a:rPr>
              <a:t> 1:1, </a:t>
            </a:r>
            <a:r>
              <a:rPr lang="en-US" sz="2400" dirty="0" err="1">
                <a:solidFill>
                  <a:srgbClr val="002060"/>
                </a:solidFill>
                <a:latin typeface="Times New Roman" pitchFamily="18" charset="0"/>
                <a:cs typeface="Times New Roman" pitchFamily="18" charset="0"/>
              </a:rPr>
              <a:t>điều</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này</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sẽ</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loại</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bỏ</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các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chức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năng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mặc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định</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từ</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các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trình</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duyệt</a:t>
            </a:r>
            <a:r>
              <a:rPr lang="en-US" sz="2400" dirty="0">
                <a:solidFill>
                  <a:srgbClr val="002060"/>
                </a:solidFill>
                <a:latin typeface="Times New Roman" pitchFamily="18" charset="0"/>
                <a:cs typeface="Times New Roman" pitchFamily="18" charset="0"/>
              </a:rPr>
              <a:t> smartphone, </a:t>
            </a:r>
            <a:r>
              <a:rPr lang="en-US" sz="2400" dirty="0" err="1">
                <a:solidFill>
                  <a:srgbClr val="002060"/>
                </a:solidFill>
                <a:latin typeface="Times New Roman" pitchFamily="18" charset="0"/>
                <a:cs typeface="Times New Roman" pitchFamily="18" charset="0"/>
              </a:rPr>
              <a:t>chỉ</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hiển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thị</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vừa</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màn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hình</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để</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xem</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và</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có</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thể</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phóng</a:t>
            </a:r>
            <a:r>
              <a:rPr lang="en-US" sz="2400" dirty="0">
                <a:solidFill>
                  <a:srgbClr val="002060"/>
                </a:solidFill>
                <a:latin typeface="Times New Roman" pitchFamily="18" charset="0"/>
                <a:cs typeface="Times New Roman" pitchFamily="18" charset="0"/>
              </a:rPr>
              <a:t> to </a:t>
            </a:r>
            <a:r>
              <a:rPr lang="en-US" sz="2400" dirty="0" err="1">
                <a:solidFill>
                  <a:srgbClr val="002060"/>
                </a:solidFill>
                <a:latin typeface="Times New Roman" pitchFamily="18" charset="0"/>
                <a:cs typeface="Times New Roman" pitchFamily="18" charset="0"/>
              </a:rPr>
              <a:t>bằng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thao</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tác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tay</a:t>
            </a:r>
            <a:r>
              <a:rPr lang="en-US" sz="2400" dirty="0">
                <a:solidFill>
                  <a:srgbClr val="002060"/>
                </a:solidFill>
                <a:latin typeface="Times New Roman" pitchFamily="18" charset="0"/>
                <a:cs typeface="Times New Roman" pitchFamily="18" charset="0"/>
              </a:rPr>
              <a:t>.</a:t>
            </a:r>
          </a:p>
          <a:p>
            <a:r>
              <a:rPr lang="en-US" sz="2400" dirty="0">
                <a:solidFill>
                  <a:srgbClr val="C00000"/>
                </a:solidFill>
                <a:latin typeface="Times New Roman" pitchFamily="18" charset="0"/>
                <a:cs typeface="Times New Roman" pitchFamily="18" charset="0"/>
              </a:rPr>
              <a:t>&lt;meta http-</a:t>
            </a:r>
            <a:r>
              <a:rPr lang="en-US" sz="2400" dirty="0" err="1">
                <a:solidFill>
                  <a:srgbClr val="C00000"/>
                </a:solidFill>
                <a:latin typeface="Times New Roman" pitchFamily="18" charset="0"/>
                <a:cs typeface="Times New Roman" pitchFamily="18" charset="0"/>
              </a:rPr>
              <a:t>equiv</a:t>
            </a:r>
            <a:r>
              <a:rPr lang="en-US" sz="2400" dirty="0">
                <a:solidFill>
                  <a:srgbClr val="C00000"/>
                </a:solidFill>
                <a:latin typeface="Times New Roman" pitchFamily="18" charset="0"/>
                <a:cs typeface="Times New Roman" pitchFamily="18" charset="0"/>
              </a:rPr>
              <a:t>=“X-UA-Compatible” content=“IE=edge”&gt;</a:t>
            </a:r>
          </a:p>
          <a:p>
            <a:pPr marL="342900" indent="-342900">
              <a:buFont typeface="Arial" pitchFamily="34" charset="0"/>
              <a:buChar char="•"/>
            </a:pPr>
            <a:r>
              <a:rPr lang="en-US" sz="2400" dirty="0" err="1">
                <a:solidFill>
                  <a:srgbClr val="002060"/>
                </a:solidFill>
                <a:latin typeface="Times New Roman" pitchFamily="18" charset="0"/>
                <a:cs typeface="Times New Roman" pitchFamily="18" charset="0"/>
              </a:rPr>
              <a:t>Giúp</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một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số</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trang</a:t>
            </a:r>
            <a:r>
              <a:rPr lang="en-US" sz="2400" dirty="0">
                <a:solidFill>
                  <a:srgbClr val="002060"/>
                </a:solidFill>
                <a:latin typeface="Times New Roman" pitchFamily="18" charset="0"/>
                <a:cs typeface="Times New Roman" pitchFamily="18" charset="0"/>
              </a:rPr>
              <a:t> web </a:t>
            </a:r>
            <a:r>
              <a:rPr lang="en-US" sz="2400" dirty="0" err="1">
                <a:solidFill>
                  <a:srgbClr val="002060"/>
                </a:solidFill>
                <a:latin typeface="Times New Roman" pitchFamily="18" charset="0"/>
                <a:cs typeface="Times New Roman" pitchFamily="18" charset="0"/>
              </a:rPr>
              <a:t>không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được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hiển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thị</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tốt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khi</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được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xem</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trong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chế</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độ</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tiêu</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chuẩn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của</a:t>
            </a:r>
            <a:r>
              <a:rPr lang="en-US" sz="2400" dirty="0">
                <a:solidFill>
                  <a:srgbClr val="002060"/>
                </a:solidFill>
                <a:latin typeface="Times New Roman" pitchFamily="18" charset="0"/>
                <a:cs typeface="Times New Roman" pitchFamily="18" charset="0"/>
              </a:rPr>
              <a:t> Internet Explorer 8 </a:t>
            </a:r>
            <a:r>
              <a:rPr lang="en-US" sz="2400" dirty="0" err="1">
                <a:solidFill>
                  <a:srgbClr val="002060"/>
                </a:solidFill>
                <a:latin typeface="Times New Roman" pitchFamily="18" charset="0"/>
                <a:cs typeface="Times New Roman" pitchFamily="18" charset="0"/>
              </a:rPr>
              <a:t>sẽ</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được</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hiển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thị</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tốt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hơn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khi</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người</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dùng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sử</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dụng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chế</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độ</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Hiển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thị</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tương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thích</a:t>
            </a:r>
            <a:r>
              <a:rPr lang="en-US" sz="2400" dirty="0">
                <a:solidFill>
                  <a:srgbClr val="002060"/>
                </a:solidFill>
                <a:latin typeface="Times New Roman" pitchFamily="18" charset="0"/>
                <a:cs typeface="Times New Roman" pitchFamily="18" charset="0"/>
              </a:rPr>
              <a:t> (Compatibility View)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84676"/>
            <a:ext cx="9144000" cy="260077"/>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42900"/>
          </a:xfrm>
          <a:prstGeom prst="rect">
            <a:avLst/>
          </a:prstGeom>
        </p:spPr>
      </p:pic>
    </p:spTree>
    <p:extLst>
      <p:ext uri="{BB962C8B-B14F-4D97-AF65-F5344CB8AC3E}">
        <p14:creationId xmlns:p14="http://schemas.microsoft.com/office/powerpoint/2010/main" val="27572295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052" y="2133600"/>
            <a:ext cx="8496944" cy="2277547"/>
          </a:xfrm>
          <a:prstGeom prst="rect">
            <a:avLst/>
          </a:prstGeom>
          <a:noFill/>
        </p:spPr>
        <p:txBody>
          <a:bodyPr wrap="square" rtlCol="0">
            <a:prstTxWarp prst="textChevron">
              <a:avLst/>
            </a:prstTxWarp>
            <a:spAutoFit/>
          </a:bodyPr>
          <a:lstStyle/>
          <a:p>
            <a:pPr algn="ctr"/>
            <a:r>
              <a:rPr lang="vi-VN" sz="4400" b="1" dirty="0">
                <a:ln w="18000">
                  <a:solidFill>
                    <a:schemeClr val="accent2">
                      <a:satMod val="140000"/>
                    </a:schemeClr>
                  </a:solidFill>
                  <a:prstDash val="solid"/>
                  <a:miter lim="800000"/>
                </a:ln>
                <a:solidFill>
                  <a:srgbClr val="FF0000"/>
                </a:solidFill>
                <a:effectLst>
                  <a:glow rad="101600">
                    <a:schemeClr val="accent2">
                      <a:satMod val="175000"/>
                      <a:alpha val="40000"/>
                    </a:schemeClr>
                  </a:glow>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THANK YOU FOR YOUR LISTENING</a:t>
            </a:r>
            <a:endParaRPr lang="en-US" sz="4400" b="1" dirty="0">
              <a:ln w="18000">
                <a:solidFill>
                  <a:schemeClr val="accent2">
                    <a:satMod val="140000"/>
                  </a:schemeClr>
                </a:solidFill>
                <a:prstDash val="solid"/>
                <a:miter lim="800000"/>
              </a:ln>
              <a:solidFill>
                <a:srgbClr val="FF0000"/>
              </a:solidFill>
              <a:effectLst>
                <a:glow rad="101600">
                  <a:schemeClr val="accent2">
                    <a:satMod val="175000"/>
                    <a:alpha val="40000"/>
                  </a:schemeClr>
                </a:glow>
                <a:outerShdw blurRad="25500" dist="23000" dir="7020000" algn="tl">
                  <a:srgbClr val="000000">
                    <a:alpha val="50000"/>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766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 y="6309320"/>
            <a:ext cx="9154280" cy="5486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56" y="246304"/>
            <a:ext cx="518160" cy="22174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5464" y="3861048"/>
            <a:ext cx="518160" cy="221742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616" y="203700"/>
            <a:ext cx="8489384" cy="18859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76928"/>
            <a:ext cx="9144000" cy="1885950"/>
          </a:xfrm>
          <a:prstGeom prst="rect">
            <a:avLst/>
          </a:prstGeom>
        </p:spPr>
      </p:pic>
    </p:spTree>
    <p:extLst>
      <p:ext uri="{BB962C8B-B14F-4D97-AF65-F5344CB8AC3E}">
        <p14:creationId xmlns:p14="http://schemas.microsoft.com/office/powerpoint/2010/main" val="391511176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90600"/>
            <a:ext cx="5867400" cy="4724400"/>
          </a:xfrm>
          <a:prstGeom prst="rect">
            <a:avLst/>
          </a:prstGeom>
        </p:spPr>
      </p:pic>
    </p:spTree>
    <p:extLst>
      <p:ext uri="{BB962C8B-B14F-4D97-AF65-F5344CB8AC3E}">
        <p14:creationId xmlns:p14="http://schemas.microsoft.com/office/powerpoint/2010/main" val="772584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228600" y="1447800"/>
            <a:ext cx="8763000" cy="5632311"/>
          </a:xfrm>
          <a:prstGeom prst="rect">
            <a:avLst/>
          </a:prstGeom>
          <a:noFill/>
        </p:spPr>
        <p:txBody>
          <a:bodyPr wrap="square" rtlCol="0">
            <a:spAutoFit/>
          </a:bodyPr>
          <a:lstStyle/>
          <a:p>
            <a:pPr marL="514350" indent="-514350">
              <a:buAutoNum type="romanUcPeriod"/>
            </a:pPr>
            <a:r>
              <a:rPr lang="en-US" sz="2400" b="1" u="sng" dirty="0">
                <a:solidFill>
                  <a:srgbClr val="FF0000"/>
                </a:solidFill>
                <a:latin typeface="Times New Roman" pitchFamily="18" charset="0"/>
                <a:cs typeface="Times New Roman" pitchFamily="18" charset="0"/>
              </a:rPr>
              <a:t>CSS Framework </a:t>
            </a:r>
            <a:r>
              <a:rPr lang="en-US" sz="2400" b="1" u="sng" dirty="0" err="1">
                <a:solidFill>
                  <a:srgbClr val="FF0000"/>
                </a:solidFill>
                <a:latin typeface="Times New Roman" pitchFamily="18" charset="0"/>
                <a:cs typeface="Times New Roman" pitchFamily="18" charset="0"/>
              </a:rPr>
              <a:t>là</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gì</a:t>
            </a:r>
            <a:r>
              <a:rPr lang="en-US" sz="2400" b="1" u="sng" dirty="0">
                <a:solidFill>
                  <a:srgbClr val="FF0000"/>
                </a:solidFill>
                <a:latin typeface="Times New Roman" pitchFamily="18" charset="0"/>
                <a:cs typeface="Times New Roman" pitchFamily="18" charset="0"/>
              </a:rPr>
              <a:t>?</a:t>
            </a:r>
          </a:p>
          <a:p>
            <a:r>
              <a:rPr lang="vi-VN" sz="2400" dirty="0">
                <a:latin typeface="Times New Roman" pitchFamily="18" charset="0"/>
                <a:cs typeface="Times New Roman" pitchFamily="18" charset="0"/>
              </a:rPr>
              <a:t>CSS Framework ra đời như một </a:t>
            </a:r>
            <a:r>
              <a:rPr lang="vi-VN" sz="2400" b="1" dirty="0">
                <a:latin typeface="Times New Roman" pitchFamily="18" charset="0"/>
                <a:cs typeface="Times New Roman" pitchFamily="18" charset="0"/>
              </a:rPr>
              <a:t>công cụ hỗ trợ các designer thiết kế giao diện website</a:t>
            </a:r>
            <a:r>
              <a:rPr lang="vi-VN" sz="2400" dirty="0">
                <a:latin typeface="Times New Roman" pitchFamily="18" charset="0"/>
                <a:cs typeface="Times New Roman" pitchFamily="18" charset="0"/>
              </a:rPr>
              <a:t> nhanh chóng và đẹp mắt với thời gian ngắn nhất nhưng ít lỗi nhất. CSS Framework là một bộ mã nguồn CSS đã được viết một số chức năng nhất định và khai báo mỗi chức năng đó vào một class riêng, để người sử dụng sẽ dễ dàng áp dụng nó vào dự án của họ bằng cách thêm class của thành phần muốn sử dụng vào phần tử họ cần áp dụng lên, ví dụ như thêm style cho một nút bấm chẳng hạn.</a:t>
            </a:r>
            <a:endParaRPr lang="en-US" sz="2400" dirty="0">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II. </a:t>
            </a:r>
            <a:r>
              <a:rPr lang="en-US" sz="2400" b="1" u="sng" dirty="0" err="1">
                <a:solidFill>
                  <a:srgbClr val="FF0000"/>
                </a:solidFill>
                <a:latin typeface="Times New Roman" pitchFamily="18" charset="0"/>
                <a:cs typeface="Times New Roman" pitchFamily="18" charset="0"/>
              </a:rPr>
              <a:t>Các</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loại</a:t>
            </a:r>
            <a:r>
              <a:rPr lang="en-US" sz="2400" b="1" u="sng" dirty="0">
                <a:solidFill>
                  <a:srgbClr val="FF0000"/>
                </a:solidFill>
                <a:latin typeface="Times New Roman" pitchFamily="18" charset="0"/>
                <a:cs typeface="Times New Roman" pitchFamily="18" charset="0"/>
              </a:rPr>
              <a:t> CSS </a:t>
            </a:r>
            <a:r>
              <a:rPr lang="en-US" sz="2400" b="1" u="sng" dirty="0" err="1">
                <a:solidFill>
                  <a:srgbClr val="FF0000"/>
                </a:solidFill>
                <a:latin typeface="Times New Roman" pitchFamily="18" charset="0"/>
                <a:cs typeface="Times New Roman" pitchFamily="18" charset="0"/>
              </a:rPr>
              <a:t>chính</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hiện</a:t>
            </a:r>
            <a:r>
              <a:rPr lang="en-US" sz="2400" b="1" u="sng" dirty="0">
                <a:solidFill>
                  <a:srgbClr val="FF0000"/>
                </a:solidFill>
                <a:latin typeface="Times New Roman" pitchFamily="18" charset="0"/>
                <a:cs typeface="Times New Roman" pitchFamily="18" charset="0"/>
              </a:rPr>
              <a:t> nay:</a:t>
            </a:r>
          </a:p>
          <a:p>
            <a:r>
              <a:rPr lang="vi-VN" sz="2400" dirty="0">
                <a:latin typeface="Times New Roman" pitchFamily="18" charset="0"/>
                <a:cs typeface="Times New Roman" pitchFamily="18" charset="0"/>
              </a:rPr>
              <a:t>Hiện nay CSS thì có 2 loại chính đó là:</a:t>
            </a:r>
            <a:endParaRPr lang="en-US" sz="2400" dirty="0">
              <a:latin typeface="Times New Roman" pitchFamily="18" charset="0"/>
              <a:cs typeface="Times New Roman" pitchFamily="18" charset="0"/>
            </a:endParaRPr>
          </a:p>
          <a:p>
            <a:pPr marL="800100" lvl="1" indent="-342900">
              <a:buFont typeface="Wingdings" pitchFamily="2" charset="2"/>
              <a:buChar char="v"/>
            </a:pPr>
            <a:r>
              <a:rPr lang="en-US" sz="2400" b="1" dirty="0">
                <a:latin typeface="Times New Roman" pitchFamily="18" charset="0"/>
                <a:cs typeface="Times New Roman" pitchFamily="18" charset="0"/>
              </a:rPr>
              <a:t>Grid System</a:t>
            </a:r>
          </a:p>
          <a:p>
            <a:pPr marL="800100" lvl="1" indent="-342900">
              <a:buFont typeface="Wingdings" pitchFamily="2" charset="2"/>
              <a:buChar char="v"/>
            </a:pPr>
            <a:r>
              <a:rPr lang="en-US" sz="2400" b="1" dirty="0">
                <a:latin typeface="Times New Roman" pitchFamily="18" charset="0"/>
                <a:cs typeface="Times New Roman" pitchFamily="18" charset="0"/>
              </a:rPr>
              <a:t>CSS UI Framework</a:t>
            </a:r>
            <a:endParaRPr lang="en-US" sz="2400" dirty="0">
              <a:latin typeface="Times New Roman" pitchFamily="18" charset="0"/>
              <a:cs typeface="Times New Roman" pitchFamily="18" charset="0"/>
            </a:endParaRPr>
          </a:p>
          <a:p>
            <a:pPr marL="342900" indent="-342900">
              <a:buFont typeface="Wingdings" pitchFamily="2" charset="2"/>
              <a:buChar char="v"/>
            </a:pPr>
            <a:endParaRPr lang="vi-VN" sz="2400" dirty="0">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72"/>
            <a:ext cx="9144000" cy="410227"/>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7000"/>
            <a:ext cx="9144000" cy="381000"/>
          </a:xfrm>
          <a:prstGeom prst="rect">
            <a:avLst/>
          </a:prstGeom>
        </p:spPr>
      </p:pic>
    </p:spTree>
    <p:extLst>
      <p:ext uri="{BB962C8B-B14F-4D97-AF65-F5344CB8AC3E}">
        <p14:creationId xmlns:p14="http://schemas.microsoft.com/office/powerpoint/2010/main" val="2953793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750"/>
                                        <p:tgtEl>
                                          <p:spTgt spid="3">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750"/>
                                        <p:tgtEl>
                                          <p:spTgt spid="3">
                                            <p:txEl>
                                              <p:pRg st="4" end="4"/>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ircle(in)">
                                      <p:cBhvr>
                                        <p:cTn id="28"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228600" y="1447800"/>
            <a:ext cx="8763000" cy="6370975"/>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II. </a:t>
            </a:r>
            <a:r>
              <a:rPr lang="en-US" sz="2400" b="1" u="sng" dirty="0" err="1">
                <a:solidFill>
                  <a:srgbClr val="FF0000"/>
                </a:solidFill>
                <a:latin typeface="Times New Roman" pitchFamily="18" charset="0"/>
                <a:cs typeface="Times New Roman" pitchFamily="18" charset="0"/>
              </a:rPr>
              <a:t>Các</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loại</a:t>
            </a:r>
            <a:r>
              <a:rPr lang="en-US" sz="2400" b="1" u="sng" dirty="0">
                <a:solidFill>
                  <a:srgbClr val="FF0000"/>
                </a:solidFill>
                <a:latin typeface="Times New Roman" pitchFamily="18" charset="0"/>
                <a:cs typeface="Times New Roman" pitchFamily="18" charset="0"/>
              </a:rPr>
              <a:t> CSS </a:t>
            </a:r>
            <a:r>
              <a:rPr lang="en-US" sz="2400" b="1" u="sng" dirty="0" err="1">
                <a:solidFill>
                  <a:srgbClr val="FF0000"/>
                </a:solidFill>
                <a:latin typeface="Times New Roman" pitchFamily="18" charset="0"/>
                <a:cs typeface="Times New Roman" pitchFamily="18" charset="0"/>
              </a:rPr>
              <a:t>chính</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hiện</a:t>
            </a:r>
            <a:r>
              <a:rPr lang="en-US" sz="2400" b="1" u="sng" dirty="0">
                <a:solidFill>
                  <a:srgbClr val="FF0000"/>
                </a:solidFill>
                <a:latin typeface="Times New Roman" pitchFamily="18" charset="0"/>
                <a:cs typeface="Times New Roman" pitchFamily="18" charset="0"/>
              </a:rPr>
              <a:t> nay:</a:t>
            </a:r>
          </a:p>
          <a:p>
            <a:r>
              <a:rPr lang="vi-VN" sz="2400" b="1" dirty="0">
                <a:latin typeface="Times New Roman" pitchFamily="18" charset="0"/>
                <a:cs typeface="Times New Roman" pitchFamily="18" charset="0"/>
              </a:rPr>
              <a:t>Grid System</a:t>
            </a:r>
            <a:r>
              <a:rPr lang="vi-VN" sz="2400" dirty="0">
                <a:latin typeface="Times New Roman" pitchFamily="18" charset="0"/>
                <a:cs typeface="Times New Roman" pitchFamily="18" charset="0"/>
              </a:rPr>
              <a:t>: Framework này chỉ có một chức năng chính là hỗ trợ bạn chia cột trong website nhanh chóng mà không cần phải viết đi viết lại đoạn CSS float qua bên này bên kia và clear float tùm lum. Thông thường mỗi Grid System sẽ có từ 12 hoặc 24 cột trong một hàng, bạn có thể chỉ định một hàng sử dụng bao nhiêu cột, ví dụ như bạn có một hàng 12 cột và chia mỗi cột sử dụng 3 cột trong grid system.</a:t>
            </a:r>
          </a:p>
          <a:p>
            <a:r>
              <a:rPr lang="vi-VN" sz="2400" b="1" dirty="0">
                <a:latin typeface="Times New Roman" pitchFamily="18" charset="0"/>
                <a:cs typeface="Times New Roman" pitchFamily="18" charset="0"/>
              </a:rPr>
              <a:t>CSS UI Framework</a:t>
            </a:r>
            <a:r>
              <a:rPr lang="vi-VN" sz="2400" dirty="0">
                <a:latin typeface="Times New Roman" pitchFamily="18" charset="0"/>
                <a:cs typeface="Times New Roman" pitchFamily="18" charset="0"/>
              </a:rPr>
              <a:t>: Loại framework này sẽ là một bộ các thành phần UI (User Interface) hoàn chỉnh như có sẵn CSS cho các nút bấm, menu, form,…nói chung là tất tần tật những thành phần trong website, thậm chí là các hiệu ứng Javascript để người sử dụng có thể xây dựng một giao diện website thông qua UI của framework đó nếu designer muốn tiết kiệm tối đa thời gian.</a:t>
            </a:r>
          </a:p>
          <a:p>
            <a:endParaRPr lang="en-US" sz="2400" b="1" u="sng" dirty="0">
              <a:solidFill>
                <a:srgbClr val="FF0000"/>
              </a:solidFill>
              <a:latin typeface="Times New Roman" pitchFamily="18" charset="0"/>
              <a:cs typeface="Times New Roman" pitchFamily="18" charset="0"/>
            </a:endParaRPr>
          </a:p>
          <a:p>
            <a:pPr marL="342900" indent="-342900">
              <a:buFont typeface="Wingdings" pitchFamily="2" charset="2"/>
              <a:buChar char="v"/>
            </a:pPr>
            <a:endParaRPr lang="vi-VN" sz="2400" dirty="0">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 y="6553200"/>
            <a:ext cx="9150263" cy="3048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8" y="0"/>
            <a:ext cx="9128342" cy="342900"/>
          </a:xfrm>
          <a:prstGeom prst="rect">
            <a:avLst/>
          </a:prstGeom>
        </p:spPr>
      </p:pic>
    </p:spTree>
    <p:extLst>
      <p:ext uri="{BB962C8B-B14F-4D97-AF65-F5344CB8AC3E}">
        <p14:creationId xmlns:p14="http://schemas.microsoft.com/office/powerpoint/2010/main" val="68163367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190500" y="1471808"/>
            <a:ext cx="8763000" cy="4893647"/>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III. </a:t>
            </a:r>
            <a:r>
              <a:rPr lang="en-US" sz="2400" b="1" u="sng" dirty="0" err="1">
                <a:solidFill>
                  <a:srgbClr val="FF0000"/>
                </a:solidFill>
                <a:latin typeface="Times New Roman" pitchFamily="18" charset="0"/>
                <a:cs typeface="Times New Roman" pitchFamily="18" charset="0"/>
              </a:rPr>
              <a:t>Khi</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nào</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nên</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sử</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dụng</a:t>
            </a:r>
            <a:r>
              <a:rPr lang="en-US" sz="2400" b="1" u="sng" dirty="0">
                <a:solidFill>
                  <a:srgbClr val="FF0000"/>
                </a:solidFill>
                <a:latin typeface="Times New Roman" pitchFamily="18" charset="0"/>
                <a:cs typeface="Times New Roman" pitchFamily="18" charset="0"/>
              </a:rPr>
              <a:t>:</a:t>
            </a:r>
          </a:p>
          <a:p>
            <a:r>
              <a:rPr lang="vi-VN" sz="2400" b="1" dirty="0">
                <a:latin typeface="Times New Roman" pitchFamily="18" charset="0"/>
                <a:cs typeface="Times New Roman" pitchFamily="18" charset="0"/>
              </a:rPr>
              <a:t>Grid System</a:t>
            </a:r>
          </a:p>
          <a:p>
            <a:r>
              <a:rPr lang="vi-VN" sz="2400" dirty="0">
                <a:latin typeface="Times New Roman" pitchFamily="18" charset="0"/>
                <a:cs typeface="Times New Roman" pitchFamily="18" charset="0"/>
              </a:rPr>
              <a:t>Khi bạn muốn tự mình viết CSS cho các thành phần bên trong website và chỉ muốn có sẵn một framework hỗ trợ chia cột nhanh gọn. Ưu điểm là nhẹ vì không có nhiều CSS.</a:t>
            </a:r>
            <a:endParaRPr lang="en-US" sz="2400" dirty="0">
              <a:latin typeface="Times New Roman" pitchFamily="18" charset="0"/>
              <a:cs typeface="Times New Roman" pitchFamily="18" charset="0"/>
            </a:endParaRPr>
          </a:p>
          <a:p>
            <a:r>
              <a:rPr lang="vi-VN" sz="2400" b="1" dirty="0">
                <a:latin typeface="Times New Roman" pitchFamily="18" charset="0"/>
                <a:cs typeface="Times New Roman" pitchFamily="18" charset="0"/>
              </a:rPr>
              <a:t>CSS UI System</a:t>
            </a:r>
          </a:p>
          <a:p>
            <a:r>
              <a:rPr lang="vi-VN" sz="2400" dirty="0">
                <a:latin typeface="Times New Roman" pitchFamily="18" charset="0"/>
                <a:cs typeface="Times New Roman" pitchFamily="18" charset="0"/>
              </a:rPr>
              <a:t>Khi bạn muốn sử dụng framework như một công cụ hỗ trợ làm giao diện website từ A đến Z bao gồm có sẵn các CSS cho nút bấm, menu, form, chữ,….để bạn tập trung thời gian vào thiết kế layout tổng thể. Tuy nhiên các bộ UI này sẽ nặng hơn nhiều so với Grid System.</a:t>
            </a:r>
          </a:p>
          <a:p>
            <a:endParaRPr lang="vi-VN" sz="2400" dirty="0">
              <a:latin typeface="Times New Roman" pitchFamily="18" charset="0"/>
              <a:cs typeface="Times New Roman" pitchFamily="18" charset="0"/>
            </a:endParaRPr>
          </a:p>
          <a:p>
            <a:endParaRPr lang="vi-VN"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2" y="0"/>
            <a:ext cx="9160701" cy="3429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477000"/>
            <a:ext cx="9143999" cy="365342"/>
          </a:xfrm>
          <a:prstGeom prst="rect">
            <a:avLst/>
          </a:prstGeom>
        </p:spPr>
      </p:pic>
    </p:spTree>
    <p:extLst>
      <p:ext uri="{BB962C8B-B14F-4D97-AF65-F5344CB8AC3E}">
        <p14:creationId xmlns:p14="http://schemas.microsoft.com/office/powerpoint/2010/main" val="1217318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500" fill="hold"/>
                                        <p:tgtEl>
                                          <p:spTgt spid="3">
                                            <p:txEl>
                                              <p:pRg st="1" end="1"/>
                                            </p:txEl>
                                          </p:spTgt>
                                        </p:tgtEl>
                                      </p:cBhvr>
                                      <p:by x="150000" y="150000"/>
                                    </p:animScale>
                                  </p:childTnLst>
                                </p:cTn>
                              </p:par>
                              <p:par>
                                <p:cTn id="12" presetID="6" presetClass="emph" presetSubtype="0" fill="hold" nodeType="withEffect">
                                  <p:stCondLst>
                                    <p:cond delay="0"/>
                                  </p:stCondLst>
                                  <p:childTnLst>
                                    <p:animScale>
                                      <p:cBhvr>
                                        <p:cTn id="13" dur="500" fill="hold"/>
                                        <p:tgtEl>
                                          <p:spTgt spid="3">
                                            <p:txEl>
                                              <p:pRg st="2" end="2"/>
                                            </p:txEl>
                                          </p:spTgt>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3">
                                            <p:txEl>
                                              <p:pRg st="3" end="3"/>
                                            </p:txEl>
                                          </p:spTgt>
                                        </p:tgtEl>
                                      </p:cBhvr>
                                    </p:animEffect>
                                    <p:animScale>
                                      <p:cBhvr>
                                        <p:cTn id="18" dur="250" autoRev="1" fill="hold"/>
                                        <p:tgtEl>
                                          <p:spTgt spid="3">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3">
                                            <p:txEl>
                                              <p:pRg st="4" end="4"/>
                                            </p:txEl>
                                          </p:spTgt>
                                        </p:tgtEl>
                                      </p:cBhvr>
                                    </p:animEffect>
                                    <p:animScale>
                                      <p:cBhvr>
                                        <p:cTn id="21"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152400" y="1471808"/>
            <a:ext cx="8801100" cy="3046988"/>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Một</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số</a:t>
            </a:r>
            <a:r>
              <a:rPr lang="en-US" sz="2400" b="1" u="sng" dirty="0">
                <a:solidFill>
                  <a:srgbClr val="FF0000"/>
                </a:solidFill>
                <a:latin typeface="Times New Roman" pitchFamily="18" charset="0"/>
                <a:cs typeface="Times New Roman" pitchFamily="18" charset="0"/>
              </a:rPr>
              <a:t> CSS Framework </a:t>
            </a:r>
            <a:r>
              <a:rPr lang="en-US" sz="2400" b="1" u="sng" dirty="0" err="1">
                <a:solidFill>
                  <a:srgbClr val="FF0000"/>
                </a:solidFill>
                <a:latin typeface="Times New Roman" pitchFamily="18" charset="0"/>
                <a:cs typeface="Times New Roman" pitchFamily="18" charset="0"/>
              </a:rPr>
              <a:t>tiêu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biểu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và</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thông</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dụng</a:t>
            </a:r>
            <a:r>
              <a:rPr lang="en-US" sz="2400" b="1" u="sng" dirty="0">
                <a:solidFill>
                  <a:srgbClr val="FF0000"/>
                </a:solidFill>
                <a:latin typeface="Times New Roman" pitchFamily="18" charset="0"/>
                <a:cs typeface="Times New Roman" pitchFamily="18" charset="0"/>
              </a:rPr>
              <a:t>:</a:t>
            </a:r>
          </a:p>
          <a:p>
            <a:r>
              <a:rPr lang="vi-VN" sz="2400" dirty="0">
                <a:latin typeface="Times New Roman" pitchFamily="18" charset="0"/>
                <a:cs typeface="Times New Roman" pitchFamily="18" charset="0"/>
              </a:rPr>
              <a:t>Dưới đây là danh sách các CSS Framework từ đơn giản đến phức tạp mà đang rất được nhiều người sử dụng</a:t>
            </a:r>
            <a:r>
              <a:rPr lang="en-US" sz="2400" dirty="0">
                <a:latin typeface="Times New Roman" pitchFamily="18" charset="0"/>
                <a:cs typeface="Times New Roman" pitchFamily="18" charset="0"/>
              </a:rPr>
              <a:t>.</a:t>
            </a:r>
          </a:p>
          <a:p>
            <a:pPr marL="457200" indent="-457200">
              <a:buAutoNum type="arabicPeriod"/>
            </a:pPr>
            <a:r>
              <a:rPr lang="en-US" sz="2400" b="1" u="sng" dirty="0" err="1">
                <a:solidFill>
                  <a:srgbClr val="FF0000"/>
                </a:solidFill>
                <a:latin typeface="Times New Roman" pitchFamily="18" charset="0"/>
                <a:cs typeface="Times New Roman" pitchFamily="18" charset="0"/>
              </a:rPr>
              <a:t>Boostrap</a:t>
            </a:r>
            <a:r>
              <a:rPr lang="en-US" sz="2400" b="1" u="sng" dirty="0">
                <a:solidFill>
                  <a:srgbClr val="FF0000"/>
                </a:solidFill>
                <a:latin typeface="Times New Roman" pitchFamily="18" charset="0"/>
                <a:cs typeface="Times New Roman" pitchFamily="18" charset="0"/>
              </a:rPr>
              <a:t>:</a:t>
            </a:r>
          </a:p>
          <a:p>
            <a:endParaRPr lang="en-US" sz="2400" b="1" u="sng" dirty="0">
              <a:solidFill>
                <a:srgbClr val="FF0000"/>
              </a:solidFill>
              <a:latin typeface="Times New Roman" pitchFamily="18" charset="0"/>
              <a:cs typeface="Times New Roman" pitchFamily="18" charset="0"/>
            </a:endParaRPr>
          </a:p>
          <a:p>
            <a:endParaRPr lang="vi-VN" sz="2400" dirty="0">
              <a:latin typeface="Times New Roman" pitchFamily="18" charset="0"/>
              <a:cs typeface="Times New Roman" pitchFamily="18" charset="0"/>
            </a:endParaRPr>
          </a:p>
          <a:p>
            <a:endParaRPr lang="vi-VN"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33" y="3124200"/>
            <a:ext cx="6324600" cy="3481698"/>
          </a:xfrm>
          <a:prstGeom prst="rect">
            <a:avLst/>
          </a:prstGeom>
        </p:spPr>
      </p:pic>
      <p:sp>
        <p:nvSpPr>
          <p:cNvPr id="5" name="TextBox 4"/>
          <p:cNvSpPr txBox="1"/>
          <p:nvPr/>
        </p:nvSpPr>
        <p:spPr>
          <a:xfrm>
            <a:off x="6629401" y="3941719"/>
            <a:ext cx="2324100" cy="1846659"/>
          </a:xfrm>
          <a:prstGeom prst="rect">
            <a:avLst/>
          </a:prstGeom>
          <a:noFill/>
        </p:spPr>
        <p:txBody>
          <a:bodyPr wrap="square" rtlCol="0">
            <a:spAutoFit/>
          </a:bodyPr>
          <a:lstStyle/>
          <a:p>
            <a:r>
              <a:rPr lang="vi-VN" sz="2400" dirty="0">
                <a:latin typeface="Times New Roman" pitchFamily="18" charset="0"/>
                <a:cs typeface="Times New Roman" pitchFamily="18" charset="0"/>
              </a:rPr>
              <a:t>Thể loại: CSS UI Framework</a:t>
            </a:r>
          </a:p>
          <a:p>
            <a:r>
              <a:rPr lang="vi-VN" sz="2400" dirty="0">
                <a:latin typeface="Times New Roman" pitchFamily="18" charset="0"/>
                <a:cs typeface="Times New Roman" pitchFamily="18" charset="0"/>
              </a:rPr>
              <a:t>Cấp độ: Khó</a:t>
            </a:r>
          </a:p>
          <a:p>
            <a:r>
              <a:rPr lang="vi-VN" sz="2400" dirty="0">
                <a:latin typeface="Times New Roman" pitchFamily="18" charset="0"/>
                <a:cs typeface="Times New Roman" pitchFamily="18" charset="0"/>
              </a:rPr>
              <a:t>Responsive: Có</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16" y="6605898"/>
            <a:ext cx="9019784" cy="22887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2" y="0"/>
            <a:ext cx="9155482" cy="342900"/>
          </a:xfrm>
          <a:prstGeom prst="rect">
            <a:avLst/>
          </a:prstGeom>
        </p:spPr>
      </p:pic>
    </p:spTree>
    <p:extLst>
      <p:ext uri="{BB962C8B-B14F-4D97-AF65-F5344CB8AC3E}">
        <p14:creationId xmlns:p14="http://schemas.microsoft.com/office/powerpoint/2010/main" val="3874820381"/>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152400" y="1471808"/>
            <a:ext cx="8801100" cy="7109639"/>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Một</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số</a:t>
            </a:r>
            <a:r>
              <a:rPr lang="en-US" sz="2400" b="1" u="sng" dirty="0">
                <a:solidFill>
                  <a:srgbClr val="FF0000"/>
                </a:solidFill>
                <a:latin typeface="Times New Roman" pitchFamily="18" charset="0"/>
                <a:cs typeface="Times New Roman" pitchFamily="18" charset="0"/>
              </a:rPr>
              <a:t> CSS Framework </a:t>
            </a:r>
            <a:r>
              <a:rPr lang="en-US" sz="2400" b="1" u="sng" dirty="0" err="1">
                <a:solidFill>
                  <a:srgbClr val="FF0000"/>
                </a:solidFill>
                <a:latin typeface="Times New Roman" pitchFamily="18" charset="0"/>
                <a:cs typeface="Times New Roman" pitchFamily="18" charset="0"/>
              </a:rPr>
              <a:t>tiêu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biểu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và</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thông</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dụng</a:t>
            </a:r>
            <a:r>
              <a:rPr lang="en-US" sz="2400" b="1" u="sng" dirty="0">
                <a:solidFill>
                  <a:srgbClr val="FF0000"/>
                </a:solidFill>
                <a:latin typeface="Times New Roman" pitchFamily="18" charset="0"/>
                <a:cs typeface="Times New Roman" pitchFamily="18" charset="0"/>
              </a:rPr>
              <a:t>:</a:t>
            </a:r>
          </a:p>
          <a:p>
            <a:pPr marL="457200" indent="-457200">
              <a:buAutoNum type="arabicPeriod"/>
            </a:pPr>
            <a:r>
              <a:rPr lang="en-US" sz="2400" b="1" u="sng" dirty="0" err="1">
                <a:solidFill>
                  <a:srgbClr val="FF0000"/>
                </a:solidFill>
                <a:latin typeface="Times New Roman" pitchFamily="18" charset="0"/>
                <a:cs typeface="Times New Roman" pitchFamily="18" charset="0"/>
              </a:rPr>
              <a:t>Boostrap</a:t>
            </a:r>
            <a:r>
              <a:rPr lang="en-US" sz="2400" b="1" u="sng" dirty="0">
                <a:solidFill>
                  <a:srgbClr val="FF0000"/>
                </a:solidFill>
                <a:latin typeface="Times New Roman" pitchFamily="18" charset="0"/>
                <a:cs typeface="Times New Roman" pitchFamily="18" charset="0"/>
              </a:rPr>
              <a:t>:</a:t>
            </a:r>
          </a:p>
          <a:p>
            <a:r>
              <a:rPr lang="vi-VN" sz="2400" dirty="0">
                <a:latin typeface="Times New Roman" pitchFamily="18" charset="0"/>
                <a:cs typeface="Times New Roman" pitchFamily="18" charset="0"/>
              </a:rPr>
              <a:t>Đây là bộ CSS Framework nổi tiếng nhất hiện tại mà hầu như bạn có thể dễ dàng gặp một website sử dụng các thành phần của Bootstrap trên mạng Internet, ví dụ như giao diện của Thachpham.com cũng sử dụng Bootstrap.</a:t>
            </a:r>
          </a:p>
          <a:p>
            <a:r>
              <a:rPr lang="vi-VN" sz="2400" dirty="0">
                <a:latin typeface="Times New Roman" pitchFamily="18" charset="0"/>
                <a:cs typeface="Times New Roman" pitchFamily="18" charset="0"/>
              </a:rPr>
              <a:t>Bootstrap là bộ UI Framework khá chi tiết và hỗ trợ gần như toàn bộ các thành phần bên trong website. Chỉ tính riêng grid system của nó thôi cũng đã rất “khủng” và linh hoạt khi nó sử dụng quy trình mobile-first để làm giao diện.</a:t>
            </a:r>
          </a:p>
          <a:p>
            <a:r>
              <a:rPr lang="vi-VN" sz="2400" dirty="0">
                <a:latin typeface="Times New Roman" pitchFamily="18" charset="0"/>
                <a:cs typeface="Times New Roman" pitchFamily="18" charset="0"/>
              </a:rPr>
              <a:t>Ngoài ra, có hai lý do nữa để nhiều người thích dùng Bootstrap đó là các style có sẵn cho các thành phần rất đẹp nếu như bạn có xem qua </a:t>
            </a:r>
            <a:r>
              <a:rPr lang="vi-VN" sz="2400" dirty="0">
                <a:latin typeface="Times New Roman" pitchFamily="18" charset="0"/>
                <a:cs typeface="Times New Roman" pitchFamily="18" charset="0"/>
                <a:hlinkClick r:id="rId2" tooltip="Bootstrap components"/>
              </a:rPr>
              <a:t>Bootstrap components</a:t>
            </a:r>
            <a:r>
              <a:rPr lang="vi-VN" sz="2400" dirty="0">
                <a:latin typeface="Times New Roman" pitchFamily="18" charset="0"/>
                <a:cs typeface="Times New Roman" pitchFamily="18" charset="0"/>
              </a:rPr>
              <a:t> của nó. Và lý do nữa đó là nó cũng hỗ trợ sẵn nhiều hiệu ứng Javascript với jQuery rất độc đáo và đầy đủ</a:t>
            </a:r>
          </a:p>
          <a:p>
            <a:endParaRPr lang="en-US"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a:p>
            <a:endParaRPr lang="vi-VN" sz="2400" dirty="0">
              <a:latin typeface="Times New Roman" pitchFamily="18" charset="0"/>
              <a:cs typeface="Times New Roman" pitchFamily="18" charset="0"/>
            </a:endParaRPr>
          </a:p>
          <a:p>
            <a:endParaRPr lang="vi-VN"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7000"/>
            <a:ext cx="9144000" cy="357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42900"/>
          </a:xfrm>
          <a:prstGeom prst="rect">
            <a:avLst/>
          </a:prstGeom>
        </p:spPr>
      </p:pic>
    </p:spTree>
    <p:extLst>
      <p:ext uri="{BB962C8B-B14F-4D97-AF65-F5344CB8AC3E}">
        <p14:creationId xmlns:p14="http://schemas.microsoft.com/office/powerpoint/2010/main" val="17684860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152400" y="1471808"/>
            <a:ext cx="8801100" cy="1938992"/>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Một</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số</a:t>
            </a:r>
            <a:r>
              <a:rPr lang="en-US" sz="2400" b="1" u="sng" dirty="0">
                <a:solidFill>
                  <a:srgbClr val="FF0000"/>
                </a:solidFill>
                <a:latin typeface="Times New Roman" pitchFamily="18" charset="0"/>
                <a:cs typeface="Times New Roman" pitchFamily="18" charset="0"/>
              </a:rPr>
              <a:t> CSS Framework </a:t>
            </a:r>
            <a:r>
              <a:rPr lang="en-US" sz="2400" b="1" u="sng" dirty="0" err="1">
                <a:solidFill>
                  <a:srgbClr val="FF0000"/>
                </a:solidFill>
                <a:latin typeface="Times New Roman" pitchFamily="18" charset="0"/>
                <a:cs typeface="Times New Roman" pitchFamily="18" charset="0"/>
              </a:rPr>
              <a:t>tiêu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biểu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và</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thông</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dụng</a:t>
            </a:r>
            <a:r>
              <a:rPr lang="en-US" sz="2400" b="1" u="sng" dirty="0">
                <a:solidFill>
                  <a:srgbClr val="FF0000"/>
                </a:solidFill>
                <a:latin typeface="Times New Roman" pitchFamily="18" charset="0"/>
                <a:cs typeface="Times New Roman" pitchFamily="18" charset="0"/>
              </a:rPr>
              <a:t>:</a:t>
            </a:r>
          </a:p>
          <a:p>
            <a:r>
              <a:rPr lang="en-US" sz="2400" b="1" dirty="0">
                <a:solidFill>
                  <a:srgbClr val="FF0000"/>
                </a:solidFill>
                <a:latin typeface="Times New Roman" pitchFamily="18" charset="0"/>
                <a:cs typeface="Times New Roman" pitchFamily="18" charset="0"/>
              </a:rPr>
              <a:t>2. </a:t>
            </a:r>
            <a:r>
              <a:rPr lang="en-US" sz="2400" b="1" u="sng" dirty="0">
                <a:solidFill>
                  <a:srgbClr val="FF0000"/>
                </a:solidFill>
                <a:latin typeface="Times New Roman" pitchFamily="18" charset="0"/>
                <a:cs typeface="Times New Roman" pitchFamily="18" charset="0"/>
              </a:rPr>
              <a:t>960 Grid:</a:t>
            </a:r>
          </a:p>
          <a:p>
            <a:endParaRPr lang="vi-VN" sz="2400" dirty="0">
              <a:latin typeface="Times New Roman" pitchFamily="18" charset="0"/>
              <a:cs typeface="Times New Roman" pitchFamily="18" charset="0"/>
            </a:endParaRPr>
          </a:p>
          <a:p>
            <a:endParaRPr lang="vi-VN"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sp>
        <p:nvSpPr>
          <p:cNvPr id="5" name="TextBox 4"/>
          <p:cNvSpPr txBox="1"/>
          <p:nvPr/>
        </p:nvSpPr>
        <p:spPr>
          <a:xfrm>
            <a:off x="6705600" y="2833723"/>
            <a:ext cx="2324100" cy="2215991"/>
          </a:xfrm>
          <a:prstGeom prst="rect">
            <a:avLst/>
          </a:prstGeom>
          <a:noFill/>
        </p:spPr>
        <p:txBody>
          <a:bodyPr wrap="square" rtlCol="0">
            <a:spAutoFit/>
          </a:bodyPr>
          <a:lstStyle/>
          <a:p>
            <a:r>
              <a:rPr lang="vi-VN" sz="2400" dirty="0">
                <a:latin typeface="Times New Roman" pitchFamily="18" charset="0"/>
                <a:cs typeface="Times New Roman" pitchFamily="18" charset="0"/>
              </a:rPr>
              <a:t>Thể loại: Grid System</a:t>
            </a:r>
          </a:p>
          <a:p>
            <a:r>
              <a:rPr lang="vi-VN" sz="2400" dirty="0">
                <a:latin typeface="Times New Roman" pitchFamily="18" charset="0"/>
                <a:cs typeface="Times New Roman" pitchFamily="18" charset="0"/>
              </a:rPr>
              <a:t>Cấp độ: Dễ</a:t>
            </a:r>
          </a:p>
          <a:p>
            <a:r>
              <a:rPr lang="vi-VN" sz="2400" dirty="0">
                <a:latin typeface="Times New Roman" pitchFamily="18" charset="0"/>
                <a:cs typeface="Times New Roman" pitchFamily="18" charset="0"/>
              </a:rPr>
              <a:t>Responsive: Không</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2441305"/>
            <a:ext cx="6477000" cy="2892695"/>
          </a:xfrm>
          <a:prstGeom prst="rect">
            <a:avLst/>
          </a:prstGeom>
        </p:spPr>
      </p:pic>
      <p:sp>
        <p:nvSpPr>
          <p:cNvPr id="7" name="TextBox 6"/>
          <p:cNvSpPr txBox="1"/>
          <p:nvPr/>
        </p:nvSpPr>
        <p:spPr>
          <a:xfrm>
            <a:off x="152400" y="5339219"/>
            <a:ext cx="8801100" cy="1569660"/>
          </a:xfrm>
          <a:prstGeom prst="rect">
            <a:avLst/>
          </a:prstGeom>
          <a:noFill/>
        </p:spPr>
        <p:txBody>
          <a:bodyPr wrap="square" rtlCol="0">
            <a:spAutoFit/>
          </a:bodyPr>
          <a:lstStyle/>
          <a:p>
            <a:r>
              <a:rPr lang="vi-VN" sz="2400" i="1" dirty="0">
                <a:latin typeface="Times New Roman" pitchFamily="18" charset="0"/>
                <a:cs typeface="Times New Roman" pitchFamily="18" charset="0"/>
              </a:rPr>
              <a:t>Nếu bạn là người mới </a:t>
            </a:r>
            <a:r>
              <a:rPr lang="en-US" sz="2400" i="1" dirty="0" err="1">
                <a:latin typeface="Times New Roman" pitchFamily="18" charset="0"/>
                <a:cs typeface="Times New Roman" pitchFamily="18" charset="0"/>
              </a:rPr>
              <a:t>học</a:t>
            </a:r>
            <a:r>
              <a:rPr lang="en-US" sz="2400" i="1" dirty="0">
                <a:latin typeface="Times New Roman" pitchFamily="18" charset="0"/>
                <a:cs typeface="Times New Roman" pitchFamily="18" charset="0"/>
              </a:rPr>
              <a:t> CSS</a:t>
            </a:r>
            <a:r>
              <a:rPr lang="vi-VN" sz="2400" i="1" dirty="0">
                <a:latin typeface="Times New Roman" pitchFamily="18" charset="0"/>
                <a:cs typeface="Times New Roman" pitchFamily="18" charset="0"/>
              </a:rPr>
              <a:t>, không thích tự chia cột thủ công thì hãy sử dụng 960 Grid mà chia cột. Đây là một grid system đơn giản, dễ sử dụng và dĩ nhiên là không có Responsive vì nó phù hợp với người mới</a:t>
            </a:r>
            <a:endParaRPr lang="en-US" sz="2400" i="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42900"/>
          </a:xfrm>
          <a:prstGeom prst="rect">
            <a:avLst/>
          </a:prstGeom>
        </p:spPr>
      </p:pic>
    </p:spTree>
    <p:extLst>
      <p:ext uri="{BB962C8B-B14F-4D97-AF65-F5344CB8AC3E}">
        <p14:creationId xmlns:p14="http://schemas.microsoft.com/office/powerpoint/2010/main" val="469040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838200"/>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solidFill>
                  <a:srgbClr val="C00000"/>
                </a:solidFill>
                <a:effectLst>
                  <a:glow rad="63500">
                    <a:schemeClr val="accent3">
                      <a:satMod val="175000"/>
                      <a:alpha val="40000"/>
                    </a:schemeClr>
                  </a:glow>
                  <a:reflection blurRad="6350" stA="55000" endA="300" endPos="45500" dir="5400000" sy="-100000" algn="bl" rotWithShape="0"/>
                </a:effectLst>
                <a:latin typeface="Times New Roman" pitchFamily="18" charset="0"/>
                <a:cs typeface="Times New Roman" pitchFamily="18" charset="0"/>
              </a:rPr>
              <a:t>TỔNG QUAN VỀ CSS FRAMEWORK</a:t>
            </a:r>
          </a:p>
        </p:txBody>
      </p:sp>
      <p:sp>
        <p:nvSpPr>
          <p:cNvPr id="3" name="TextBox 2"/>
          <p:cNvSpPr txBox="1"/>
          <p:nvPr/>
        </p:nvSpPr>
        <p:spPr>
          <a:xfrm>
            <a:off x="152400" y="1471808"/>
            <a:ext cx="8801100" cy="2308324"/>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IV. </a:t>
            </a:r>
            <a:r>
              <a:rPr lang="en-US" sz="2400" b="1" u="sng" dirty="0" err="1">
                <a:solidFill>
                  <a:srgbClr val="FF0000"/>
                </a:solidFill>
                <a:latin typeface="Times New Roman" pitchFamily="18" charset="0"/>
                <a:cs typeface="Times New Roman" pitchFamily="18" charset="0"/>
              </a:rPr>
              <a:t>Một</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số</a:t>
            </a:r>
            <a:r>
              <a:rPr lang="en-US" sz="2400" b="1" u="sng" dirty="0">
                <a:solidFill>
                  <a:srgbClr val="FF0000"/>
                </a:solidFill>
                <a:latin typeface="Times New Roman" pitchFamily="18" charset="0"/>
                <a:cs typeface="Times New Roman" pitchFamily="18" charset="0"/>
              </a:rPr>
              <a:t> CSS Framework </a:t>
            </a:r>
            <a:r>
              <a:rPr lang="en-US" sz="2400" b="1" u="sng" dirty="0" err="1">
                <a:solidFill>
                  <a:srgbClr val="FF0000"/>
                </a:solidFill>
                <a:latin typeface="Times New Roman" pitchFamily="18" charset="0"/>
                <a:cs typeface="Times New Roman" pitchFamily="18" charset="0"/>
              </a:rPr>
              <a:t>tiêu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biểu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và</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thông</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dụng</a:t>
            </a:r>
            <a:r>
              <a:rPr lang="en-US" sz="2400" b="1" u="sng" dirty="0">
                <a:solidFill>
                  <a:srgbClr val="FF0000"/>
                </a:solidFill>
                <a:latin typeface="Times New Roman" pitchFamily="18" charset="0"/>
                <a:cs typeface="Times New Roman" pitchFamily="18" charset="0"/>
              </a:rPr>
              <a:t>:</a:t>
            </a:r>
          </a:p>
          <a:p>
            <a:r>
              <a:rPr lang="en-US" sz="2400" b="1" dirty="0">
                <a:solidFill>
                  <a:srgbClr val="FF0000"/>
                </a:solidFill>
                <a:latin typeface="Times New Roman" pitchFamily="18" charset="0"/>
                <a:cs typeface="Times New Roman" pitchFamily="18" charset="0"/>
              </a:rPr>
              <a:t>3. </a:t>
            </a:r>
            <a:r>
              <a:rPr lang="en-US" sz="2400" b="1" u="sng" dirty="0" err="1">
                <a:solidFill>
                  <a:srgbClr val="FF0000"/>
                </a:solidFill>
                <a:latin typeface="Times New Roman" pitchFamily="18" charset="0"/>
                <a:cs typeface="Times New Roman" pitchFamily="18" charset="0"/>
              </a:rPr>
              <a:t>PureCSS</a:t>
            </a:r>
            <a:r>
              <a:rPr lang="en-US" sz="2400" b="1" u="sng" dirty="0">
                <a:solidFill>
                  <a:srgbClr val="FF0000"/>
                </a:solidFill>
                <a:latin typeface="Times New Roman" pitchFamily="18" charset="0"/>
                <a:cs typeface="Times New Roman" pitchFamily="18" charset="0"/>
              </a:rPr>
              <a:t>:</a:t>
            </a:r>
          </a:p>
          <a:p>
            <a:endParaRPr lang="en-US" sz="2400" b="1" u="sng" dirty="0">
              <a:solidFill>
                <a:srgbClr val="FF0000"/>
              </a:solidFill>
              <a:latin typeface="Times New Roman" pitchFamily="18" charset="0"/>
              <a:cs typeface="Times New Roman" pitchFamily="18" charset="0"/>
            </a:endParaRPr>
          </a:p>
          <a:p>
            <a:endParaRPr lang="vi-VN" sz="2400" dirty="0">
              <a:latin typeface="Times New Roman" pitchFamily="18" charset="0"/>
              <a:cs typeface="Times New Roman" pitchFamily="18" charset="0"/>
            </a:endParaRPr>
          </a:p>
          <a:p>
            <a:endParaRPr lang="vi-VN"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p:txBody>
      </p:sp>
      <p:sp>
        <p:nvSpPr>
          <p:cNvPr id="5" name="TextBox 4"/>
          <p:cNvSpPr txBox="1"/>
          <p:nvPr/>
        </p:nvSpPr>
        <p:spPr>
          <a:xfrm>
            <a:off x="6705600" y="2833723"/>
            <a:ext cx="2324100" cy="1846659"/>
          </a:xfrm>
          <a:prstGeom prst="rect">
            <a:avLst/>
          </a:prstGeom>
          <a:noFill/>
        </p:spPr>
        <p:txBody>
          <a:bodyPr wrap="square" rtlCol="0">
            <a:spAutoFit/>
          </a:bodyPr>
          <a:lstStyle/>
          <a:p>
            <a:r>
              <a:rPr lang="vi-VN" sz="2400" dirty="0">
                <a:latin typeface="Times New Roman" pitchFamily="18" charset="0"/>
                <a:cs typeface="Times New Roman" pitchFamily="18" charset="0"/>
              </a:rPr>
              <a:t>Thể loại: CSS UI Framework</a:t>
            </a:r>
          </a:p>
          <a:p>
            <a:r>
              <a:rPr lang="vi-VN" sz="2400" dirty="0">
                <a:latin typeface="Times New Roman" pitchFamily="18" charset="0"/>
                <a:cs typeface="Times New Roman" pitchFamily="18" charset="0"/>
              </a:rPr>
              <a:t>Cấp độ: Dễ</a:t>
            </a:r>
          </a:p>
          <a:p>
            <a:r>
              <a:rPr lang="vi-VN" sz="2400" dirty="0">
                <a:latin typeface="Times New Roman" pitchFamily="18" charset="0"/>
                <a:cs typeface="Times New Roman" pitchFamily="18" charset="0"/>
              </a:rPr>
              <a:t>Responsive: Có</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07775"/>
            <a:ext cx="6553200" cy="2172607"/>
          </a:xfrm>
          <a:prstGeom prst="rect">
            <a:avLst/>
          </a:prstGeom>
        </p:spPr>
      </p:pic>
      <p:sp>
        <p:nvSpPr>
          <p:cNvPr id="9" name="TextBox 8"/>
          <p:cNvSpPr txBox="1"/>
          <p:nvPr/>
        </p:nvSpPr>
        <p:spPr>
          <a:xfrm>
            <a:off x="152400" y="4876800"/>
            <a:ext cx="8801100" cy="1938992"/>
          </a:xfrm>
          <a:prstGeom prst="rect">
            <a:avLst/>
          </a:prstGeom>
          <a:noFill/>
        </p:spPr>
        <p:txBody>
          <a:bodyPr wrap="square" rtlCol="0">
            <a:spAutoFit/>
          </a:bodyPr>
          <a:lstStyle/>
          <a:p>
            <a:r>
              <a:rPr lang="vi-VN" sz="2400" i="1" dirty="0">
                <a:latin typeface="Times New Roman" pitchFamily="18" charset="0"/>
                <a:cs typeface="Times New Roman" pitchFamily="18" charset="0"/>
              </a:rPr>
              <a:t>Có thể bạn không cần một UI Framework nặng nề  như Bootstrap mà vẫn đảm bảo nó có sẵn các thành phần chủ đạo trên website như nút bấm, form, menu và grid thì PureCSS là lựa chọn thích hợp cho bạn. Mặc dù vẫn hỗ trợ Responsive đầy đủ nhưng cách sử dụng khá đơn giản, cấu trúc các class có sẵn cũng không nhiều như Bootstrap.</a:t>
            </a:r>
            <a:endParaRPr lang="en-US" sz="2400" i="1"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 y="76200"/>
            <a:ext cx="9031788" cy="228600"/>
          </a:xfrm>
          <a:prstGeom prst="rect">
            <a:avLst/>
          </a:prstGeom>
        </p:spPr>
      </p:pic>
    </p:spTree>
    <p:extLst>
      <p:ext uri="{BB962C8B-B14F-4D97-AF65-F5344CB8AC3E}">
        <p14:creationId xmlns:p14="http://schemas.microsoft.com/office/powerpoint/2010/main" val="3503756989"/>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1719</Words>
  <Application>Microsoft Office PowerPoint</Application>
  <PresentationFormat>On-screen Show (4:3)</PresentationFormat>
  <Paragraphs>150</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PowerPoint Presentation</vt:lpstr>
      <vt:lpstr>PowerPoint Presentation</vt:lpstr>
      <vt:lpstr>TỔNG QUAN VỀ CSS FRAMEWORK</vt:lpstr>
      <vt:lpstr>TỔNG QUAN VỀ CSS FRAMEWORK</vt:lpstr>
      <vt:lpstr>TỔNG QUAN VỀ CSS FRAMEWORK</vt:lpstr>
      <vt:lpstr>TỔNG QUAN VỀ CSS FRAMEWORK</vt:lpstr>
      <vt:lpstr>TỔNG QUAN VỀ CSS FRAMEWORK</vt:lpstr>
      <vt:lpstr>TỔNG QUAN VỀ CSS FRAMEWORK</vt:lpstr>
      <vt:lpstr>TỔNG QUAN VỀ CSS FRAMEWORK</vt:lpstr>
      <vt:lpstr>TỔNG QUAN VỀ CSS FRAMEWORK</vt:lpstr>
      <vt:lpstr>TỔNG QUAN VỀ CSS FRAMEWORK</vt:lpstr>
      <vt:lpstr>TỔNG QUAN VỀ BOOTSTRAP</vt:lpstr>
      <vt:lpstr>TỔNG QUAN VỀ BOOTSTRAP</vt:lpstr>
      <vt:lpstr>TỔNG QUAN VỀ BOOTSTRAP</vt:lpstr>
      <vt:lpstr>TỔNG QUAN VỀ BOOTSTRAP</vt:lpstr>
      <vt:lpstr>TỔNG QUAN VỀ BOOTSTRAP</vt:lpstr>
      <vt:lpstr>TỔNG QUAN VỀ BOOTSTRAP</vt:lpstr>
      <vt:lpstr>TỔNG QUAN VỀ BOOTSTRAP</vt:lpstr>
      <vt:lpstr>TỔNG QUAN VỀ BOOTSTRAP</vt:lpstr>
      <vt:lpstr>TỔNG QUAN VỀ BOOTSTRAP</vt:lpstr>
      <vt:lpstr>TỔNG QUAN VỀ BOOTSTRAP</vt:lpstr>
      <vt:lpstr>TỔNG QUAN VỀ BOOTSTRAP</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Admin</cp:lastModifiedBy>
  <cp:revision>108</cp:revision>
  <dcterms:created xsi:type="dcterms:W3CDTF">2017-09-10T12:05:05Z</dcterms:created>
  <dcterms:modified xsi:type="dcterms:W3CDTF">2018-05-15T00:56:56Z</dcterms:modified>
</cp:coreProperties>
</file>