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1" r:id="rId4"/>
    <p:sldId id="259" r:id="rId5"/>
    <p:sldId id="258" r:id="rId6"/>
    <p:sldId id="263" r:id="rId7"/>
    <p:sldId id="264" r:id="rId8"/>
    <p:sldId id="268" r:id="rId9"/>
    <p:sldId id="267" r:id="rId10"/>
    <p:sldId id="265" r:id="rId11"/>
    <p:sldId id="269" r:id="rId12"/>
    <p:sldId id="270" r:id="rId13"/>
    <p:sldId id="271" r:id="rId14"/>
    <p:sldId id="262" r:id="rId15"/>
    <p:sldId id="266" r:id="rId16"/>
    <p:sldId id="272" r:id="rId17"/>
    <p:sldId id="274" r:id="rId18"/>
    <p:sldId id="273"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554" autoAdjust="0"/>
  </p:normalViewPr>
  <p:slideViewPr>
    <p:cSldViewPr snapToGrid="0">
      <p:cViewPr varScale="1">
        <p:scale>
          <a:sx n="68" d="100"/>
          <a:sy n="68" d="100"/>
        </p:scale>
        <p:origin x="8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A0B4C1-C210-41CA-A0DE-71C2EAE04447}" type="datetimeFigureOut">
              <a:rPr lang="en-IN" smtClean="0"/>
              <a:t>15-04-2021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75CBD3-6CA6-4DB1-B659-63534A9EFAE8}" type="slidenum">
              <a:rPr lang="en-IN" smtClean="0"/>
              <a:t>‹#›</a:t>
            </a:fld>
            <a:endParaRPr lang="en-IN"/>
          </a:p>
        </p:txBody>
      </p:sp>
    </p:spTree>
    <p:extLst>
      <p:ext uri="{BB962C8B-B14F-4D97-AF65-F5344CB8AC3E}">
        <p14:creationId xmlns:p14="http://schemas.microsoft.com/office/powerpoint/2010/main" val="2182837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775CBD3-6CA6-4DB1-B659-63534A9EFAE8}" type="slidenum">
              <a:rPr lang="en-IN" smtClean="0"/>
              <a:t>7</a:t>
            </a:fld>
            <a:endParaRPr lang="en-IN"/>
          </a:p>
        </p:txBody>
      </p:sp>
    </p:spTree>
    <p:extLst>
      <p:ext uri="{BB962C8B-B14F-4D97-AF65-F5344CB8AC3E}">
        <p14:creationId xmlns:p14="http://schemas.microsoft.com/office/powerpoint/2010/main" val="733382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7A50-947A-4A07-BFE4-6486441FC1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5AD0D5-DFBC-4FA9-B4CA-9CD5E294E9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C90D3A8-52BE-4D12-A95C-27FA56474B65}"/>
              </a:ext>
            </a:extLst>
          </p:cNvPr>
          <p:cNvSpPr>
            <a:spLocks noGrp="1"/>
          </p:cNvSpPr>
          <p:nvPr>
            <p:ph type="dt" sz="half" idx="10"/>
          </p:nvPr>
        </p:nvSpPr>
        <p:spPr/>
        <p:txBody>
          <a:bodyPr/>
          <a:lstStyle/>
          <a:p>
            <a:fld id="{6D646F46-CDB4-4259-BC40-DBE453C909D6}" type="datetimeFigureOut">
              <a:rPr lang="en-IN" smtClean="0"/>
              <a:t>15-04-2021</a:t>
            </a:fld>
            <a:endParaRPr lang="en-IN"/>
          </a:p>
        </p:txBody>
      </p:sp>
      <p:sp>
        <p:nvSpPr>
          <p:cNvPr id="5" name="Footer Placeholder 4">
            <a:extLst>
              <a:ext uri="{FF2B5EF4-FFF2-40B4-BE49-F238E27FC236}">
                <a16:creationId xmlns:a16="http://schemas.microsoft.com/office/drawing/2014/main" id="{94210660-EABF-42C3-ADAF-8DF5735731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30755B-C512-40D9-8385-DE6E45E87BA2}"/>
              </a:ext>
            </a:extLst>
          </p:cNvPr>
          <p:cNvSpPr>
            <a:spLocks noGrp="1"/>
          </p:cNvSpPr>
          <p:nvPr>
            <p:ph type="sldNum" sz="quarter" idx="12"/>
          </p:nvPr>
        </p:nvSpPr>
        <p:spPr/>
        <p:txBody>
          <a:bodyPr/>
          <a:lstStyle/>
          <a:p>
            <a:fld id="{1E5366F6-557F-4CE8-A330-34169F5D57BB}" type="slidenum">
              <a:rPr lang="en-IN" smtClean="0"/>
              <a:t>‹#›</a:t>
            </a:fld>
            <a:endParaRPr lang="en-IN"/>
          </a:p>
        </p:txBody>
      </p:sp>
    </p:spTree>
    <p:extLst>
      <p:ext uri="{BB962C8B-B14F-4D97-AF65-F5344CB8AC3E}">
        <p14:creationId xmlns:p14="http://schemas.microsoft.com/office/powerpoint/2010/main" val="3769022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2F0CA-19FD-40D2-BB18-8955E02FAF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A4767F-4B0F-4B8A-9DFF-577866072C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2D7E39-D8F1-44EB-AD20-FA81AF646EF0}"/>
              </a:ext>
            </a:extLst>
          </p:cNvPr>
          <p:cNvSpPr>
            <a:spLocks noGrp="1"/>
          </p:cNvSpPr>
          <p:nvPr>
            <p:ph type="dt" sz="half" idx="10"/>
          </p:nvPr>
        </p:nvSpPr>
        <p:spPr/>
        <p:txBody>
          <a:bodyPr/>
          <a:lstStyle/>
          <a:p>
            <a:fld id="{6D646F46-CDB4-4259-BC40-DBE453C909D6}" type="datetimeFigureOut">
              <a:rPr lang="en-IN" smtClean="0"/>
              <a:t>15-04-2021</a:t>
            </a:fld>
            <a:endParaRPr lang="en-IN"/>
          </a:p>
        </p:txBody>
      </p:sp>
      <p:sp>
        <p:nvSpPr>
          <p:cNvPr id="5" name="Footer Placeholder 4">
            <a:extLst>
              <a:ext uri="{FF2B5EF4-FFF2-40B4-BE49-F238E27FC236}">
                <a16:creationId xmlns:a16="http://schemas.microsoft.com/office/drawing/2014/main" id="{518EFE30-63F7-4A58-9FE0-752F819D0B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F8700B-8682-48BA-8E19-3636B1746381}"/>
              </a:ext>
            </a:extLst>
          </p:cNvPr>
          <p:cNvSpPr>
            <a:spLocks noGrp="1"/>
          </p:cNvSpPr>
          <p:nvPr>
            <p:ph type="sldNum" sz="quarter" idx="12"/>
          </p:nvPr>
        </p:nvSpPr>
        <p:spPr/>
        <p:txBody>
          <a:bodyPr/>
          <a:lstStyle/>
          <a:p>
            <a:fld id="{1E5366F6-557F-4CE8-A330-34169F5D57BB}" type="slidenum">
              <a:rPr lang="en-IN" smtClean="0"/>
              <a:t>‹#›</a:t>
            </a:fld>
            <a:endParaRPr lang="en-IN"/>
          </a:p>
        </p:txBody>
      </p:sp>
    </p:spTree>
    <p:extLst>
      <p:ext uri="{BB962C8B-B14F-4D97-AF65-F5344CB8AC3E}">
        <p14:creationId xmlns:p14="http://schemas.microsoft.com/office/powerpoint/2010/main" val="1898759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38FC5C-2648-4E34-8985-525FA87600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BE8DC1-D109-495F-8D95-7C969517EC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86916D-5634-4632-9632-73AE19F0A61E}"/>
              </a:ext>
            </a:extLst>
          </p:cNvPr>
          <p:cNvSpPr>
            <a:spLocks noGrp="1"/>
          </p:cNvSpPr>
          <p:nvPr>
            <p:ph type="dt" sz="half" idx="10"/>
          </p:nvPr>
        </p:nvSpPr>
        <p:spPr/>
        <p:txBody>
          <a:bodyPr/>
          <a:lstStyle/>
          <a:p>
            <a:fld id="{6D646F46-CDB4-4259-BC40-DBE453C909D6}" type="datetimeFigureOut">
              <a:rPr lang="en-IN" smtClean="0"/>
              <a:t>15-04-2021</a:t>
            </a:fld>
            <a:endParaRPr lang="en-IN"/>
          </a:p>
        </p:txBody>
      </p:sp>
      <p:sp>
        <p:nvSpPr>
          <p:cNvPr id="5" name="Footer Placeholder 4">
            <a:extLst>
              <a:ext uri="{FF2B5EF4-FFF2-40B4-BE49-F238E27FC236}">
                <a16:creationId xmlns:a16="http://schemas.microsoft.com/office/drawing/2014/main" id="{C5773A94-7741-45A0-8C0F-5A4AF32D27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7C7F8D-DECB-47EB-B2AD-7A46031791B5}"/>
              </a:ext>
            </a:extLst>
          </p:cNvPr>
          <p:cNvSpPr>
            <a:spLocks noGrp="1"/>
          </p:cNvSpPr>
          <p:nvPr>
            <p:ph type="sldNum" sz="quarter" idx="12"/>
          </p:nvPr>
        </p:nvSpPr>
        <p:spPr/>
        <p:txBody>
          <a:bodyPr/>
          <a:lstStyle/>
          <a:p>
            <a:fld id="{1E5366F6-557F-4CE8-A330-34169F5D57BB}" type="slidenum">
              <a:rPr lang="en-IN" smtClean="0"/>
              <a:t>‹#›</a:t>
            </a:fld>
            <a:endParaRPr lang="en-IN"/>
          </a:p>
        </p:txBody>
      </p:sp>
    </p:spTree>
    <p:extLst>
      <p:ext uri="{BB962C8B-B14F-4D97-AF65-F5344CB8AC3E}">
        <p14:creationId xmlns:p14="http://schemas.microsoft.com/office/powerpoint/2010/main" val="4153147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4703C-DA09-459B-82B4-A5DAB5F19E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551E18-B7FA-43B9-A19E-89FBD4203D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4781E6-3F5C-4A2C-8093-124D211D210B}"/>
              </a:ext>
            </a:extLst>
          </p:cNvPr>
          <p:cNvSpPr>
            <a:spLocks noGrp="1"/>
          </p:cNvSpPr>
          <p:nvPr>
            <p:ph type="dt" sz="half" idx="10"/>
          </p:nvPr>
        </p:nvSpPr>
        <p:spPr/>
        <p:txBody>
          <a:bodyPr/>
          <a:lstStyle/>
          <a:p>
            <a:fld id="{6D646F46-CDB4-4259-BC40-DBE453C909D6}" type="datetimeFigureOut">
              <a:rPr lang="en-IN" smtClean="0"/>
              <a:t>15-04-2021</a:t>
            </a:fld>
            <a:endParaRPr lang="en-IN"/>
          </a:p>
        </p:txBody>
      </p:sp>
      <p:sp>
        <p:nvSpPr>
          <p:cNvPr id="5" name="Footer Placeholder 4">
            <a:extLst>
              <a:ext uri="{FF2B5EF4-FFF2-40B4-BE49-F238E27FC236}">
                <a16:creationId xmlns:a16="http://schemas.microsoft.com/office/drawing/2014/main" id="{AD6FDF11-FBF1-4FA3-83A5-E7DD5714DC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BCDDC0-6AB6-4D4E-A8B2-52E17B84F553}"/>
              </a:ext>
            </a:extLst>
          </p:cNvPr>
          <p:cNvSpPr>
            <a:spLocks noGrp="1"/>
          </p:cNvSpPr>
          <p:nvPr>
            <p:ph type="sldNum" sz="quarter" idx="12"/>
          </p:nvPr>
        </p:nvSpPr>
        <p:spPr/>
        <p:txBody>
          <a:bodyPr/>
          <a:lstStyle/>
          <a:p>
            <a:fld id="{1E5366F6-557F-4CE8-A330-34169F5D57BB}" type="slidenum">
              <a:rPr lang="en-IN" smtClean="0"/>
              <a:t>‹#›</a:t>
            </a:fld>
            <a:endParaRPr lang="en-IN"/>
          </a:p>
        </p:txBody>
      </p:sp>
    </p:spTree>
    <p:extLst>
      <p:ext uri="{BB962C8B-B14F-4D97-AF65-F5344CB8AC3E}">
        <p14:creationId xmlns:p14="http://schemas.microsoft.com/office/powerpoint/2010/main" val="3393306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ACB1-6B80-4929-9073-D164519F15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07003B-06E7-496E-9997-882EE1FBC1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F51F67-EEBF-4402-929A-80D6B2688F0C}"/>
              </a:ext>
            </a:extLst>
          </p:cNvPr>
          <p:cNvSpPr>
            <a:spLocks noGrp="1"/>
          </p:cNvSpPr>
          <p:nvPr>
            <p:ph type="dt" sz="half" idx="10"/>
          </p:nvPr>
        </p:nvSpPr>
        <p:spPr/>
        <p:txBody>
          <a:bodyPr/>
          <a:lstStyle/>
          <a:p>
            <a:fld id="{6D646F46-CDB4-4259-BC40-DBE453C909D6}" type="datetimeFigureOut">
              <a:rPr lang="en-IN" smtClean="0"/>
              <a:t>15-04-2021</a:t>
            </a:fld>
            <a:endParaRPr lang="en-IN"/>
          </a:p>
        </p:txBody>
      </p:sp>
      <p:sp>
        <p:nvSpPr>
          <p:cNvPr id="5" name="Footer Placeholder 4">
            <a:extLst>
              <a:ext uri="{FF2B5EF4-FFF2-40B4-BE49-F238E27FC236}">
                <a16:creationId xmlns:a16="http://schemas.microsoft.com/office/drawing/2014/main" id="{7B47A4B8-1F09-41B1-AFB2-0F4CBA01EF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7BCDB8-FCBD-47DC-8B4B-9878BAD1E9AF}"/>
              </a:ext>
            </a:extLst>
          </p:cNvPr>
          <p:cNvSpPr>
            <a:spLocks noGrp="1"/>
          </p:cNvSpPr>
          <p:nvPr>
            <p:ph type="sldNum" sz="quarter" idx="12"/>
          </p:nvPr>
        </p:nvSpPr>
        <p:spPr/>
        <p:txBody>
          <a:bodyPr/>
          <a:lstStyle/>
          <a:p>
            <a:fld id="{1E5366F6-557F-4CE8-A330-34169F5D57BB}" type="slidenum">
              <a:rPr lang="en-IN" smtClean="0"/>
              <a:t>‹#›</a:t>
            </a:fld>
            <a:endParaRPr lang="en-IN"/>
          </a:p>
        </p:txBody>
      </p:sp>
    </p:spTree>
    <p:extLst>
      <p:ext uri="{BB962C8B-B14F-4D97-AF65-F5344CB8AC3E}">
        <p14:creationId xmlns:p14="http://schemas.microsoft.com/office/powerpoint/2010/main" val="3781122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186C2-A1A6-499E-8087-92B410C9EB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42B63D-6C02-48AC-B738-C38DC66572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AC5447-0615-4C85-8770-34834180D1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531017-C921-4065-A3CF-062D57CD06E8}"/>
              </a:ext>
            </a:extLst>
          </p:cNvPr>
          <p:cNvSpPr>
            <a:spLocks noGrp="1"/>
          </p:cNvSpPr>
          <p:nvPr>
            <p:ph type="dt" sz="half" idx="10"/>
          </p:nvPr>
        </p:nvSpPr>
        <p:spPr/>
        <p:txBody>
          <a:bodyPr/>
          <a:lstStyle/>
          <a:p>
            <a:fld id="{6D646F46-CDB4-4259-BC40-DBE453C909D6}" type="datetimeFigureOut">
              <a:rPr lang="en-IN" smtClean="0"/>
              <a:t>15-04-2021</a:t>
            </a:fld>
            <a:endParaRPr lang="en-IN"/>
          </a:p>
        </p:txBody>
      </p:sp>
      <p:sp>
        <p:nvSpPr>
          <p:cNvPr id="6" name="Footer Placeholder 5">
            <a:extLst>
              <a:ext uri="{FF2B5EF4-FFF2-40B4-BE49-F238E27FC236}">
                <a16:creationId xmlns:a16="http://schemas.microsoft.com/office/drawing/2014/main" id="{3E7FE325-00BF-4452-900E-43B448DCE9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8D1013-0C9F-42F8-962C-364E26AFED1A}"/>
              </a:ext>
            </a:extLst>
          </p:cNvPr>
          <p:cNvSpPr>
            <a:spLocks noGrp="1"/>
          </p:cNvSpPr>
          <p:nvPr>
            <p:ph type="sldNum" sz="quarter" idx="12"/>
          </p:nvPr>
        </p:nvSpPr>
        <p:spPr/>
        <p:txBody>
          <a:bodyPr/>
          <a:lstStyle/>
          <a:p>
            <a:fld id="{1E5366F6-557F-4CE8-A330-34169F5D57BB}" type="slidenum">
              <a:rPr lang="en-IN" smtClean="0"/>
              <a:t>‹#›</a:t>
            </a:fld>
            <a:endParaRPr lang="en-IN"/>
          </a:p>
        </p:txBody>
      </p:sp>
    </p:spTree>
    <p:extLst>
      <p:ext uri="{BB962C8B-B14F-4D97-AF65-F5344CB8AC3E}">
        <p14:creationId xmlns:p14="http://schemas.microsoft.com/office/powerpoint/2010/main" val="2969594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78E6-0B16-4EE8-8A14-381ED0D806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1DFAD2-B837-4F64-AD5D-0FAE082DD6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2961E2-C9CE-4EF1-8145-8A0A0551BC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E7B7481-7687-4910-8729-76296C738A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CD57AE-4E3B-498D-88F7-994CB630FC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711982-5973-4191-9811-833B5FAA0D9B}"/>
              </a:ext>
            </a:extLst>
          </p:cNvPr>
          <p:cNvSpPr>
            <a:spLocks noGrp="1"/>
          </p:cNvSpPr>
          <p:nvPr>
            <p:ph type="dt" sz="half" idx="10"/>
          </p:nvPr>
        </p:nvSpPr>
        <p:spPr/>
        <p:txBody>
          <a:bodyPr/>
          <a:lstStyle/>
          <a:p>
            <a:fld id="{6D646F46-CDB4-4259-BC40-DBE453C909D6}" type="datetimeFigureOut">
              <a:rPr lang="en-IN" smtClean="0"/>
              <a:t>15-04-2021</a:t>
            </a:fld>
            <a:endParaRPr lang="en-IN"/>
          </a:p>
        </p:txBody>
      </p:sp>
      <p:sp>
        <p:nvSpPr>
          <p:cNvPr id="8" name="Footer Placeholder 7">
            <a:extLst>
              <a:ext uri="{FF2B5EF4-FFF2-40B4-BE49-F238E27FC236}">
                <a16:creationId xmlns:a16="http://schemas.microsoft.com/office/drawing/2014/main" id="{4CB4BD29-FC36-4346-9A73-8FDEF64B46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7E0112F-1CFB-4012-ADC9-80EE4816D828}"/>
              </a:ext>
            </a:extLst>
          </p:cNvPr>
          <p:cNvSpPr>
            <a:spLocks noGrp="1"/>
          </p:cNvSpPr>
          <p:nvPr>
            <p:ph type="sldNum" sz="quarter" idx="12"/>
          </p:nvPr>
        </p:nvSpPr>
        <p:spPr/>
        <p:txBody>
          <a:bodyPr/>
          <a:lstStyle/>
          <a:p>
            <a:fld id="{1E5366F6-557F-4CE8-A330-34169F5D57BB}" type="slidenum">
              <a:rPr lang="en-IN" smtClean="0"/>
              <a:t>‹#›</a:t>
            </a:fld>
            <a:endParaRPr lang="en-IN"/>
          </a:p>
        </p:txBody>
      </p:sp>
    </p:spTree>
    <p:extLst>
      <p:ext uri="{BB962C8B-B14F-4D97-AF65-F5344CB8AC3E}">
        <p14:creationId xmlns:p14="http://schemas.microsoft.com/office/powerpoint/2010/main" val="3894790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2DBAD-C688-4C8C-AE4E-1F3669823F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21B3D8-A00A-4A57-A621-47DC36921EDE}"/>
              </a:ext>
            </a:extLst>
          </p:cNvPr>
          <p:cNvSpPr>
            <a:spLocks noGrp="1"/>
          </p:cNvSpPr>
          <p:nvPr>
            <p:ph type="dt" sz="half" idx="10"/>
          </p:nvPr>
        </p:nvSpPr>
        <p:spPr/>
        <p:txBody>
          <a:bodyPr/>
          <a:lstStyle/>
          <a:p>
            <a:fld id="{6D646F46-CDB4-4259-BC40-DBE453C909D6}" type="datetimeFigureOut">
              <a:rPr lang="en-IN" smtClean="0"/>
              <a:t>15-04-2021</a:t>
            </a:fld>
            <a:endParaRPr lang="en-IN"/>
          </a:p>
        </p:txBody>
      </p:sp>
      <p:sp>
        <p:nvSpPr>
          <p:cNvPr id="4" name="Footer Placeholder 3">
            <a:extLst>
              <a:ext uri="{FF2B5EF4-FFF2-40B4-BE49-F238E27FC236}">
                <a16:creationId xmlns:a16="http://schemas.microsoft.com/office/drawing/2014/main" id="{C5FE084A-1458-4EEE-8D83-5271B02226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756675-B967-4DC9-BE7E-32C947268DEB}"/>
              </a:ext>
            </a:extLst>
          </p:cNvPr>
          <p:cNvSpPr>
            <a:spLocks noGrp="1"/>
          </p:cNvSpPr>
          <p:nvPr>
            <p:ph type="sldNum" sz="quarter" idx="12"/>
          </p:nvPr>
        </p:nvSpPr>
        <p:spPr/>
        <p:txBody>
          <a:bodyPr/>
          <a:lstStyle/>
          <a:p>
            <a:fld id="{1E5366F6-557F-4CE8-A330-34169F5D57BB}" type="slidenum">
              <a:rPr lang="en-IN" smtClean="0"/>
              <a:t>‹#›</a:t>
            </a:fld>
            <a:endParaRPr lang="en-IN"/>
          </a:p>
        </p:txBody>
      </p:sp>
    </p:spTree>
    <p:extLst>
      <p:ext uri="{BB962C8B-B14F-4D97-AF65-F5344CB8AC3E}">
        <p14:creationId xmlns:p14="http://schemas.microsoft.com/office/powerpoint/2010/main" val="2905415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2CE8B9-D13E-47A4-9835-639834914584}"/>
              </a:ext>
            </a:extLst>
          </p:cNvPr>
          <p:cNvSpPr>
            <a:spLocks noGrp="1"/>
          </p:cNvSpPr>
          <p:nvPr>
            <p:ph type="dt" sz="half" idx="10"/>
          </p:nvPr>
        </p:nvSpPr>
        <p:spPr/>
        <p:txBody>
          <a:bodyPr/>
          <a:lstStyle/>
          <a:p>
            <a:fld id="{6D646F46-CDB4-4259-BC40-DBE453C909D6}" type="datetimeFigureOut">
              <a:rPr lang="en-IN" smtClean="0"/>
              <a:t>15-04-2021</a:t>
            </a:fld>
            <a:endParaRPr lang="en-IN"/>
          </a:p>
        </p:txBody>
      </p:sp>
      <p:sp>
        <p:nvSpPr>
          <p:cNvPr id="3" name="Footer Placeholder 2">
            <a:extLst>
              <a:ext uri="{FF2B5EF4-FFF2-40B4-BE49-F238E27FC236}">
                <a16:creationId xmlns:a16="http://schemas.microsoft.com/office/drawing/2014/main" id="{79993C33-3488-46DB-9E1B-48BB46C211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831679-D821-44D3-8EC4-644CD0A0F389}"/>
              </a:ext>
            </a:extLst>
          </p:cNvPr>
          <p:cNvSpPr>
            <a:spLocks noGrp="1"/>
          </p:cNvSpPr>
          <p:nvPr>
            <p:ph type="sldNum" sz="quarter" idx="12"/>
          </p:nvPr>
        </p:nvSpPr>
        <p:spPr/>
        <p:txBody>
          <a:bodyPr/>
          <a:lstStyle/>
          <a:p>
            <a:fld id="{1E5366F6-557F-4CE8-A330-34169F5D57BB}" type="slidenum">
              <a:rPr lang="en-IN" smtClean="0"/>
              <a:t>‹#›</a:t>
            </a:fld>
            <a:endParaRPr lang="en-IN"/>
          </a:p>
        </p:txBody>
      </p:sp>
    </p:spTree>
    <p:extLst>
      <p:ext uri="{BB962C8B-B14F-4D97-AF65-F5344CB8AC3E}">
        <p14:creationId xmlns:p14="http://schemas.microsoft.com/office/powerpoint/2010/main" val="3330773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F598-AE5A-4BC1-987A-01659C1E6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BB343C-A922-4FFE-9977-A171BBB7FB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312FEB-C9E9-451E-BB6F-0C30755E25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77566A-339C-45D7-96D1-1A1C0F7CC835}"/>
              </a:ext>
            </a:extLst>
          </p:cNvPr>
          <p:cNvSpPr>
            <a:spLocks noGrp="1"/>
          </p:cNvSpPr>
          <p:nvPr>
            <p:ph type="dt" sz="half" idx="10"/>
          </p:nvPr>
        </p:nvSpPr>
        <p:spPr/>
        <p:txBody>
          <a:bodyPr/>
          <a:lstStyle/>
          <a:p>
            <a:fld id="{6D646F46-CDB4-4259-BC40-DBE453C909D6}" type="datetimeFigureOut">
              <a:rPr lang="en-IN" smtClean="0"/>
              <a:t>15-04-2021</a:t>
            </a:fld>
            <a:endParaRPr lang="en-IN"/>
          </a:p>
        </p:txBody>
      </p:sp>
      <p:sp>
        <p:nvSpPr>
          <p:cNvPr id="6" name="Footer Placeholder 5">
            <a:extLst>
              <a:ext uri="{FF2B5EF4-FFF2-40B4-BE49-F238E27FC236}">
                <a16:creationId xmlns:a16="http://schemas.microsoft.com/office/drawing/2014/main" id="{857B4D31-21D6-4944-9CCA-CBC924482F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1558D3-724A-4253-A66C-80FD1E05BD8D}"/>
              </a:ext>
            </a:extLst>
          </p:cNvPr>
          <p:cNvSpPr>
            <a:spLocks noGrp="1"/>
          </p:cNvSpPr>
          <p:nvPr>
            <p:ph type="sldNum" sz="quarter" idx="12"/>
          </p:nvPr>
        </p:nvSpPr>
        <p:spPr/>
        <p:txBody>
          <a:bodyPr/>
          <a:lstStyle/>
          <a:p>
            <a:fld id="{1E5366F6-557F-4CE8-A330-34169F5D57BB}" type="slidenum">
              <a:rPr lang="en-IN" smtClean="0"/>
              <a:t>‹#›</a:t>
            </a:fld>
            <a:endParaRPr lang="en-IN"/>
          </a:p>
        </p:txBody>
      </p:sp>
    </p:spTree>
    <p:extLst>
      <p:ext uri="{BB962C8B-B14F-4D97-AF65-F5344CB8AC3E}">
        <p14:creationId xmlns:p14="http://schemas.microsoft.com/office/powerpoint/2010/main" val="293689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83C98-4E83-469E-98E2-306E2AC4FE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5B122AD-BFAE-47EE-815F-92A7A1F3D8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811087C-34F5-402B-BDD0-E7BB266DDA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EA1378-6315-4D35-A7F1-42C5BE60CABD}"/>
              </a:ext>
            </a:extLst>
          </p:cNvPr>
          <p:cNvSpPr>
            <a:spLocks noGrp="1"/>
          </p:cNvSpPr>
          <p:nvPr>
            <p:ph type="dt" sz="half" idx="10"/>
          </p:nvPr>
        </p:nvSpPr>
        <p:spPr/>
        <p:txBody>
          <a:bodyPr/>
          <a:lstStyle/>
          <a:p>
            <a:fld id="{6D646F46-CDB4-4259-BC40-DBE453C909D6}" type="datetimeFigureOut">
              <a:rPr lang="en-IN" smtClean="0"/>
              <a:t>15-04-2021</a:t>
            </a:fld>
            <a:endParaRPr lang="en-IN"/>
          </a:p>
        </p:txBody>
      </p:sp>
      <p:sp>
        <p:nvSpPr>
          <p:cNvPr id="6" name="Footer Placeholder 5">
            <a:extLst>
              <a:ext uri="{FF2B5EF4-FFF2-40B4-BE49-F238E27FC236}">
                <a16:creationId xmlns:a16="http://schemas.microsoft.com/office/drawing/2014/main" id="{CD8A9903-1BC1-4C08-A94A-4F74DE5CF3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3C7BCB-9E57-4A34-AA82-479A0E5A0627}"/>
              </a:ext>
            </a:extLst>
          </p:cNvPr>
          <p:cNvSpPr>
            <a:spLocks noGrp="1"/>
          </p:cNvSpPr>
          <p:nvPr>
            <p:ph type="sldNum" sz="quarter" idx="12"/>
          </p:nvPr>
        </p:nvSpPr>
        <p:spPr/>
        <p:txBody>
          <a:bodyPr/>
          <a:lstStyle/>
          <a:p>
            <a:fld id="{1E5366F6-557F-4CE8-A330-34169F5D57BB}" type="slidenum">
              <a:rPr lang="en-IN" smtClean="0"/>
              <a:t>‹#›</a:t>
            </a:fld>
            <a:endParaRPr lang="en-IN"/>
          </a:p>
        </p:txBody>
      </p:sp>
    </p:spTree>
    <p:extLst>
      <p:ext uri="{BB962C8B-B14F-4D97-AF65-F5344CB8AC3E}">
        <p14:creationId xmlns:p14="http://schemas.microsoft.com/office/powerpoint/2010/main" val="282060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8DDF9D-9605-45F2-B881-DF9541AA27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6D9780-3E04-4F4E-8013-FB78A1A844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142844-84D4-45FF-AFAF-4C8471CF35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46F46-CDB4-4259-BC40-DBE453C909D6}" type="datetimeFigureOut">
              <a:rPr lang="en-IN" smtClean="0"/>
              <a:t>15-04-2021</a:t>
            </a:fld>
            <a:endParaRPr lang="en-IN"/>
          </a:p>
        </p:txBody>
      </p:sp>
      <p:sp>
        <p:nvSpPr>
          <p:cNvPr id="5" name="Footer Placeholder 4">
            <a:extLst>
              <a:ext uri="{FF2B5EF4-FFF2-40B4-BE49-F238E27FC236}">
                <a16:creationId xmlns:a16="http://schemas.microsoft.com/office/drawing/2014/main" id="{0AD6D389-ABD8-4F70-88E5-121CBC3D38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E98276-903C-4079-8ED1-37F7A66E1C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5366F6-557F-4CE8-A330-34169F5D57BB}" type="slidenum">
              <a:rPr lang="en-IN" smtClean="0"/>
              <a:t>‹#›</a:t>
            </a:fld>
            <a:endParaRPr lang="en-IN"/>
          </a:p>
        </p:txBody>
      </p:sp>
    </p:spTree>
    <p:extLst>
      <p:ext uri="{BB962C8B-B14F-4D97-AF65-F5344CB8AC3E}">
        <p14:creationId xmlns:p14="http://schemas.microsoft.com/office/powerpoint/2010/main" val="3842256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21DB30-A929-4B44-88B0-9001A2746897}"/>
              </a:ext>
            </a:extLst>
          </p:cNvPr>
          <p:cNvSpPr txBox="1"/>
          <p:nvPr/>
        </p:nvSpPr>
        <p:spPr>
          <a:xfrm>
            <a:off x="1152938" y="657545"/>
            <a:ext cx="9992139" cy="523220"/>
          </a:xfrm>
          <a:prstGeom prst="rect">
            <a:avLst/>
          </a:prstGeom>
          <a:noFill/>
        </p:spPr>
        <p:txBody>
          <a:bodyPr wrap="square">
            <a:spAutoFit/>
          </a:bodyPr>
          <a:lstStyle/>
          <a:p>
            <a:r>
              <a:rPr lang="en-US" sz="2800" dirty="0">
                <a:solidFill>
                  <a:srgbClr val="C00000"/>
                </a:solidFill>
              </a:rPr>
              <a:t>Handwritten Digits Recognition using Convolution Neural Networks</a:t>
            </a:r>
            <a:endParaRPr lang="en-IN" sz="2800" dirty="0">
              <a:solidFill>
                <a:srgbClr val="C00000"/>
              </a:solidFill>
            </a:endParaRPr>
          </a:p>
        </p:txBody>
      </p:sp>
      <p:sp>
        <p:nvSpPr>
          <p:cNvPr id="7" name="TextBox 6">
            <a:extLst>
              <a:ext uri="{FF2B5EF4-FFF2-40B4-BE49-F238E27FC236}">
                <a16:creationId xmlns:a16="http://schemas.microsoft.com/office/drawing/2014/main" id="{1B6FAE2C-5BE2-499E-967A-E091553CAFC2}"/>
              </a:ext>
            </a:extLst>
          </p:cNvPr>
          <p:cNvSpPr txBox="1"/>
          <p:nvPr/>
        </p:nvSpPr>
        <p:spPr>
          <a:xfrm>
            <a:off x="1152938" y="1433681"/>
            <a:ext cx="8560905" cy="707886"/>
          </a:xfrm>
          <a:prstGeom prst="rect">
            <a:avLst/>
          </a:prstGeom>
          <a:noFill/>
        </p:spPr>
        <p:txBody>
          <a:bodyPr wrap="square">
            <a:spAutoFit/>
          </a:bodyPr>
          <a:lstStyle/>
          <a:p>
            <a:r>
              <a:rPr lang="en-US" sz="2000" dirty="0">
                <a:solidFill>
                  <a:srgbClr val="002060"/>
                </a:solidFill>
              </a:rPr>
              <a:t>Master of Business Administration (Data Science &amp; Analytics) Batch 2019 –2021.</a:t>
            </a:r>
          </a:p>
          <a:p>
            <a:r>
              <a:rPr lang="en-US" sz="2000" dirty="0">
                <a:solidFill>
                  <a:srgbClr val="002060"/>
                </a:solidFill>
              </a:rPr>
              <a:t>Mini Project Presentation </a:t>
            </a:r>
            <a:r>
              <a:rPr lang="en-IN" sz="2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t>
            </a:r>
            <a:r>
              <a:rPr lang="en-US" sz="2000" dirty="0">
                <a:solidFill>
                  <a:srgbClr val="002060"/>
                </a:solidFill>
              </a:rPr>
              <a:t>UNDER THE GUIDANCE OF Dr. B. LAKSHMA REDDY)</a:t>
            </a:r>
            <a:endParaRPr lang="en-IN" sz="2000" dirty="0">
              <a:solidFill>
                <a:srgbClr val="002060"/>
              </a:solidFill>
            </a:endParaRPr>
          </a:p>
        </p:txBody>
      </p:sp>
      <p:sp>
        <p:nvSpPr>
          <p:cNvPr id="11" name="Content Placeholder 10">
            <a:extLst>
              <a:ext uri="{FF2B5EF4-FFF2-40B4-BE49-F238E27FC236}">
                <a16:creationId xmlns:a16="http://schemas.microsoft.com/office/drawing/2014/main" id="{A2117C99-1C54-423B-B9E1-779E5A3AD7C7}"/>
              </a:ext>
            </a:extLst>
          </p:cNvPr>
          <p:cNvSpPr>
            <a:spLocks noGrp="1"/>
          </p:cNvSpPr>
          <p:nvPr>
            <p:ph idx="1"/>
          </p:nvPr>
        </p:nvSpPr>
        <p:spPr>
          <a:xfrm>
            <a:off x="1152938" y="2476347"/>
            <a:ext cx="9687340" cy="1144386"/>
          </a:xfrm>
        </p:spPr>
        <p:txBody>
          <a:bodyPr>
            <a:normAutofit lnSpcReduction="10000"/>
          </a:bodyPr>
          <a:lstStyle/>
          <a:p>
            <a:pPr marL="0" indent="0" algn="ctr">
              <a:buNone/>
            </a:pPr>
            <a:r>
              <a:rPr lang="en-IN" sz="2000" dirty="0">
                <a:solidFill>
                  <a:srgbClr val="002060"/>
                </a:solidFill>
              </a:rPr>
              <a:t>Khadeer Pasha</a:t>
            </a:r>
          </a:p>
          <a:p>
            <a:pPr marL="0" indent="0" algn="ctr">
              <a:buNone/>
            </a:pPr>
            <a:r>
              <a:rPr lang="en-IN" sz="2000" dirty="0">
                <a:solidFill>
                  <a:srgbClr val="002060"/>
                </a:solidFill>
              </a:rPr>
              <a:t>(Reg No. MB191317)</a:t>
            </a:r>
          </a:p>
          <a:p>
            <a:pPr marL="0" indent="0" algn="ctr">
              <a:buNone/>
            </a:pPr>
            <a:r>
              <a:rPr lang="en-IN" sz="2000" dirty="0">
                <a:solidFill>
                  <a:srgbClr val="002060"/>
                </a:solidFill>
              </a:rPr>
              <a:t>(under the Supervision of Regex Team)</a:t>
            </a:r>
          </a:p>
          <a:p>
            <a:pPr marL="0" indent="0" algn="ctr">
              <a:buNone/>
            </a:pPr>
            <a:endParaRPr lang="en-IN" sz="3200" dirty="0">
              <a:solidFill>
                <a:srgbClr val="002060"/>
              </a:solidFill>
            </a:endParaRPr>
          </a:p>
          <a:p>
            <a:pPr marL="0" indent="0" algn="ctr">
              <a:buNone/>
            </a:pPr>
            <a:endParaRPr lang="en-IN" sz="3200" dirty="0">
              <a:solidFill>
                <a:srgbClr val="002060"/>
              </a:solidFill>
            </a:endParaRPr>
          </a:p>
          <a:p>
            <a:pPr marL="0" indent="0">
              <a:buNone/>
            </a:pPr>
            <a:endParaRPr lang="en-IN" dirty="0"/>
          </a:p>
        </p:txBody>
      </p:sp>
      <p:pic>
        <p:nvPicPr>
          <p:cNvPr id="6" name="image1.jpeg">
            <a:extLst>
              <a:ext uri="{FF2B5EF4-FFF2-40B4-BE49-F238E27FC236}">
                <a16:creationId xmlns:a16="http://schemas.microsoft.com/office/drawing/2014/main" id="{4B0BE64F-B296-4EA0-9A27-51A4E205A0FA}"/>
              </a:ext>
            </a:extLst>
          </p:cNvPr>
          <p:cNvPicPr/>
          <p:nvPr/>
        </p:nvPicPr>
        <p:blipFill>
          <a:blip r:embed="rId2" cstate="print"/>
          <a:stretch>
            <a:fillRect/>
          </a:stretch>
        </p:blipFill>
        <p:spPr>
          <a:xfrm>
            <a:off x="4236760" y="3728735"/>
            <a:ext cx="3519695" cy="2329493"/>
          </a:xfrm>
          <a:prstGeom prst="rect">
            <a:avLst/>
          </a:prstGeom>
        </p:spPr>
      </p:pic>
      <p:sp>
        <p:nvSpPr>
          <p:cNvPr id="8" name="TextBox 7">
            <a:extLst>
              <a:ext uri="{FF2B5EF4-FFF2-40B4-BE49-F238E27FC236}">
                <a16:creationId xmlns:a16="http://schemas.microsoft.com/office/drawing/2014/main" id="{C4414DF7-6FFB-4F61-9644-D14E6C273671}"/>
              </a:ext>
            </a:extLst>
          </p:cNvPr>
          <p:cNvSpPr txBox="1"/>
          <p:nvPr/>
        </p:nvSpPr>
        <p:spPr>
          <a:xfrm>
            <a:off x="6573076" y="6517259"/>
            <a:ext cx="5543137" cy="307777"/>
          </a:xfrm>
          <a:prstGeom prst="rect">
            <a:avLst/>
          </a:prstGeom>
          <a:noFill/>
        </p:spPr>
        <p:txBody>
          <a:bodyPr wrap="square">
            <a:spAutoFit/>
          </a:bodyPr>
          <a:lstStyle/>
          <a:p>
            <a:pPr>
              <a:spcAft>
                <a:spcPts val="1000"/>
              </a:spcAft>
            </a:pPr>
            <a:r>
              <a:rPr lang="en-US" sz="1400" dirty="0">
                <a:solidFill>
                  <a:srgbClr val="002060"/>
                </a:solidFill>
              </a:rPr>
              <a:t>SJES COLLEGE OF MANAGEMENT STUDIES</a:t>
            </a:r>
            <a:r>
              <a:rPr lang="en-IN" sz="1400" dirty="0">
                <a:solidFill>
                  <a:srgbClr val="002060"/>
                </a:solidFill>
              </a:rPr>
              <a:t>, </a:t>
            </a:r>
            <a:r>
              <a:rPr lang="en-US" sz="1400" dirty="0">
                <a:solidFill>
                  <a:srgbClr val="002060"/>
                </a:solidFill>
              </a:rPr>
              <a:t>MEDAHALLI, BANGALORE- 49</a:t>
            </a:r>
            <a:endParaRPr lang="en-IN" sz="1400" dirty="0">
              <a:solidFill>
                <a:srgbClr val="002060"/>
              </a:solidFill>
            </a:endParaRPr>
          </a:p>
        </p:txBody>
      </p:sp>
      <p:pic>
        <p:nvPicPr>
          <p:cNvPr id="9" name="image2.jpeg">
            <a:extLst>
              <a:ext uri="{FF2B5EF4-FFF2-40B4-BE49-F238E27FC236}">
                <a16:creationId xmlns:a16="http://schemas.microsoft.com/office/drawing/2014/main" id="{B8010067-015E-474D-B3E7-314A22BA6DAE}"/>
              </a:ext>
            </a:extLst>
          </p:cNvPr>
          <p:cNvPicPr/>
          <p:nvPr/>
        </p:nvPicPr>
        <p:blipFill>
          <a:blip r:embed="rId3" cstate="print"/>
          <a:stretch>
            <a:fillRect/>
          </a:stretch>
        </p:blipFill>
        <p:spPr>
          <a:xfrm>
            <a:off x="10840278" y="5517851"/>
            <a:ext cx="1275936" cy="954107"/>
          </a:xfrm>
          <a:prstGeom prst="rect">
            <a:avLst/>
          </a:prstGeom>
        </p:spPr>
      </p:pic>
      <p:pic>
        <p:nvPicPr>
          <p:cNvPr id="4" name="Picture 3">
            <a:extLst>
              <a:ext uri="{FF2B5EF4-FFF2-40B4-BE49-F238E27FC236}">
                <a16:creationId xmlns:a16="http://schemas.microsoft.com/office/drawing/2014/main" id="{52637FCD-890B-44A9-97A2-0A9D04B4AA22}"/>
              </a:ext>
            </a:extLst>
          </p:cNvPr>
          <p:cNvPicPr>
            <a:picLocks noChangeAspect="1"/>
          </p:cNvPicPr>
          <p:nvPr/>
        </p:nvPicPr>
        <p:blipFill>
          <a:blip r:embed="rId4"/>
          <a:stretch>
            <a:fillRect/>
          </a:stretch>
        </p:blipFill>
        <p:spPr>
          <a:xfrm>
            <a:off x="0" y="5635654"/>
            <a:ext cx="2279373" cy="960802"/>
          </a:xfrm>
          <a:prstGeom prst="rect">
            <a:avLst/>
          </a:prstGeom>
        </p:spPr>
      </p:pic>
      <p:sp>
        <p:nvSpPr>
          <p:cNvPr id="12" name="TextBox 11">
            <a:extLst>
              <a:ext uri="{FF2B5EF4-FFF2-40B4-BE49-F238E27FC236}">
                <a16:creationId xmlns:a16="http://schemas.microsoft.com/office/drawing/2014/main" id="{C6058C56-A633-412E-A7A9-9ADCB0B4C774}"/>
              </a:ext>
            </a:extLst>
          </p:cNvPr>
          <p:cNvSpPr txBox="1"/>
          <p:nvPr/>
        </p:nvSpPr>
        <p:spPr>
          <a:xfrm>
            <a:off x="0" y="6596456"/>
            <a:ext cx="2018057" cy="261610"/>
          </a:xfrm>
          <a:prstGeom prst="rect">
            <a:avLst/>
          </a:prstGeom>
          <a:noFill/>
        </p:spPr>
        <p:txBody>
          <a:bodyPr wrap="square">
            <a:spAutoFit/>
          </a:bodyPr>
          <a:lstStyle/>
          <a:p>
            <a:pPr algn="l"/>
            <a:r>
              <a:rPr lang="en-IN" sz="1100" dirty="0">
                <a:solidFill>
                  <a:srgbClr val="002060"/>
                </a:solidFill>
              </a:rPr>
              <a:t>JTM I Floor, </a:t>
            </a:r>
            <a:r>
              <a:rPr lang="en-IN" sz="1100" dirty="0" err="1">
                <a:solidFill>
                  <a:srgbClr val="002060"/>
                </a:solidFill>
              </a:rPr>
              <a:t>Jagatpura</a:t>
            </a:r>
            <a:r>
              <a:rPr lang="en-IN" sz="1100" dirty="0">
                <a:solidFill>
                  <a:srgbClr val="002060"/>
                </a:solidFill>
              </a:rPr>
              <a:t>, Jaipur</a:t>
            </a:r>
          </a:p>
        </p:txBody>
      </p:sp>
    </p:spTree>
    <p:extLst>
      <p:ext uri="{BB962C8B-B14F-4D97-AF65-F5344CB8AC3E}">
        <p14:creationId xmlns:p14="http://schemas.microsoft.com/office/powerpoint/2010/main" val="3905353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059AD2-72F3-49BA-9373-3640D974014C}"/>
              </a:ext>
            </a:extLst>
          </p:cNvPr>
          <p:cNvPicPr>
            <a:picLocks noChangeAspect="1"/>
          </p:cNvPicPr>
          <p:nvPr/>
        </p:nvPicPr>
        <p:blipFill rotWithShape="1">
          <a:blip r:embed="rId2"/>
          <a:srcRect l="-1" t="-1" r="562" b="2"/>
          <a:stretch/>
        </p:blipFill>
        <p:spPr>
          <a:xfrm>
            <a:off x="0" y="0"/>
            <a:ext cx="12191999" cy="6858000"/>
          </a:xfrm>
          <a:prstGeom prst="rect">
            <a:avLst/>
          </a:prstGeom>
          <a:ln>
            <a:noFill/>
          </a:ln>
          <a:effectLst>
            <a:softEdge rad="112500"/>
          </a:effectLst>
        </p:spPr>
      </p:pic>
    </p:spTree>
    <p:extLst>
      <p:ext uri="{BB962C8B-B14F-4D97-AF65-F5344CB8AC3E}">
        <p14:creationId xmlns:p14="http://schemas.microsoft.com/office/powerpoint/2010/main" val="2267678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E935E-4133-484E-AAC5-890926CD42E9}"/>
              </a:ext>
            </a:extLst>
          </p:cNvPr>
          <p:cNvSpPr>
            <a:spLocks noGrp="1"/>
          </p:cNvSpPr>
          <p:nvPr>
            <p:ph type="title"/>
          </p:nvPr>
        </p:nvSpPr>
        <p:spPr>
          <a:xfrm>
            <a:off x="838200" y="365125"/>
            <a:ext cx="10515600" cy="1013509"/>
          </a:xfrm>
        </p:spPr>
        <p:txBody>
          <a:bodyPr/>
          <a:lstStyle/>
          <a:p>
            <a:pPr algn="ctr"/>
            <a:r>
              <a:rPr lang="en-IN" dirty="0">
                <a:solidFill>
                  <a:srgbClr val="C00000"/>
                </a:solidFill>
              </a:rPr>
              <a:t>Deep Learning Methodology</a:t>
            </a:r>
          </a:p>
        </p:txBody>
      </p:sp>
      <p:sp>
        <p:nvSpPr>
          <p:cNvPr id="3" name="Content Placeholder 2">
            <a:extLst>
              <a:ext uri="{FF2B5EF4-FFF2-40B4-BE49-F238E27FC236}">
                <a16:creationId xmlns:a16="http://schemas.microsoft.com/office/drawing/2014/main" id="{0F101196-EC19-4218-BF15-0ACE403F1B30}"/>
              </a:ext>
            </a:extLst>
          </p:cNvPr>
          <p:cNvSpPr>
            <a:spLocks noGrp="1"/>
          </p:cNvSpPr>
          <p:nvPr>
            <p:ph idx="1"/>
          </p:nvPr>
        </p:nvSpPr>
        <p:spPr/>
        <p:txBody>
          <a:bodyPr/>
          <a:lstStyle/>
          <a:p>
            <a:r>
              <a:rPr lang="en-US" dirty="0"/>
              <a:t>The dense layer, there is a “</a:t>
            </a:r>
            <a:r>
              <a:rPr lang="en-US" b="1" dirty="0"/>
              <a:t>Flatten</a:t>
            </a:r>
            <a:r>
              <a:rPr lang="en-US" dirty="0"/>
              <a:t>” layer which transforms the data into a single dimension vector form and acts as a connection between the layers. the flatten layer is followed another dropout layer and then finally the “</a:t>
            </a:r>
            <a:r>
              <a:rPr lang="en-US" b="1" dirty="0"/>
              <a:t>Dense</a:t>
            </a:r>
            <a:r>
              <a:rPr lang="en-US" dirty="0"/>
              <a:t>” layer.</a:t>
            </a:r>
          </a:p>
          <a:p>
            <a:endParaRPr lang="en-US" dirty="0"/>
          </a:p>
          <a:p>
            <a:r>
              <a:rPr lang="en-US" dirty="0"/>
              <a:t>The “</a:t>
            </a:r>
            <a:r>
              <a:rPr lang="en-US" b="1" dirty="0"/>
              <a:t>Dense</a:t>
            </a:r>
            <a:r>
              <a:rPr lang="en-US" dirty="0"/>
              <a:t>” layer is a fully connected layer which is used for the output of the deep learning model. Here, every node is connected with each other and hence the major learning takes place in this layer before the output. </a:t>
            </a:r>
          </a:p>
          <a:p>
            <a:endParaRPr lang="en-IN" dirty="0"/>
          </a:p>
        </p:txBody>
      </p:sp>
    </p:spTree>
    <p:extLst>
      <p:ext uri="{BB962C8B-B14F-4D97-AF65-F5344CB8AC3E}">
        <p14:creationId xmlns:p14="http://schemas.microsoft.com/office/powerpoint/2010/main" val="1450903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00DD5-2130-43E1-9776-4DE23D3995B7}"/>
              </a:ext>
            </a:extLst>
          </p:cNvPr>
          <p:cNvSpPr>
            <a:spLocks noGrp="1"/>
          </p:cNvSpPr>
          <p:nvPr>
            <p:ph type="title"/>
          </p:nvPr>
        </p:nvSpPr>
        <p:spPr>
          <a:xfrm>
            <a:off x="838200" y="365125"/>
            <a:ext cx="10515600" cy="689952"/>
          </a:xfrm>
        </p:spPr>
        <p:txBody>
          <a:bodyPr>
            <a:normAutofit fontScale="90000"/>
          </a:bodyPr>
          <a:lstStyle/>
          <a:p>
            <a:pPr algn="ctr"/>
            <a:r>
              <a:rPr lang="en-IN" dirty="0">
                <a:solidFill>
                  <a:srgbClr val="C00000"/>
                </a:solidFill>
              </a:rPr>
              <a:t>Deep Learning Methodology</a:t>
            </a:r>
            <a:endParaRPr lang="en-IN" dirty="0"/>
          </a:p>
        </p:txBody>
      </p:sp>
      <p:sp>
        <p:nvSpPr>
          <p:cNvPr id="3" name="Content Placeholder 2">
            <a:extLst>
              <a:ext uri="{FF2B5EF4-FFF2-40B4-BE49-F238E27FC236}">
                <a16:creationId xmlns:a16="http://schemas.microsoft.com/office/drawing/2014/main" id="{62AE885B-9FBA-4AFA-8D53-86E49453F3D8}"/>
              </a:ext>
            </a:extLst>
          </p:cNvPr>
          <p:cNvSpPr>
            <a:spLocks noGrp="1"/>
          </p:cNvSpPr>
          <p:nvPr>
            <p:ph idx="1"/>
          </p:nvPr>
        </p:nvSpPr>
        <p:spPr>
          <a:xfrm>
            <a:off x="838200" y="1825625"/>
            <a:ext cx="5829886" cy="4351338"/>
          </a:xfrm>
        </p:spPr>
        <p:txBody>
          <a:bodyPr>
            <a:normAutofit/>
          </a:bodyPr>
          <a:lstStyle/>
          <a:p>
            <a:r>
              <a:rPr lang="en-US" dirty="0"/>
              <a:t>There is an activation function in the dense layer called “</a:t>
            </a:r>
            <a:r>
              <a:rPr lang="en-US" b="1" dirty="0" err="1"/>
              <a:t>Softmax</a:t>
            </a:r>
            <a:r>
              <a:rPr lang="en-US" dirty="0"/>
              <a:t>”, which is used for getting the outputs in the form of probabilities ranging from 0 to 1. Therefore, while producing an output the algorithm tries to match the maximum probability with the input data and consequently provides the prediction.</a:t>
            </a:r>
          </a:p>
        </p:txBody>
      </p:sp>
      <p:pic>
        <p:nvPicPr>
          <p:cNvPr id="4" name="Picture 3">
            <a:extLst>
              <a:ext uri="{FF2B5EF4-FFF2-40B4-BE49-F238E27FC236}">
                <a16:creationId xmlns:a16="http://schemas.microsoft.com/office/drawing/2014/main" id="{BE52560E-B0E3-4537-AFF9-43EE6C3D6CE3}"/>
              </a:ext>
            </a:extLst>
          </p:cNvPr>
          <p:cNvPicPr>
            <a:picLocks noChangeAspect="1"/>
          </p:cNvPicPr>
          <p:nvPr/>
        </p:nvPicPr>
        <p:blipFill>
          <a:blip r:embed="rId2"/>
          <a:stretch>
            <a:fillRect/>
          </a:stretch>
        </p:blipFill>
        <p:spPr>
          <a:xfrm>
            <a:off x="6835743" y="1457739"/>
            <a:ext cx="4806190" cy="4719224"/>
          </a:xfrm>
          <a:prstGeom prst="rect">
            <a:avLst/>
          </a:prstGeom>
        </p:spPr>
      </p:pic>
    </p:spTree>
    <p:extLst>
      <p:ext uri="{BB962C8B-B14F-4D97-AF65-F5344CB8AC3E}">
        <p14:creationId xmlns:p14="http://schemas.microsoft.com/office/powerpoint/2010/main" val="171184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1A2BE-E45A-4C89-B501-BD9809BA7756}"/>
              </a:ext>
            </a:extLst>
          </p:cNvPr>
          <p:cNvSpPr>
            <a:spLocks noGrp="1"/>
          </p:cNvSpPr>
          <p:nvPr>
            <p:ph type="title"/>
          </p:nvPr>
        </p:nvSpPr>
        <p:spPr>
          <a:xfrm>
            <a:off x="838200" y="365125"/>
            <a:ext cx="10515600" cy="563343"/>
          </a:xfrm>
        </p:spPr>
        <p:txBody>
          <a:bodyPr>
            <a:normAutofit fontScale="90000"/>
          </a:bodyPr>
          <a:lstStyle/>
          <a:p>
            <a:pPr algn="ctr"/>
            <a:r>
              <a:rPr lang="en-IN" dirty="0">
                <a:solidFill>
                  <a:srgbClr val="C00000"/>
                </a:solidFill>
              </a:rPr>
              <a:t>Deep Learning Methodology</a:t>
            </a:r>
            <a:endParaRPr lang="en-IN" dirty="0"/>
          </a:p>
        </p:txBody>
      </p:sp>
      <p:sp>
        <p:nvSpPr>
          <p:cNvPr id="3" name="Content Placeholder 2">
            <a:extLst>
              <a:ext uri="{FF2B5EF4-FFF2-40B4-BE49-F238E27FC236}">
                <a16:creationId xmlns:a16="http://schemas.microsoft.com/office/drawing/2014/main" id="{962B57D4-6D67-45B6-A9CE-734FA3FFA884}"/>
              </a:ext>
            </a:extLst>
          </p:cNvPr>
          <p:cNvSpPr>
            <a:spLocks noGrp="1"/>
          </p:cNvSpPr>
          <p:nvPr>
            <p:ph idx="1"/>
          </p:nvPr>
        </p:nvSpPr>
        <p:spPr>
          <a:xfrm>
            <a:off x="838200" y="1595439"/>
            <a:ext cx="10515600" cy="3876894"/>
          </a:xfrm>
        </p:spPr>
        <p:txBody>
          <a:bodyPr/>
          <a:lstStyle/>
          <a:p>
            <a:r>
              <a:rPr lang="en-US" dirty="0"/>
              <a:t>Then we compile the models together using the parameters “optimizer” set to “</a:t>
            </a:r>
            <a:r>
              <a:rPr lang="en-US" b="1" dirty="0" err="1"/>
              <a:t>adam</a:t>
            </a:r>
            <a:r>
              <a:rPr lang="en-US" dirty="0"/>
              <a:t>” as it is a very good </a:t>
            </a:r>
            <a:r>
              <a:rPr lang="en-US" b="1" dirty="0"/>
              <a:t>optimizer</a:t>
            </a:r>
            <a:r>
              <a:rPr lang="en-US" dirty="0"/>
              <a:t> as it combines features from both Stochastic gradient descent and </a:t>
            </a:r>
            <a:r>
              <a:rPr lang="en-US" dirty="0" err="1"/>
              <a:t>RMSProp</a:t>
            </a:r>
            <a:r>
              <a:rPr lang="en-US" dirty="0"/>
              <a:t>. </a:t>
            </a:r>
          </a:p>
          <a:p>
            <a:endParaRPr lang="en-US" dirty="0"/>
          </a:p>
          <a:p>
            <a:r>
              <a:rPr lang="en-US" dirty="0"/>
              <a:t>Loss function has been taken as “</a:t>
            </a:r>
            <a:r>
              <a:rPr lang="en-US" b="1" dirty="0" err="1"/>
              <a:t>sparse_categorical_crossentropy</a:t>
            </a:r>
            <a:r>
              <a:rPr lang="en-US" dirty="0"/>
              <a:t>” which is one of the widely used functions for classification problem. Metrics has been chosen as “</a:t>
            </a:r>
            <a:r>
              <a:rPr lang="en-US" b="1" dirty="0"/>
              <a:t>accuracy</a:t>
            </a:r>
            <a:r>
              <a:rPr lang="en-US" dirty="0"/>
              <a:t>” to check on the validation accuracy during training of the model. </a:t>
            </a:r>
            <a:endParaRPr lang="en-IN" dirty="0"/>
          </a:p>
        </p:txBody>
      </p:sp>
    </p:spTree>
    <p:extLst>
      <p:ext uri="{BB962C8B-B14F-4D97-AF65-F5344CB8AC3E}">
        <p14:creationId xmlns:p14="http://schemas.microsoft.com/office/powerpoint/2010/main" val="1478180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6E2E97-0B19-4E4C-BA78-8AA89AB2DA0A}"/>
              </a:ext>
            </a:extLst>
          </p:cNvPr>
          <p:cNvSpPr>
            <a:spLocks noGrp="1"/>
          </p:cNvSpPr>
          <p:nvPr>
            <p:ph idx="1"/>
          </p:nvPr>
        </p:nvSpPr>
        <p:spPr>
          <a:xfrm>
            <a:off x="106017" y="92766"/>
            <a:ext cx="11781183" cy="6612834"/>
          </a:xfrm>
        </p:spPr>
        <p:txBody>
          <a:bodyPr>
            <a:normAutofit fontScale="62500" lnSpcReduction="20000"/>
          </a:bodyPr>
          <a:lstStyle/>
          <a:p>
            <a:pPr marL="0" indent="0" algn="l" rtl="0">
              <a:buNone/>
            </a:pPr>
            <a:r>
              <a:rPr lang="en-US" sz="2500" dirty="0">
                <a:solidFill>
                  <a:srgbClr val="051E50"/>
                </a:solidFill>
                <a:latin typeface="Arial" panose="020B0604020202020204" pitchFamily="34" charset="0"/>
                <a:cs typeface="Times New Roman" panose="02020603050405020304" pitchFamily="18" charset="0"/>
              </a:rPr>
              <a:t>The </a:t>
            </a:r>
            <a:r>
              <a:rPr lang="en-US" sz="2500" b="1" dirty="0">
                <a:solidFill>
                  <a:srgbClr val="051E50"/>
                </a:solidFill>
                <a:latin typeface="Arial" panose="020B0604020202020204" pitchFamily="34" charset="0"/>
                <a:cs typeface="Times New Roman" panose="02020603050405020304" pitchFamily="18" charset="0"/>
              </a:rPr>
              <a:t>load_model </a:t>
            </a:r>
            <a:r>
              <a:rPr lang="en-US" sz="2500" dirty="0">
                <a:solidFill>
                  <a:srgbClr val="051E50"/>
                </a:solidFill>
                <a:latin typeface="Arial" panose="020B0604020202020204" pitchFamily="34" charset="0"/>
                <a:cs typeface="Times New Roman" panose="02020603050405020304" pitchFamily="18" charset="0"/>
              </a:rPr>
              <a:t>utility from </a:t>
            </a:r>
            <a:r>
              <a:rPr lang="en-US" sz="2500" b="1" dirty="0">
                <a:solidFill>
                  <a:srgbClr val="051E50"/>
                </a:solidFill>
                <a:latin typeface="Arial" panose="020B0604020202020204" pitchFamily="34" charset="0"/>
                <a:cs typeface="Times New Roman" panose="02020603050405020304" pitchFamily="18" charset="0"/>
              </a:rPr>
              <a:t>Keras</a:t>
            </a:r>
            <a:r>
              <a:rPr lang="en-US" sz="2500" dirty="0">
                <a:solidFill>
                  <a:srgbClr val="051E50"/>
                </a:solidFill>
                <a:latin typeface="Arial" panose="020B0604020202020204" pitchFamily="34" charset="0"/>
                <a:cs typeface="Times New Roman" panose="02020603050405020304" pitchFamily="18" charset="0"/>
              </a:rPr>
              <a:t> and </a:t>
            </a:r>
            <a:r>
              <a:rPr lang="en-US" sz="2500" b="1" dirty="0">
                <a:solidFill>
                  <a:srgbClr val="051E50"/>
                </a:solidFill>
                <a:latin typeface="Arial" panose="020B0604020202020204" pitchFamily="34" charset="0"/>
                <a:cs typeface="Times New Roman" panose="02020603050405020304" pitchFamily="18" charset="0"/>
              </a:rPr>
              <a:t>TensorFlow</a:t>
            </a:r>
          </a:p>
          <a:p>
            <a:pPr marL="0" indent="0" algn="l" rtl="0">
              <a:buNone/>
            </a:pPr>
            <a:r>
              <a:rPr lang="en-US" sz="2500" dirty="0">
                <a:solidFill>
                  <a:srgbClr val="051E50"/>
                </a:solidFill>
                <a:latin typeface="Arial" panose="020B0604020202020204" pitchFamily="34" charset="0"/>
                <a:cs typeface="Times New Roman" panose="02020603050405020304" pitchFamily="18" charset="0"/>
              </a:rPr>
              <a:t>Makes it super simple to load our serialized handwriting recognition model.</a:t>
            </a:r>
            <a:endParaRPr lang="en-IN" sz="2500" dirty="0">
              <a:solidFill>
                <a:srgbClr val="051E50"/>
              </a:solidFill>
              <a:latin typeface="Arial" panose="020B0604020202020204" pitchFamily="34" charset="0"/>
              <a:cs typeface="Times New Roman" panose="02020603050405020304" pitchFamily="18" charset="0"/>
            </a:endParaRPr>
          </a:p>
          <a:p>
            <a:pPr>
              <a:lnSpc>
                <a:spcPct val="107000"/>
              </a:lnSpc>
              <a:spcAft>
                <a:spcPts val="800"/>
              </a:spcAft>
            </a:pPr>
            <a:r>
              <a:rPr lang="en-IN" sz="2500" b="1" dirty="0">
                <a:solidFill>
                  <a:srgbClr val="051E50"/>
                </a:solidFill>
                <a:effectLst/>
                <a:latin typeface="Arial" panose="020B0604020202020204" pitchFamily="34" charset="0"/>
                <a:ea typeface="Calibri" panose="020F0502020204030204" pitchFamily="34" charset="0"/>
                <a:cs typeface="Times New Roman" panose="02020603050405020304" pitchFamily="18" charset="0"/>
              </a:rPr>
              <a:t>Step 1:</a:t>
            </a:r>
            <a:r>
              <a:rPr lang="en-IN" sz="2500" dirty="0">
                <a:solidFill>
                  <a:srgbClr val="051E50"/>
                </a:solidFill>
                <a:effectLst/>
                <a:latin typeface="Arial" panose="020B0604020202020204" pitchFamily="34" charset="0"/>
                <a:ea typeface="Calibri" panose="020F0502020204030204" pitchFamily="34" charset="0"/>
                <a:cs typeface="Times New Roman" panose="02020603050405020304" pitchFamily="18" charset="0"/>
              </a:rPr>
              <a:t> </a:t>
            </a:r>
            <a:r>
              <a:rPr lang="en-IN" sz="2500" dirty="0">
                <a:solidFill>
                  <a:srgbClr val="051E50"/>
                </a:solidFill>
                <a:latin typeface="Arial" panose="020B0604020202020204" pitchFamily="34" charset="0"/>
                <a:cs typeface="Times New Roman" panose="02020603050405020304" pitchFamily="18" charset="0"/>
              </a:rPr>
              <a:t>Tools, libraries, and packages </a:t>
            </a:r>
          </a:p>
          <a:p>
            <a:pPr>
              <a:lnSpc>
                <a:spcPct val="107000"/>
              </a:lnSpc>
              <a:spcAft>
                <a:spcPts val="800"/>
              </a:spcAft>
            </a:pPr>
            <a:r>
              <a:rPr lang="en-IN" sz="2500" b="1" dirty="0">
                <a:solidFill>
                  <a:srgbClr val="051E50"/>
                </a:solidFill>
                <a:effectLst/>
                <a:latin typeface="Arial" panose="020B0604020202020204" pitchFamily="34" charset="0"/>
                <a:ea typeface="Calibri" panose="020F0502020204030204" pitchFamily="34" charset="0"/>
                <a:cs typeface="Times New Roman" panose="02020603050405020304" pitchFamily="18" charset="0"/>
              </a:rPr>
              <a:t>Step 2: </a:t>
            </a:r>
            <a:r>
              <a:rPr lang="en-IN" sz="2500" dirty="0">
                <a:solidFill>
                  <a:srgbClr val="051E50"/>
                </a:solidFill>
                <a:effectLst/>
                <a:latin typeface="Arial" panose="020B0604020202020204" pitchFamily="34" charset="0"/>
                <a:ea typeface="Calibri" panose="020F0502020204030204" pitchFamily="34" charset="0"/>
                <a:cs typeface="Times New Roman" panose="02020603050405020304" pitchFamily="18" charset="0"/>
              </a:rPr>
              <a:t>Select appropriately-sized contours and extract them:</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500" b="1" dirty="0">
                <a:solidFill>
                  <a:srgbClr val="051E50"/>
                </a:solidFill>
                <a:effectLst/>
                <a:latin typeface="Arial" panose="020B0604020202020204" pitchFamily="34" charset="0"/>
                <a:ea typeface="Calibri" panose="020F0502020204030204" pitchFamily="34" charset="0"/>
                <a:cs typeface="Times New Roman" panose="02020603050405020304" pitchFamily="18" charset="0"/>
              </a:rPr>
              <a:t>Step 3:</a:t>
            </a:r>
            <a:r>
              <a:rPr lang="en-IN" sz="2500" dirty="0">
                <a:solidFill>
                  <a:srgbClr val="051E50"/>
                </a:solidFill>
                <a:effectLst/>
                <a:latin typeface="Arial" panose="020B0604020202020204" pitchFamily="34" charset="0"/>
                <a:ea typeface="Calibri" panose="020F0502020204030204" pitchFamily="34" charset="0"/>
                <a:cs typeface="Times New Roman" panose="02020603050405020304" pitchFamily="18" charset="0"/>
              </a:rPr>
              <a:t> Clean up the images using a thresholding algorithm, with a goal of having white characters on a black background:</a:t>
            </a:r>
          </a:p>
          <a:p>
            <a:pPr>
              <a:lnSpc>
                <a:spcPct val="107000"/>
              </a:lnSpc>
              <a:spcAft>
                <a:spcPts val="800"/>
              </a:spcAft>
            </a:pPr>
            <a:r>
              <a:rPr lang="en-IN" sz="2500" b="1" dirty="0">
                <a:solidFill>
                  <a:srgbClr val="051E50"/>
                </a:solidFill>
                <a:effectLst/>
                <a:latin typeface="Arial" panose="020B0604020202020204" pitchFamily="34" charset="0"/>
                <a:ea typeface="Times New Roman" panose="02020603050405020304" pitchFamily="18" charset="0"/>
                <a:cs typeface="Times New Roman" panose="02020603050405020304" pitchFamily="18" charset="0"/>
              </a:rPr>
              <a:t>Step 4 (continued):</a:t>
            </a:r>
            <a:r>
              <a:rPr lang="en-IN" sz="2500" dirty="0">
                <a:solidFill>
                  <a:srgbClr val="051E50"/>
                </a:solidFill>
                <a:effectLst/>
                <a:latin typeface="Arial" panose="020B0604020202020204" pitchFamily="34" charset="0"/>
                <a:ea typeface="Times New Roman" panose="02020603050405020304" pitchFamily="18" charset="0"/>
                <a:cs typeface="Times New Roman" panose="02020603050405020304" pitchFamily="18" charset="0"/>
              </a:rPr>
              <a:t> Now that we have list, we can finish resizing and padding:</a:t>
            </a:r>
          </a:p>
          <a:p>
            <a:pPr>
              <a:lnSpc>
                <a:spcPct val="107000"/>
              </a:lnSpc>
              <a:spcAft>
                <a:spcPts val="800"/>
              </a:spcAft>
            </a:pPr>
            <a:endParaRPr lang="en-IN" sz="1800" dirty="0">
              <a:solidFill>
                <a:srgbClr val="051E50"/>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IN" sz="1800" dirty="0">
              <a:solidFill>
                <a:srgbClr val="051E50"/>
              </a:solidFill>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IN" sz="1800" dirty="0">
              <a:solidFill>
                <a:srgbClr val="051E50"/>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IN" sz="1800" dirty="0">
              <a:solidFill>
                <a:srgbClr val="051E50"/>
              </a:solidFill>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IN" sz="1800" dirty="0">
              <a:solidFill>
                <a:srgbClr val="051E50"/>
              </a:solidFill>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IN" sz="1800" dirty="0">
              <a:solidFill>
                <a:srgbClr val="051E50"/>
              </a:solidFill>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IN" sz="1800" dirty="0">
              <a:solidFill>
                <a:srgbClr val="051E50"/>
              </a:solidFill>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IN" sz="1800" dirty="0">
              <a:solidFill>
                <a:srgbClr val="051E50"/>
              </a:solidFill>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IN" sz="1800" dirty="0">
              <a:solidFill>
                <a:srgbClr val="051E50"/>
              </a:solidFill>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IN" sz="1800" dirty="0">
              <a:solidFill>
                <a:srgbClr val="051E50"/>
              </a:solidFill>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3000" b="1" dirty="0">
                <a:solidFill>
                  <a:srgbClr val="051E50"/>
                </a:solidFill>
                <a:effectLst/>
                <a:latin typeface="Arial" panose="020B0604020202020204" pitchFamily="34" charset="0"/>
                <a:ea typeface="Times New Roman" panose="02020603050405020304" pitchFamily="18" charset="0"/>
                <a:cs typeface="Times New Roman" panose="02020603050405020304" pitchFamily="18" charset="0"/>
              </a:rPr>
              <a:t>Step 5: </a:t>
            </a:r>
            <a:r>
              <a:rPr lang="en-IN" sz="3000" dirty="0">
                <a:solidFill>
                  <a:srgbClr val="051E50"/>
                </a:solidFill>
                <a:latin typeface="Arial" panose="020B0604020202020204" pitchFamily="34" charset="0"/>
                <a:cs typeface="Times New Roman" panose="02020603050405020304" pitchFamily="18" charset="0"/>
              </a:rPr>
              <a:t>Detecting digits.</a:t>
            </a:r>
          </a:p>
          <a:p>
            <a:pPr>
              <a:lnSpc>
                <a:spcPct val="107000"/>
              </a:lnSpc>
              <a:spcAft>
                <a:spcPts val="800"/>
              </a:spcAft>
            </a:pPr>
            <a:endParaRPr lang="en-IN" sz="1800" dirty="0">
              <a:solidFill>
                <a:srgbClr val="051E50"/>
              </a:solidFill>
              <a:latin typeface="Arial" panose="020B0604020202020204" pitchFamily="34" charset="0"/>
              <a:cs typeface="Times New Roman" panose="02020603050405020304" pitchFamily="18" charset="0"/>
            </a:endParaRPr>
          </a:p>
          <a:p>
            <a:pPr>
              <a:lnSpc>
                <a:spcPct val="107000"/>
              </a:lnSpc>
              <a:spcAft>
                <a:spcPts val="800"/>
              </a:spcAft>
            </a:pPr>
            <a:endParaRPr lang="en-IN" sz="1800" dirty="0">
              <a:solidFill>
                <a:srgbClr val="051E50"/>
              </a:solidFill>
              <a:latin typeface="Arial" panose="020B0604020202020204" pitchFamily="34" charset="0"/>
              <a:cs typeface="Times New Roman" panose="02020603050405020304" pitchFamily="18" charset="0"/>
            </a:endParaRPr>
          </a:p>
          <a:p>
            <a:pPr>
              <a:lnSpc>
                <a:spcPct val="107000"/>
              </a:lnSpc>
              <a:spcAft>
                <a:spcPts val="800"/>
              </a:spcAft>
            </a:pPr>
            <a:endParaRPr lang="en-IN" sz="1800" dirty="0">
              <a:solidFill>
                <a:srgbClr val="051E50"/>
              </a:solidFill>
              <a:latin typeface="Arial" panose="020B0604020202020204" pitchFamily="34" charset="0"/>
              <a:cs typeface="Times New Roman" panose="02020603050405020304" pitchFamily="18" charset="0"/>
            </a:endParaRPr>
          </a:p>
          <a:p>
            <a:pPr>
              <a:lnSpc>
                <a:spcPct val="107000"/>
              </a:lnSpc>
              <a:spcAft>
                <a:spcPts val="800"/>
              </a:spcAft>
            </a:pPr>
            <a:endParaRPr lang="en-IN" sz="1800" dirty="0">
              <a:solidFill>
                <a:srgbClr val="051E50"/>
              </a:solidFill>
              <a:latin typeface="Arial" panose="020B0604020202020204" pitchFamily="34" charset="0"/>
              <a:cs typeface="Times New Roman" panose="02020603050405020304" pitchFamily="18" charset="0"/>
            </a:endParaRPr>
          </a:p>
          <a:p>
            <a:pPr>
              <a:lnSpc>
                <a:spcPct val="107000"/>
              </a:lnSpc>
              <a:spcAft>
                <a:spcPts val="800"/>
              </a:spcAft>
            </a:pPr>
            <a:endParaRPr lang="en-IN" sz="1800" dirty="0">
              <a:solidFill>
                <a:srgbClr val="051E50"/>
              </a:solidFill>
              <a:latin typeface="Arial" panose="020B0604020202020204" pitchFamily="34" charset="0"/>
              <a:cs typeface="Times New Roman" panose="02020603050405020304" pitchFamily="18" charset="0"/>
            </a:endParaRPr>
          </a:p>
          <a:p>
            <a:pPr>
              <a:lnSpc>
                <a:spcPct val="107000"/>
              </a:lnSpc>
              <a:spcAft>
                <a:spcPts val="800"/>
              </a:spcAft>
            </a:pPr>
            <a:endParaRPr lang="en-IN" sz="1800" dirty="0">
              <a:solidFill>
                <a:srgbClr val="051E50"/>
              </a:solidFill>
              <a:latin typeface="Arial" panose="020B0604020202020204" pitchFamily="34" charset="0"/>
              <a:cs typeface="Times New Roman" panose="02020603050405020304" pitchFamily="18" charset="0"/>
            </a:endParaRPr>
          </a:p>
          <a:p>
            <a:pPr marL="0" indent="0">
              <a:buNone/>
            </a:pPr>
            <a:endParaRPr lang="en-IN" dirty="0"/>
          </a:p>
        </p:txBody>
      </p:sp>
      <p:grpSp>
        <p:nvGrpSpPr>
          <p:cNvPr id="8" name="Group 7">
            <a:extLst>
              <a:ext uri="{FF2B5EF4-FFF2-40B4-BE49-F238E27FC236}">
                <a16:creationId xmlns:a16="http://schemas.microsoft.com/office/drawing/2014/main" id="{0D21A01B-4BF1-4420-945D-2F193BE44DBF}"/>
              </a:ext>
            </a:extLst>
          </p:cNvPr>
          <p:cNvGrpSpPr/>
          <p:nvPr/>
        </p:nvGrpSpPr>
        <p:grpSpPr>
          <a:xfrm>
            <a:off x="838200" y="2504049"/>
            <a:ext cx="10645080" cy="3953021"/>
            <a:chOff x="838200" y="2504049"/>
            <a:chExt cx="10645080" cy="3953021"/>
          </a:xfrm>
        </p:grpSpPr>
        <p:pic>
          <p:nvPicPr>
            <p:cNvPr id="4" name="Picture 3">
              <a:extLst>
                <a:ext uri="{FF2B5EF4-FFF2-40B4-BE49-F238E27FC236}">
                  <a16:creationId xmlns:a16="http://schemas.microsoft.com/office/drawing/2014/main" id="{CBCAE57A-6F4E-4510-9DDE-D5382BA7FF0A}"/>
                </a:ext>
              </a:extLst>
            </p:cNvPr>
            <p:cNvPicPr>
              <a:picLocks noChangeAspect="1"/>
            </p:cNvPicPr>
            <p:nvPr/>
          </p:nvPicPr>
          <p:blipFill>
            <a:blip r:embed="rId2"/>
            <a:stretch>
              <a:fillRect/>
            </a:stretch>
          </p:blipFill>
          <p:spPr>
            <a:xfrm>
              <a:off x="838200" y="2657061"/>
              <a:ext cx="5152818" cy="3359425"/>
            </a:xfrm>
            <a:prstGeom prst="rect">
              <a:avLst/>
            </a:prstGeom>
          </p:spPr>
        </p:pic>
        <p:pic>
          <p:nvPicPr>
            <p:cNvPr id="7" name="Picture 6">
              <a:extLst>
                <a:ext uri="{FF2B5EF4-FFF2-40B4-BE49-F238E27FC236}">
                  <a16:creationId xmlns:a16="http://schemas.microsoft.com/office/drawing/2014/main" id="{F0ACAFAF-290D-4893-AC17-4B906413EABF}"/>
                </a:ext>
              </a:extLst>
            </p:cNvPr>
            <p:cNvPicPr>
              <a:picLocks noChangeAspect="1"/>
            </p:cNvPicPr>
            <p:nvPr/>
          </p:nvPicPr>
          <p:blipFill>
            <a:blip r:embed="rId3"/>
            <a:stretch>
              <a:fillRect/>
            </a:stretch>
          </p:blipFill>
          <p:spPr>
            <a:xfrm>
              <a:off x="6330462" y="2504049"/>
              <a:ext cx="5152818" cy="3953021"/>
            </a:xfrm>
            <a:prstGeom prst="rect">
              <a:avLst/>
            </a:prstGeom>
          </p:spPr>
        </p:pic>
      </p:grpSp>
    </p:spTree>
    <p:extLst>
      <p:ext uri="{BB962C8B-B14F-4D97-AF65-F5344CB8AC3E}">
        <p14:creationId xmlns:p14="http://schemas.microsoft.com/office/powerpoint/2010/main" val="3828825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9E7840-CD54-4F42-8A40-BE6BD64F8A70}"/>
              </a:ext>
            </a:extLst>
          </p:cNvPr>
          <p:cNvPicPr>
            <a:picLocks noChangeAspect="1"/>
          </p:cNvPicPr>
          <p:nvPr/>
        </p:nvPicPr>
        <p:blipFill>
          <a:blip r:embed="rId2"/>
          <a:stretch>
            <a:fillRect/>
          </a:stretch>
        </p:blipFill>
        <p:spPr>
          <a:xfrm>
            <a:off x="0" y="-52398"/>
            <a:ext cx="12233915" cy="6910399"/>
          </a:xfrm>
          <a:prstGeom prst="rect">
            <a:avLst/>
          </a:prstGeom>
        </p:spPr>
      </p:pic>
    </p:spTree>
    <p:extLst>
      <p:ext uri="{BB962C8B-B14F-4D97-AF65-F5344CB8AC3E}">
        <p14:creationId xmlns:p14="http://schemas.microsoft.com/office/powerpoint/2010/main" val="799704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A278-82D5-4DDB-926D-6AF56C55F4CD}"/>
              </a:ext>
            </a:extLst>
          </p:cNvPr>
          <p:cNvSpPr>
            <a:spLocks noGrp="1"/>
          </p:cNvSpPr>
          <p:nvPr>
            <p:ph type="title"/>
          </p:nvPr>
        </p:nvSpPr>
        <p:spPr>
          <a:xfrm>
            <a:off x="838200" y="365125"/>
            <a:ext cx="10515600" cy="661817"/>
          </a:xfrm>
        </p:spPr>
        <p:txBody>
          <a:bodyPr>
            <a:normAutofit fontScale="90000"/>
          </a:bodyPr>
          <a:lstStyle/>
          <a:p>
            <a:pPr algn="ctr"/>
            <a:r>
              <a:rPr lang="en-IN" dirty="0">
                <a:solidFill>
                  <a:srgbClr val="C00000"/>
                </a:solidFill>
              </a:rPr>
              <a:t>Results Evaluation</a:t>
            </a:r>
          </a:p>
        </p:txBody>
      </p:sp>
      <p:sp>
        <p:nvSpPr>
          <p:cNvPr id="3" name="Content Placeholder 2">
            <a:extLst>
              <a:ext uri="{FF2B5EF4-FFF2-40B4-BE49-F238E27FC236}">
                <a16:creationId xmlns:a16="http://schemas.microsoft.com/office/drawing/2014/main" id="{9A60791D-125A-420D-BDB9-1108772B7666}"/>
              </a:ext>
            </a:extLst>
          </p:cNvPr>
          <p:cNvSpPr>
            <a:spLocks noGrp="1"/>
          </p:cNvSpPr>
          <p:nvPr>
            <p:ph idx="1"/>
          </p:nvPr>
        </p:nvSpPr>
        <p:spPr>
          <a:xfrm>
            <a:off x="838200" y="1153551"/>
            <a:ext cx="10515600" cy="5472332"/>
          </a:xfrm>
        </p:spPr>
        <p:txBody>
          <a:bodyPr>
            <a:normAutofit lnSpcReduction="10000"/>
          </a:bodyPr>
          <a:lstStyle/>
          <a:p>
            <a:r>
              <a:rPr lang="en-US" dirty="0"/>
              <a:t>The final validation accuracy which we have gained is 0.9757 i.e., 97.57%. Now we will predict the images and see how well out model is performing.</a:t>
            </a:r>
          </a:p>
          <a:p>
            <a:endParaRPr lang="en-US" dirty="0"/>
          </a:p>
          <a:p>
            <a:r>
              <a:rPr lang="en-US" dirty="0"/>
              <a:t>We have used a combination of three outputs together. In the first case, we are printing all the probabilities which the program has calculated (“</a:t>
            </a:r>
            <a:r>
              <a:rPr lang="en-US" dirty="0" err="1"/>
              <a:t>softmax</a:t>
            </a:r>
            <a:r>
              <a:rPr lang="en-US" dirty="0"/>
              <a:t>” used in dense layer). We had ten different classes of letters, and the one which has the highest probability should be the correct prediction. </a:t>
            </a:r>
          </a:p>
          <a:p>
            <a:endParaRPr lang="en-US" dirty="0"/>
          </a:p>
          <a:p>
            <a:r>
              <a:rPr lang="en-US" dirty="0"/>
              <a:t>In the second case, the probabilities were converted again. The value of highest probability has been set as “1” while the other probabilities set to “1”. And in the third output, the corresponding image has been shown.</a:t>
            </a:r>
          </a:p>
          <a:p>
            <a:endParaRPr lang="en-IN" dirty="0"/>
          </a:p>
        </p:txBody>
      </p:sp>
    </p:spTree>
    <p:extLst>
      <p:ext uri="{BB962C8B-B14F-4D97-AF65-F5344CB8AC3E}">
        <p14:creationId xmlns:p14="http://schemas.microsoft.com/office/powerpoint/2010/main" val="1188035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75A87-680D-4F3D-83FD-1F457154E46A}"/>
              </a:ext>
            </a:extLst>
          </p:cNvPr>
          <p:cNvSpPr>
            <a:spLocks noGrp="1"/>
          </p:cNvSpPr>
          <p:nvPr>
            <p:ph type="title"/>
          </p:nvPr>
        </p:nvSpPr>
        <p:spPr>
          <a:xfrm>
            <a:off x="838200" y="365126"/>
            <a:ext cx="10515600" cy="704020"/>
          </a:xfrm>
        </p:spPr>
        <p:txBody>
          <a:bodyPr/>
          <a:lstStyle/>
          <a:p>
            <a:pPr algn="ctr"/>
            <a:r>
              <a:rPr lang="en-IN" dirty="0">
                <a:solidFill>
                  <a:srgbClr val="C00000"/>
                </a:solidFill>
              </a:rPr>
              <a:t>Model Results Evaluation</a:t>
            </a:r>
            <a:endParaRPr lang="en-IN" dirty="0"/>
          </a:p>
        </p:txBody>
      </p:sp>
      <p:sp>
        <p:nvSpPr>
          <p:cNvPr id="3" name="Content Placeholder 2">
            <a:extLst>
              <a:ext uri="{FF2B5EF4-FFF2-40B4-BE49-F238E27FC236}">
                <a16:creationId xmlns:a16="http://schemas.microsoft.com/office/drawing/2014/main" id="{8D97168C-13EB-4C36-92D7-E313415202B3}"/>
              </a:ext>
            </a:extLst>
          </p:cNvPr>
          <p:cNvSpPr>
            <a:spLocks noGrp="1"/>
          </p:cNvSpPr>
          <p:nvPr>
            <p:ph idx="1"/>
          </p:nvPr>
        </p:nvSpPr>
        <p:spPr>
          <a:xfrm>
            <a:off x="838200" y="1069146"/>
            <a:ext cx="10515600" cy="5788854"/>
          </a:xfrm>
        </p:spPr>
        <p:txBody>
          <a:bodyPr/>
          <a:lstStyle/>
          <a:p>
            <a:r>
              <a:rPr lang="en-US" dirty="0"/>
              <a:t>We take single handwritten digits to check how well our model is performing. The images were hand drawn on Microsoft Paint and saved in PNG format. The original image is intended to represent a “three”. </a:t>
            </a:r>
          </a:p>
          <a:p>
            <a:endParaRPr lang="en-US" dirty="0"/>
          </a:p>
          <a:p>
            <a:endParaRPr lang="en-US" dirty="0"/>
          </a:p>
          <a:p>
            <a:endParaRPr lang="en-US" dirty="0"/>
          </a:p>
          <a:p>
            <a:endParaRPr lang="en-US" dirty="0"/>
          </a:p>
          <a:p>
            <a:endParaRPr lang="en-US" dirty="0"/>
          </a:p>
          <a:p>
            <a:pPr marL="0" indent="0">
              <a:buNone/>
            </a:pPr>
            <a:endParaRPr lang="en-US" dirty="0"/>
          </a:p>
          <a:p>
            <a:r>
              <a:rPr lang="en-US" dirty="0"/>
              <a:t>“</a:t>
            </a:r>
            <a:r>
              <a:rPr lang="en-US" dirty="0" err="1"/>
              <a:t>Softmax</a:t>
            </a:r>
            <a:r>
              <a:rPr lang="en-US" dirty="0"/>
              <a:t>” probability values of the image, where we can see corresponding probability value of “3” is the maximum.</a:t>
            </a:r>
          </a:p>
          <a:p>
            <a:pPr marL="0" indent="0">
              <a:buNone/>
            </a:pPr>
            <a:endParaRPr lang="en-IN" dirty="0"/>
          </a:p>
        </p:txBody>
      </p:sp>
      <p:pic>
        <p:nvPicPr>
          <p:cNvPr id="5" name="Picture 4">
            <a:extLst>
              <a:ext uri="{FF2B5EF4-FFF2-40B4-BE49-F238E27FC236}">
                <a16:creationId xmlns:a16="http://schemas.microsoft.com/office/drawing/2014/main" id="{5FA25C8F-C5DF-4E9F-8102-D7E0A9CDC7D8}"/>
              </a:ext>
            </a:extLst>
          </p:cNvPr>
          <p:cNvPicPr>
            <a:picLocks noChangeAspect="1"/>
          </p:cNvPicPr>
          <p:nvPr/>
        </p:nvPicPr>
        <p:blipFill>
          <a:blip r:embed="rId2"/>
          <a:stretch>
            <a:fillRect/>
          </a:stretch>
        </p:blipFill>
        <p:spPr>
          <a:xfrm>
            <a:off x="2507345" y="2354031"/>
            <a:ext cx="6481910" cy="3202708"/>
          </a:xfrm>
          <a:prstGeom prst="rect">
            <a:avLst/>
          </a:prstGeom>
        </p:spPr>
      </p:pic>
    </p:spTree>
    <p:extLst>
      <p:ext uri="{BB962C8B-B14F-4D97-AF65-F5344CB8AC3E}">
        <p14:creationId xmlns:p14="http://schemas.microsoft.com/office/powerpoint/2010/main" val="2737078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A6DFF-BBC4-46F9-B807-51C39AE48DA2}"/>
              </a:ext>
            </a:extLst>
          </p:cNvPr>
          <p:cNvSpPr>
            <a:spLocks noGrp="1"/>
          </p:cNvSpPr>
          <p:nvPr>
            <p:ph type="title"/>
          </p:nvPr>
        </p:nvSpPr>
        <p:spPr>
          <a:xfrm>
            <a:off x="838200" y="365126"/>
            <a:ext cx="10515600" cy="675884"/>
          </a:xfrm>
        </p:spPr>
        <p:txBody>
          <a:bodyPr>
            <a:normAutofit fontScale="90000"/>
          </a:bodyPr>
          <a:lstStyle/>
          <a:p>
            <a:pPr algn="ctr"/>
            <a:r>
              <a:rPr lang="en-IN" dirty="0">
                <a:solidFill>
                  <a:srgbClr val="C00000"/>
                </a:solidFill>
              </a:rPr>
              <a:t>Model Results Evaluation</a:t>
            </a:r>
            <a:endParaRPr lang="en-IN" dirty="0"/>
          </a:p>
        </p:txBody>
      </p:sp>
      <p:sp>
        <p:nvSpPr>
          <p:cNvPr id="3" name="Content Placeholder 2">
            <a:extLst>
              <a:ext uri="{FF2B5EF4-FFF2-40B4-BE49-F238E27FC236}">
                <a16:creationId xmlns:a16="http://schemas.microsoft.com/office/drawing/2014/main" id="{1C2794BE-15D9-45DB-953B-649032FFD7B5}"/>
              </a:ext>
            </a:extLst>
          </p:cNvPr>
          <p:cNvSpPr>
            <a:spLocks noGrp="1"/>
          </p:cNvSpPr>
          <p:nvPr>
            <p:ph idx="1"/>
          </p:nvPr>
        </p:nvSpPr>
        <p:spPr>
          <a:xfrm>
            <a:off x="838200" y="1041010"/>
            <a:ext cx="10515600" cy="5135953"/>
          </a:xfrm>
        </p:spPr>
        <p:txBody>
          <a:bodyPr>
            <a:normAutofit fontScale="92500" lnSpcReduction="10000"/>
          </a:bodyPr>
          <a:lstStyle/>
          <a:p>
            <a:r>
              <a:rPr lang="en-US" dirty="0"/>
              <a:t>We take single handwritten digits to check how well our model is performing. The images were hand drawn on Microsoft Paint and saved in PNG format. The image is of a “six” number. </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a:t>
            </a:r>
            <a:r>
              <a:rPr lang="en-US" dirty="0" err="1"/>
              <a:t>Softmax</a:t>
            </a:r>
            <a:r>
              <a:rPr lang="en-US" dirty="0"/>
              <a:t>” probability values of the image, where we can see corresponding probability value of “8” is the maximum.</a:t>
            </a:r>
          </a:p>
          <a:p>
            <a:endParaRPr lang="en-IN" dirty="0"/>
          </a:p>
        </p:txBody>
      </p:sp>
      <p:pic>
        <p:nvPicPr>
          <p:cNvPr id="5" name="Picture 4">
            <a:extLst>
              <a:ext uri="{FF2B5EF4-FFF2-40B4-BE49-F238E27FC236}">
                <a16:creationId xmlns:a16="http://schemas.microsoft.com/office/drawing/2014/main" id="{FA400F78-4E89-47C0-881A-006762742FBE}"/>
              </a:ext>
            </a:extLst>
          </p:cNvPr>
          <p:cNvPicPr>
            <a:picLocks noChangeAspect="1"/>
          </p:cNvPicPr>
          <p:nvPr/>
        </p:nvPicPr>
        <p:blipFill>
          <a:blip r:embed="rId2"/>
          <a:stretch>
            <a:fillRect/>
          </a:stretch>
        </p:blipFill>
        <p:spPr>
          <a:xfrm>
            <a:off x="2222695" y="2362126"/>
            <a:ext cx="5430129" cy="2752725"/>
          </a:xfrm>
          <a:prstGeom prst="rect">
            <a:avLst/>
          </a:prstGeom>
        </p:spPr>
      </p:pic>
    </p:spTree>
    <p:extLst>
      <p:ext uri="{BB962C8B-B14F-4D97-AF65-F5344CB8AC3E}">
        <p14:creationId xmlns:p14="http://schemas.microsoft.com/office/powerpoint/2010/main" val="3962456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FE293-3992-4B21-BE13-B5A6A4001A21}"/>
              </a:ext>
            </a:extLst>
          </p:cNvPr>
          <p:cNvSpPr>
            <a:spLocks noGrp="1"/>
          </p:cNvSpPr>
          <p:nvPr>
            <p:ph type="title"/>
          </p:nvPr>
        </p:nvSpPr>
        <p:spPr>
          <a:xfrm>
            <a:off x="838200" y="111907"/>
            <a:ext cx="10515600" cy="619613"/>
          </a:xfrm>
        </p:spPr>
        <p:txBody>
          <a:bodyPr>
            <a:normAutofit fontScale="90000"/>
          </a:bodyPr>
          <a:lstStyle/>
          <a:p>
            <a:pPr algn="ctr"/>
            <a:r>
              <a:rPr lang="en-IN" dirty="0">
                <a:solidFill>
                  <a:srgbClr val="C00000"/>
                </a:solidFill>
              </a:rPr>
              <a:t>Conclusion</a:t>
            </a:r>
          </a:p>
        </p:txBody>
      </p:sp>
      <p:sp>
        <p:nvSpPr>
          <p:cNvPr id="3" name="Content Placeholder 2">
            <a:extLst>
              <a:ext uri="{FF2B5EF4-FFF2-40B4-BE49-F238E27FC236}">
                <a16:creationId xmlns:a16="http://schemas.microsoft.com/office/drawing/2014/main" id="{80BD1948-8815-4EBB-809B-63911C48CD46}"/>
              </a:ext>
            </a:extLst>
          </p:cNvPr>
          <p:cNvSpPr>
            <a:spLocks noGrp="1"/>
          </p:cNvSpPr>
          <p:nvPr>
            <p:ph idx="1"/>
          </p:nvPr>
        </p:nvSpPr>
        <p:spPr>
          <a:xfrm>
            <a:off x="838200" y="731520"/>
            <a:ext cx="10515600" cy="6126480"/>
          </a:xfrm>
        </p:spPr>
        <p:txBody>
          <a:bodyPr>
            <a:normAutofit fontScale="92500" lnSpcReduction="10000"/>
          </a:bodyPr>
          <a:lstStyle/>
          <a:p>
            <a:r>
              <a:rPr lang="en-US" dirty="0"/>
              <a:t>The MNIST dataset is a widely used dataset for digital recognition in the field of data science.</a:t>
            </a:r>
          </a:p>
          <a:p>
            <a:pPr marL="0" indent="0">
              <a:buNone/>
            </a:pPr>
            <a:endParaRPr lang="en-US" dirty="0"/>
          </a:p>
          <a:p>
            <a:r>
              <a:rPr lang="en-US" dirty="0"/>
              <a:t>The dataset consists of 70000 images, each of size 28x28 pixels. These images were then converted to grayscale images and the new dimensions were 28x28x1 which were used as sample data. </a:t>
            </a:r>
          </a:p>
          <a:p>
            <a:pPr marL="0" indent="0">
              <a:buNone/>
            </a:pPr>
            <a:endParaRPr lang="en-US" dirty="0"/>
          </a:p>
          <a:p>
            <a:r>
              <a:rPr lang="en-US" dirty="0"/>
              <a:t>The deep learning model which has been used is Convolution Neural Networks. We have used a kernel size of 3 with </a:t>
            </a:r>
            <a:r>
              <a:rPr lang="en-US" dirty="0" err="1"/>
              <a:t>MaxPooling</a:t>
            </a:r>
            <a:r>
              <a:rPr lang="en-US" dirty="0"/>
              <a:t> of size 2x2 for extracting of the features. We have used “</a:t>
            </a:r>
            <a:r>
              <a:rPr lang="en-US" dirty="0" err="1"/>
              <a:t>softmax</a:t>
            </a:r>
            <a:r>
              <a:rPr lang="en-US" dirty="0"/>
              <a:t>” function in the dense layer of the model to get the probabilities of the predicted output.</a:t>
            </a:r>
          </a:p>
          <a:p>
            <a:pPr marL="0" indent="0">
              <a:buNone/>
            </a:pPr>
            <a:endParaRPr lang="en-US" dirty="0"/>
          </a:p>
          <a:p>
            <a:r>
              <a:rPr lang="en-US" dirty="0"/>
              <a:t>We have used hand-written digits of two types for testing of the model. The initial examples are of digitalized hand written images prepared in Microsoft paint and then we have used real hand written image. Both the times, the results were accurate and have predicted correctly.</a:t>
            </a:r>
            <a:endParaRPr lang="en-IN" dirty="0"/>
          </a:p>
        </p:txBody>
      </p:sp>
    </p:spTree>
    <p:extLst>
      <p:ext uri="{BB962C8B-B14F-4D97-AF65-F5344CB8AC3E}">
        <p14:creationId xmlns:p14="http://schemas.microsoft.com/office/powerpoint/2010/main" val="1620392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BD8524-E652-40F4-86BE-DAF775E5C5E7}"/>
              </a:ext>
            </a:extLst>
          </p:cNvPr>
          <p:cNvSpPr>
            <a:spLocks noGrp="1"/>
          </p:cNvSpPr>
          <p:nvPr>
            <p:ph idx="1"/>
          </p:nvPr>
        </p:nvSpPr>
        <p:spPr>
          <a:xfrm>
            <a:off x="463826" y="437321"/>
            <a:ext cx="10558670" cy="5766531"/>
          </a:xfrm>
        </p:spPr>
        <p:txBody>
          <a:bodyPr>
            <a:normAutofit fontScale="85000" lnSpcReduction="10000"/>
          </a:bodyPr>
          <a:lstStyle/>
          <a:p>
            <a:pPr>
              <a:buFont typeface="Wingdings" panose="05000000000000000000" pitchFamily="2" charset="2"/>
              <a:buChar char="Ø"/>
            </a:pPr>
            <a:r>
              <a:rPr lang="en-US" dirty="0">
                <a:solidFill>
                  <a:srgbClr val="051E50"/>
                </a:solidFill>
                <a:latin typeface="proxima-nova"/>
              </a:rPr>
              <a:t>The presentation's main goal is to show how the Convolution Neural Networks (CNN) deep learning methodology can be used to handwritten digits recognition.</a:t>
            </a:r>
          </a:p>
          <a:p>
            <a:pPr>
              <a:buFont typeface="Wingdings" panose="05000000000000000000" pitchFamily="2" charset="2"/>
              <a:buChar char="Ø"/>
            </a:pPr>
            <a:endParaRPr lang="en-US" dirty="0">
              <a:solidFill>
                <a:srgbClr val="051E50"/>
              </a:solidFill>
              <a:latin typeface="proxima-nova"/>
            </a:endParaRPr>
          </a:p>
          <a:p>
            <a:pPr>
              <a:buFont typeface="Wingdings" panose="05000000000000000000" pitchFamily="2" charset="2"/>
              <a:buChar char="Ø"/>
            </a:pPr>
            <a:r>
              <a:rPr lang="en-US" dirty="0">
                <a:solidFill>
                  <a:srgbClr val="051E50"/>
                </a:solidFill>
                <a:latin typeface="proxima-nova"/>
              </a:rPr>
              <a:t>On a predefined '</a:t>
            </a:r>
            <a:r>
              <a:rPr lang="en-US" dirty="0" err="1">
                <a:solidFill>
                  <a:srgbClr val="051E50"/>
                </a:solidFill>
                <a:latin typeface="proxima-nova"/>
              </a:rPr>
              <a:t>mnist</a:t>
            </a:r>
            <a:r>
              <a:rPr lang="en-US" dirty="0">
                <a:solidFill>
                  <a:srgbClr val="051E50"/>
                </a:solidFill>
                <a:latin typeface="proxima-nova"/>
              </a:rPr>
              <a:t>' dataset for handwritten digit recognition, we will implement a CNN model with </a:t>
            </a:r>
            <a:r>
              <a:rPr lang="en-US" dirty="0" err="1">
                <a:solidFill>
                  <a:srgbClr val="051E50"/>
                </a:solidFill>
                <a:latin typeface="proxima-nova"/>
              </a:rPr>
              <a:t>Tensorflow</a:t>
            </a:r>
            <a:r>
              <a:rPr lang="en-US" dirty="0">
                <a:solidFill>
                  <a:srgbClr val="051E50"/>
                </a:solidFill>
                <a:latin typeface="proxima-nova"/>
              </a:rPr>
              <a:t> module and Keras as the framework.</a:t>
            </a:r>
          </a:p>
          <a:p>
            <a:pPr>
              <a:buFont typeface="Wingdings" panose="05000000000000000000" pitchFamily="2" charset="2"/>
              <a:buChar char="Ø"/>
            </a:pPr>
            <a:endParaRPr lang="en-US" dirty="0">
              <a:solidFill>
                <a:srgbClr val="051E50"/>
              </a:solidFill>
              <a:latin typeface="proxima-nova"/>
            </a:endParaRPr>
          </a:p>
          <a:p>
            <a:pPr>
              <a:buFont typeface="Wingdings" panose="05000000000000000000" pitchFamily="2" charset="2"/>
              <a:buChar char="Ø"/>
            </a:pPr>
            <a:r>
              <a:rPr lang="en-US" dirty="0">
                <a:solidFill>
                  <a:srgbClr val="051E50"/>
                </a:solidFill>
                <a:latin typeface="proxima-nova"/>
              </a:rPr>
              <a:t>Recognition of handwritten digits (MNIST,USPS) Variations on </a:t>
            </a:r>
            <a:r>
              <a:rPr lang="en-US" dirty="0" err="1">
                <a:solidFill>
                  <a:srgbClr val="051E50"/>
                </a:solidFill>
                <a:latin typeface="proxima-nova"/>
              </a:rPr>
              <a:t>LeCun's</a:t>
            </a:r>
            <a:r>
              <a:rPr lang="en-US" dirty="0">
                <a:solidFill>
                  <a:srgbClr val="051E50"/>
                </a:solidFill>
                <a:latin typeface="proxima-nova"/>
              </a:rPr>
              <a:t> Convolutional Neural Networks (0.8 percent , 0.6 percent and 0.4 percent on MNIST) Distance between two tangents (USPS) Trees with Randomized Decisions Shape context/TPS matching using K-NN (MNIST) SVM on orientation histograms</a:t>
            </a:r>
          </a:p>
          <a:p>
            <a:pPr>
              <a:buFont typeface="Wingdings" panose="05000000000000000000" pitchFamily="2" charset="2"/>
              <a:buChar char="Ø"/>
            </a:pPr>
            <a:endParaRPr lang="en-US" dirty="0">
              <a:solidFill>
                <a:srgbClr val="051E50"/>
              </a:solidFill>
              <a:latin typeface="proxima-nova"/>
            </a:endParaRPr>
          </a:p>
          <a:p>
            <a:pPr>
              <a:buFont typeface="Wingdings" panose="05000000000000000000" pitchFamily="2" charset="2"/>
              <a:buChar char="Ø"/>
            </a:pPr>
            <a:r>
              <a:rPr lang="en-US" dirty="0">
                <a:solidFill>
                  <a:srgbClr val="051E50"/>
                </a:solidFill>
                <a:latin typeface="proxima-nova"/>
              </a:rPr>
              <a:t>Each digit is a grey level image with a resolution of 28 x 28 pixels. The digit itself takes up 20 x 20 pixels in the center, and the box's center of mass is in the middle. It's a strong database for people who want to test out machine learning and pattern recognition techniques on real-world data with minimal preprocessing and formatting effort.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1746014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601B-D288-4DD4-90D2-F1F56D231D13}"/>
              </a:ext>
            </a:extLst>
          </p:cNvPr>
          <p:cNvSpPr>
            <a:spLocks noGrp="1"/>
          </p:cNvSpPr>
          <p:nvPr>
            <p:ph type="title"/>
          </p:nvPr>
        </p:nvSpPr>
        <p:spPr>
          <a:xfrm>
            <a:off x="838200" y="168178"/>
            <a:ext cx="10515600" cy="689952"/>
          </a:xfrm>
        </p:spPr>
        <p:txBody>
          <a:bodyPr>
            <a:normAutofit fontScale="90000"/>
          </a:bodyPr>
          <a:lstStyle/>
          <a:p>
            <a:pPr algn="ctr"/>
            <a:r>
              <a:rPr lang="en-IN" dirty="0">
                <a:solidFill>
                  <a:srgbClr val="C00000"/>
                </a:solidFill>
              </a:rPr>
              <a:t>References</a:t>
            </a:r>
          </a:p>
        </p:txBody>
      </p:sp>
      <p:sp>
        <p:nvSpPr>
          <p:cNvPr id="3" name="Content Placeholder 2">
            <a:extLst>
              <a:ext uri="{FF2B5EF4-FFF2-40B4-BE49-F238E27FC236}">
                <a16:creationId xmlns:a16="http://schemas.microsoft.com/office/drawing/2014/main" id="{A95364DB-05F3-4FD9-ABC3-C9B2417E7564}"/>
              </a:ext>
            </a:extLst>
          </p:cNvPr>
          <p:cNvSpPr>
            <a:spLocks noGrp="1"/>
          </p:cNvSpPr>
          <p:nvPr>
            <p:ph idx="1"/>
          </p:nvPr>
        </p:nvSpPr>
        <p:spPr>
          <a:xfrm>
            <a:off x="838200" y="1055078"/>
            <a:ext cx="10515600" cy="5121885"/>
          </a:xfrm>
        </p:spPr>
        <p:txBody>
          <a:bodyPr>
            <a:normAutofit lnSpcReduction="10000"/>
          </a:bodyPr>
          <a:lstStyle/>
          <a:p>
            <a:pPr marL="0" indent="0">
              <a:buNone/>
            </a:pPr>
            <a:r>
              <a:rPr lang="en-US" dirty="0"/>
              <a:t>Lei, X., Pan, H., Huang, X., “A dilated CNN model for image classification”. July 2019 IEEE Access PP(99):1-1. DOI: 10.1109/ACCESS.2019.2927169.</a:t>
            </a:r>
          </a:p>
          <a:p>
            <a:pPr marL="0" indent="0">
              <a:buNone/>
            </a:pPr>
            <a:endParaRPr lang="en-US" dirty="0"/>
          </a:p>
          <a:p>
            <a:pPr marL="0" indent="0">
              <a:buNone/>
            </a:pPr>
            <a:r>
              <a:rPr lang="en-IN" dirty="0"/>
              <a:t>Mondal, S., Dutta, A. &amp; Chatterjee, P. (2020). Application of Deep Learning Techniques for Precise Stock Market Prediction. Proceedings of the 3rd National Conference on Machine Learning and Artificial Intelligence (NCMLAI’20), New Delhi, India, February 1, 2020. DOI: 10.13140/RG.2.2.19138.12489.</a:t>
            </a:r>
          </a:p>
          <a:p>
            <a:pPr marL="0" indent="0">
              <a:buNone/>
            </a:pPr>
            <a:endParaRPr lang="en-IN" dirty="0"/>
          </a:p>
          <a:p>
            <a:pPr marL="0" indent="0">
              <a:buNone/>
            </a:pPr>
            <a:r>
              <a:rPr lang="en-IN" dirty="0"/>
              <a:t>Dutta, A. and Sen, J. (2020), “Forecasting of Indian IT Sector Index using Machine Learning Techniques and LSTM”. DOI: 10.13140/RG.2.2.28357.06889/1.</a:t>
            </a:r>
          </a:p>
        </p:txBody>
      </p:sp>
    </p:spTree>
    <p:extLst>
      <p:ext uri="{BB962C8B-B14F-4D97-AF65-F5344CB8AC3E}">
        <p14:creationId xmlns:p14="http://schemas.microsoft.com/office/powerpoint/2010/main" val="2848451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FFBE1A-5AC5-4D9E-833A-CC8AFA27E09F}"/>
              </a:ext>
            </a:extLst>
          </p:cNvPr>
          <p:cNvSpPr>
            <a:spLocks noGrp="1"/>
          </p:cNvSpPr>
          <p:nvPr>
            <p:ph idx="1"/>
          </p:nvPr>
        </p:nvSpPr>
        <p:spPr>
          <a:xfrm>
            <a:off x="212036" y="145774"/>
            <a:ext cx="11767928" cy="6387548"/>
          </a:xfrm>
        </p:spPr>
        <p:txBody>
          <a:bodyPr>
            <a:normAutofit/>
          </a:bodyPr>
          <a:lstStyle/>
          <a:p>
            <a:pPr>
              <a:buFont typeface="Wingdings" panose="05000000000000000000" pitchFamily="2" charset="2"/>
              <a:buChar char="Ø"/>
            </a:pPr>
            <a:r>
              <a:rPr lang="en-US" altLang="en-US" dirty="0">
                <a:solidFill>
                  <a:srgbClr val="051E50"/>
                </a:solidFill>
                <a:latin typeface="proxima-nova"/>
              </a:rPr>
              <a:t>The algorithm  then finds the distance between the new vector and the 10 constant vectors.</a:t>
            </a:r>
          </a:p>
          <a:p>
            <a:pPr marL="0" indent="0">
              <a:buNone/>
            </a:pPr>
            <a:endParaRPr lang="en-US" altLang="en-US" dirty="0">
              <a:solidFill>
                <a:srgbClr val="051E50"/>
              </a:solidFill>
              <a:latin typeface="proxima-nova"/>
            </a:endParaRPr>
          </a:p>
          <a:p>
            <a:pPr>
              <a:buFont typeface="Wingdings" panose="05000000000000000000" pitchFamily="2" charset="2"/>
              <a:buChar char="Ø"/>
            </a:pPr>
            <a:r>
              <a:rPr lang="en-US" altLang="en-US" dirty="0">
                <a:solidFill>
                  <a:srgbClr val="051E50"/>
                </a:solidFill>
                <a:latin typeface="proxima-nova"/>
              </a:rPr>
              <a:t>The minimal distance will give the best </a:t>
            </a:r>
            <a:r>
              <a:rPr lang="ru-RU" altLang="en-US" dirty="0">
                <a:solidFill>
                  <a:srgbClr val="051E50"/>
                </a:solidFill>
                <a:latin typeface="proxima-nova"/>
              </a:rPr>
              <a:t>matching</a:t>
            </a:r>
            <a:r>
              <a:rPr lang="en-US" altLang="en-US" dirty="0">
                <a:solidFill>
                  <a:srgbClr val="051E50"/>
                </a:solidFill>
                <a:latin typeface="proxima-nova"/>
              </a:rPr>
              <a:t> to one of the constant vectors. The recognition answer will be the digit represented by the constant vector.</a:t>
            </a:r>
          </a:p>
          <a:p>
            <a:pPr marL="0" indent="0">
              <a:buNone/>
            </a:pPr>
            <a:endParaRPr lang="en-US" altLang="en-US" dirty="0">
              <a:solidFill>
                <a:srgbClr val="051E50"/>
              </a:solidFill>
              <a:latin typeface="proxima-nova"/>
            </a:endParaRPr>
          </a:p>
          <a:p>
            <a:pPr>
              <a:buFont typeface="Wingdings" panose="05000000000000000000" pitchFamily="2" charset="2"/>
              <a:buChar char="Ø"/>
            </a:pPr>
            <a:r>
              <a:rPr lang="en-US" altLang="en-US" dirty="0">
                <a:solidFill>
                  <a:srgbClr val="051E50"/>
                </a:solidFill>
                <a:latin typeface="proxima-nova"/>
              </a:rPr>
              <a:t>For training set I created an example of each digit 0-9 using </a:t>
            </a:r>
            <a:r>
              <a:rPr lang="en-US" altLang="en-US" dirty="0" err="1">
                <a:solidFill>
                  <a:srgbClr val="051E50"/>
                </a:solidFill>
                <a:latin typeface="proxima-nova"/>
              </a:rPr>
              <a:t>ms</a:t>
            </a:r>
            <a:r>
              <a:rPr lang="en-US" altLang="en-US" dirty="0">
                <a:solidFill>
                  <a:srgbClr val="051E50"/>
                </a:solidFill>
                <a:latin typeface="proxima-nova"/>
              </a:rPr>
              <a:t>-paint.</a:t>
            </a:r>
            <a:br>
              <a:rPr lang="en-US" altLang="en-US" dirty="0">
                <a:solidFill>
                  <a:srgbClr val="051E50"/>
                </a:solidFill>
                <a:latin typeface="proxima-nova"/>
              </a:rPr>
            </a:br>
            <a:r>
              <a:rPr lang="en-US" altLang="en-US" dirty="0">
                <a:solidFill>
                  <a:srgbClr val="051E50"/>
                </a:solidFill>
                <a:latin typeface="proxima-nova"/>
              </a:rPr>
              <a:t>For testing I created of 0-9 digit images also in </a:t>
            </a:r>
            <a:r>
              <a:rPr lang="en-US" altLang="en-US" dirty="0" err="1">
                <a:solidFill>
                  <a:srgbClr val="051E50"/>
                </a:solidFill>
                <a:latin typeface="proxima-nova"/>
              </a:rPr>
              <a:t>ms</a:t>
            </a:r>
            <a:r>
              <a:rPr lang="en-US" altLang="en-US" dirty="0">
                <a:solidFill>
                  <a:srgbClr val="051E50"/>
                </a:solidFill>
                <a:latin typeface="proxima-nova"/>
              </a:rPr>
              <a:t>-paint.</a:t>
            </a:r>
          </a:p>
          <a:p>
            <a:pPr marL="0" indent="0">
              <a:buNone/>
            </a:pPr>
            <a:endParaRPr lang="en-US" altLang="en-US" dirty="0">
              <a:solidFill>
                <a:srgbClr val="051E50"/>
              </a:solidFill>
              <a:latin typeface="proxima-nova"/>
            </a:endParaRPr>
          </a:p>
          <a:p>
            <a:pPr>
              <a:buFont typeface="Wingdings" panose="05000000000000000000" pitchFamily="2" charset="2"/>
              <a:buChar char="Ø"/>
            </a:pPr>
            <a:r>
              <a:rPr lang="en-US" altLang="en-US" dirty="0">
                <a:solidFill>
                  <a:srgbClr val="051E50"/>
                </a:solidFill>
                <a:latin typeface="proxima-nova"/>
              </a:rPr>
              <a:t>I tried to make each group more different, and assigned different image characteristics to each of them; like image size, marker size and handwriting style</a:t>
            </a:r>
            <a:r>
              <a:rPr lang="en-US" altLang="en-US" sz="2800" dirty="0"/>
              <a:t>.</a:t>
            </a:r>
          </a:p>
          <a:p>
            <a:pPr>
              <a:buFont typeface="Wingdings" panose="05000000000000000000" pitchFamily="2" charset="2"/>
              <a:buChar char="Ø"/>
            </a:pPr>
            <a:endParaRPr lang="en-US" altLang="en-US" dirty="0"/>
          </a:p>
          <a:p>
            <a:pPr>
              <a:buFont typeface="Wingdings" panose="05000000000000000000" pitchFamily="2" charset="2"/>
              <a:buChar char="Ø"/>
            </a:pPr>
            <a:endParaRPr lang="en-US" altLang="en-US" sz="2800" dirty="0"/>
          </a:p>
          <a:p>
            <a:pPr marL="0" indent="0">
              <a:buNone/>
            </a:pPr>
            <a:endParaRPr lang="en-IN" dirty="0"/>
          </a:p>
        </p:txBody>
      </p:sp>
    </p:spTree>
    <p:extLst>
      <p:ext uri="{BB962C8B-B14F-4D97-AF65-F5344CB8AC3E}">
        <p14:creationId xmlns:p14="http://schemas.microsoft.com/office/powerpoint/2010/main" val="3417541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00720F-BA75-4CFD-82BA-A3D3D78CDB1B}"/>
              </a:ext>
            </a:extLst>
          </p:cNvPr>
          <p:cNvSpPr>
            <a:spLocks noGrp="1"/>
          </p:cNvSpPr>
          <p:nvPr>
            <p:ph idx="1"/>
          </p:nvPr>
        </p:nvSpPr>
        <p:spPr>
          <a:xfrm>
            <a:off x="838200" y="172278"/>
            <a:ext cx="10515600" cy="6586331"/>
          </a:xfrm>
        </p:spPr>
        <p:txBody>
          <a:bodyPr>
            <a:normAutofit/>
          </a:bodyPr>
          <a:lstStyle/>
          <a:p>
            <a:pPr>
              <a:buFont typeface="Wingdings" panose="05000000000000000000" pitchFamily="2" charset="2"/>
              <a:buChar char="Ø"/>
            </a:pPr>
            <a:r>
              <a:rPr lang="en-US" b="0" i="0" dirty="0">
                <a:solidFill>
                  <a:srgbClr val="051E50"/>
                </a:solidFill>
                <a:effectLst/>
                <a:latin typeface="proxima-nova"/>
              </a:rPr>
              <a:t>Load </a:t>
            </a:r>
            <a:r>
              <a:rPr lang="en-US" b="0" i="1" dirty="0">
                <a:solidFill>
                  <a:srgbClr val="051E50"/>
                </a:solidFill>
                <a:effectLst/>
                <a:latin typeface="proxima-nova"/>
              </a:rPr>
              <a:t>both</a:t>
            </a:r>
            <a:r>
              <a:rPr lang="en-US" b="0" i="0" dirty="0">
                <a:solidFill>
                  <a:srgbClr val="051E50"/>
                </a:solidFill>
                <a:effectLst/>
                <a:latin typeface="proxima-nova"/>
              </a:rPr>
              <a:t> the datasets for MNIST 0-9 digits and Kaggle A-Z letters from disk</a:t>
            </a:r>
          </a:p>
          <a:p>
            <a:pPr>
              <a:buFont typeface="Wingdings" panose="05000000000000000000" pitchFamily="2" charset="2"/>
              <a:buChar char="Ø"/>
            </a:pPr>
            <a:endParaRPr lang="en-US" dirty="0">
              <a:solidFill>
                <a:srgbClr val="051E50"/>
              </a:solidFill>
              <a:latin typeface="proxima-nova"/>
            </a:endParaRPr>
          </a:p>
          <a:p>
            <a:pPr>
              <a:buFont typeface="Wingdings" panose="05000000000000000000" pitchFamily="2" charset="2"/>
              <a:buChar char="Ø"/>
            </a:pPr>
            <a:r>
              <a:rPr lang="en-US" b="0" i="0" dirty="0">
                <a:solidFill>
                  <a:srgbClr val="051E50"/>
                </a:solidFill>
                <a:effectLst/>
                <a:latin typeface="proxima-nova"/>
              </a:rPr>
              <a:t>Combine these datasets together into a </a:t>
            </a:r>
            <a:r>
              <a:rPr lang="en-US" b="0" i="1" dirty="0">
                <a:solidFill>
                  <a:srgbClr val="051E50"/>
                </a:solidFill>
                <a:effectLst/>
                <a:latin typeface="proxima-nova"/>
              </a:rPr>
              <a:t>single,</a:t>
            </a:r>
            <a:r>
              <a:rPr lang="en-US" b="0" i="0" dirty="0">
                <a:solidFill>
                  <a:srgbClr val="051E50"/>
                </a:solidFill>
                <a:effectLst/>
                <a:latin typeface="proxima-nova"/>
              </a:rPr>
              <a:t> unified character dataset</a:t>
            </a:r>
          </a:p>
          <a:p>
            <a:pPr>
              <a:buFont typeface="Wingdings" panose="05000000000000000000" pitchFamily="2" charset="2"/>
              <a:buChar char="Ø"/>
            </a:pPr>
            <a:endParaRPr lang="en-US" b="0" i="0" dirty="0">
              <a:solidFill>
                <a:srgbClr val="051E50"/>
              </a:solidFill>
              <a:effectLst/>
              <a:latin typeface="proxima-nova"/>
            </a:endParaRPr>
          </a:p>
          <a:p>
            <a:pPr>
              <a:buFont typeface="Wingdings" panose="05000000000000000000" pitchFamily="2" charset="2"/>
              <a:buChar char="Ø"/>
            </a:pPr>
            <a:r>
              <a:rPr lang="en-US" b="0" i="0" dirty="0">
                <a:solidFill>
                  <a:srgbClr val="051E50"/>
                </a:solidFill>
                <a:effectLst/>
                <a:latin typeface="proxima-nova"/>
              </a:rPr>
              <a:t>Handle class label skew/imbalance from having a different number of samples per character</a:t>
            </a:r>
          </a:p>
          <a:p>
            <a:pPr>
              <a:buFont typeface="Wingdings" panose="05000000000000000000" pitchFamily="2" charset="2"/>
              <a:buChar char="Ø"/>
            </a:pPr>
            <a:endParaRPr lang="en-US" dirty="0">
              <a:solidFill>
                <a:srgbClr val="051E50"/>
              </a:solidFill>
              <a:latin typeface="proxima-nova"/>
            </a:endParaRPr>
          </a:p>
          <a:p>
            <a:pPr>
              <a:buFont typeface="Wingdings" panose="05000000000000000000" pitchFamily="2" charset="2"/>
              <a:buChar char="Ø"/>
            </a:pPr>
            <a:r>
              <a:rPr lang="en-US" b="0" i="0" dirty="0">
                <a:solidFill>
                  <a:srgbClr val="051E50"/>
                </a:solidFill>
                <a:effectLst/>
                <a:latin typeface="proxima-nova"/>
              </a:rPr>
              <a:t>Successfully train a Keras and TensorFlow model on the combined dataset</a:t>
            </a:r>
          </a:p>
          <a:p>
            <a:pPr>
              <a:buFont typeface="Wingdings" panose="05000000000000000000" pitchFamily="2" charset="2"/>
              <a:buChar char="Ø"/>
            </a:pPr>
            <a:endParaRPr lang="en-US" b="0" i="0" dirty="0">
              <a:solidFill>
                <a:srgbClr val="051E50"/>
              </a:solidFill>
              <a:effectLst/>
              <a:latin typeface="proxima-nova"/>
            </a:endParaRPr>
          </a:p>
          <a:p>
            <a:pPr>
              <a:buFont typeface="Wingdings" panose="05000000000000000000" pitchFamily="2" charset="2"/>
              <a:buChar char="Ø"/>
            </a:pPr>
            <a:r>
              <a:rPr lang="en-US" b="0" i="0" dirty="0">
                <a:solidFill>
                  <a:srgbClr val="051E50"/>
                </a:solidFill>
                <a:effectLst/>
                <a:latin typeface="proxima-nova"/>
              </a:rPr>
              <a:t>Plot the results of the training and visualize the output of the validation data</a:t>
            </a:r>
            <a:endParaRPr lang="en-IN" dirty="0"/>
          </a:p>
        </p:txBody>
      </p:sp>
    </p:spTree>
    <p:extLst>
      <p:ext uri="{BB962C8B-B14F-4D97-AF65-F5344CB8AC3E}">
        <p14:creationId xmlns:p14="http://schemas.microsoft.com/office/powerpoint/2010/main" val="924470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9963F7-2008-4F07-AD02-106DC4716144}"/>
              </a:ext>
            </a:extLst>
          </p:cNvPr>
          <p:cNvSpPr>
            <a:spLocks noGrp="1"/>
          </p:cNvSpPr>
          <p:nvPr>
            <p:ph idx="1"/>
          </p:nvPr>
        </p:nvSpPr>
        <p:spPr>
          <a:xfrm>
            <a:off x="321365" y="301624"/>
            <a:ext cx="10515600" cy="6271453"/>
          </a:xfrm>
        </p:spPr>
        <p:txBody>
          <a:bodyPr>
            <a:normAutofit fontScale="62500" lnSpcReduction="20000"/>
          </a:bodyPr>
          <a:lstStyle/>
          <a:p>
            <a:pPr marL="0" indent="0">
              <a:buNone/>
            </a:pPr>
            <a:r>
              <a:rPr lang="en-US" dirty="0">
                <a:solidFill>
                  <a:srgbClr val="051E50"/>
                </a:solidFill>
                <a:latin typeface="proxima-nova"/>
              </a:rPr>
              <a:t>D</a:t>
            </a:r>
            <a:r>
              <a:rPr lang="en-US" b="0" i="0" dirty="0">
                <a:solidFill>
                  <a:srgbClr val="051E50"/>
                </a:solidFill>
                <a:effectLst/>
                <a:latin typeface="proxima-nova"/>
              </a:rPr>
              <a:t>eep learning is helping us improve our handwriting recognition accuracy by </a:t>
            </a:r>
            <a:r>
              <a:rPr lang="en-IN" b="0" i="1" dirty="0">
                <a:solidFill>
                  <a:srgbClr val="051E50"/>
                </a:solidFill>
                <a:effectLst/>
                <a:latin typeface="proxima-nova"/>
              </a:rPr>
              <a:t>specifically</a:t>
            </a:r>
            <a:r>
              <a:rPr lang="en-IN" b="0" i="0" dirty="0">
                <a:solidFill>
                  <a:srgbClr val="051E50"/>
                </a:solidFill>
                <a:effectLst/>
                <a:latin typeface="proxima-nova"/>
              </a:rPr>
              <a:t> for OCR algorithms</a:t>
            </a:r>
          </a:p>
          <a:p>
            <a:pPr marL="0" indent="0">
              <a:buNone/>
            </a:pPr>
            <a:endParaRPr lang="en-US" b="0" i="0" dirty="0">
              <a:solidFill>
                <a:srgbClr val="4D5A75"/>
              </a:solidFill>
              <a:effectLst/>
              <a:latin typeface="proxima-nova"/>
            </a:endParaRPr>
          </a:p>
          <a:p>
            <a:pPr>
              <a:buFont typeface="Wingdings" panose="05000000000000000000" pitchFamily="2" charset="2"/>
              <a:buChar char="Ø"/>
            </a:pPr>
            <a:r>
              <a:rPr lang="en-US" dirty="0">
                <a:solidFill>
                  <a:srgbClr val="051E50"/>
                </a:solidFill>
                <a:latin typeface="proxima-nova"/>
              </a:rPr>
              <a:t>MNIST 0-9 dataset.</a:t>
            </a:r>
          </a:p>
          <a:p>
            <a:pPr>
              <a:buFont typeface="Wingdings" panose="05000000000000000000" pitchFamily="2" charset="2"/>
              <a:buChar char="Ø"/>
            </a:pPr>
            <a:r>
              <a:rPr lang="en-US" dirty="0">
                <a:solidFill>
                  <a:srgbClr val="051E50"/>
                </a:solidFill>
                <a:latin typeface="proxima-nova"/>
              </a:rPr>
              <a:t>Kaggle A-Z dataset.</a:t>
            </a:r>
          </a:p>
          <a:p>
            <a:pPr marL="0" indent="0">
              <a:buNone/>
            </a:pPr>
            <a:endParaRPr lang="en-US" dirty="0">
              <a:solidFill>
                <a:srgbClr val="051E50"/>
              </a:solidFill>
              <a:latin typeface="proxima-nova"/>
            </a:endParaRPr>
          </a:p>
          <a:p>
            <a:pPr marL="0" indent="0">
              <a:buNone/>
            </a:pPr>
            <a:endParaRPr lang="en-US" dirty="0">
              <a:solidFill>
                <a:srgbClr val="051E50"/>
              </a:solidFill>
              <a:latin typeface="proxima-nova"/>
            </a:endParaRPr>
          </a:p>
          <a:p>
            <a:pPr marL="0" indent="0">
              <a:buNone/>
            </a:pPr>
            <a:endParaRPr lang="en-US" dirty="0">
              <a:solidFill>
                <a:srgbClr val="051E50"/>
              </a:solidFill>
              <a:latin typeface="proxima-nova"/>
            </a:endParaRPr>
          </a:p>
          <a:p>
            <a:pPr marL="0" indent="0">
              <a:buNone/>
            </a:pPr>
            <a:endParaRPr lang="en-US" dirty="0">
              <a:solidFill>
                <a:srgbClr val="051E50"/>
              </a:solidFill>
              <a:latin typeface="proxima-nova"/>
            </a:endParaRPr>
          </a:p>
          <a:p>
            <a:pPr marL="0" indent="0">
              <a:buNone/>
            </a:pPr>
            <a:endParaRPr lang="en-US" dirty="0">
              <a:solidFill>
                <a:srgbClr val="051E50"/>
              </a:solidFill>
              <a:latin typeface="proxima-nova"/>
            </a:endParaRPr>
          </a:p>
          <a:p>
            <a:pPr marL="0" indent="0">
              <a:buNone/>
            </a:pPr>
            <a:endParaRPr lang="en-US" dirty="0">
              <a:solidFill>
                <a:srgbClr val="051E50"/>
              </a:solidFill>
              <a:latin typeface="proxima-nova"/>
            </a:endParaRPr>
          </a:p>
          <a:p>
            <a:pPr marL="0" indent="0">
              <a:buNone/>
            </a:pPr>
            <a:endParaRPr lang="en-US" dirty="0">
              <a:solidFill>
                <a:srgbClr val="051E50"/>
              </a:solidFill>
              <a:latin typeface="proxima-nova"/>
            </a:endParaRPr>
          </a:p>
          <a:p>
            <a:pPr marL="0" indent="0">
              <a:buNone/>
            </a:pPr>
            <a:endParaRPr lang="en-US" dirty="0">
              <a:solidFill>
                <a:srgbClr val="051E50"/>
              </a:solidFill>
              <a:latin typeface="proxima-nova"/>
            </a:endParaRPr>
          </a:p>
          <a:p>
            <a:pPr marL="0" indent="0">
              <a:buNone/>
            </a:pPr>
            <a:endParaRPr lang="en-US" dirty="0">
              <a:solidFill>
                <a:srgbClr val="051E50"/>
              </a:solidFill>
              <a:latin typeface="proxima-nova"/>
            </a:endParaRPr>
          </a:p>
          <a:p>
            <a:pPr marL="0" indent="0">
              <a:buNone/>
            </a:pPr>
            <a:endParaRPr lang="en-US" dirty="0">
              <a:solidFill>
                <a:srgbClr val="051E50"/>
              </a:solidFill>
              <a:latin typeface="proxima-nova"/>
            </a:endParaRPr>
          </a:p>
          <a:p>
            <a:pPr marL="0" indent="0">
              <a:buNone/>
            </a:pPr>
            <a:r>
              <a:rPr lang="en-US" dirty="0">
                <a:solidFill>
                  <a:srgbClr val="051E50"/>
                </a:solidFill>
                <a:latin typeface="proxima-nova"/>
              </a:rPr>
              <a:t>D</a:t>
            </a:r>
            <a:r>
              <a:rPr lang="en-US" b="0" i="0" dirty="0">
                <a:solidFill>
                  <a:srgbClr val="051E50"/>
                </a:solidFill>
                <a:effectLst/>
                <a:latin typeface="proxima-nova"/>
              </a:rPr>
              <a:t>eep neural network to recognize both </a:t>
            </a:r>
            <a:r>
              <a:rPr lang="en-US" b="1" i="1" dirty="0">
                <a:solidFill>
                  <a:srgbClr val="051E50"/>
                </a:solidFill>
                <a:effectLst/>
                <a:latin typeface="proxima-nova"/>
              </a:rPr>
              <a:t>digits</a:t>
            </a:r>
            <a:r>
              <a:rPr lang="en-US" b="0" i="0" dirty="0">
                <a:solidFill>
                  <a:srgbClr val="051E50"/>
                </a:solidFill>
                <a:effectLst/>
                <a:latin typeface="proxima-nova"/>
              </a:rPr>
              <a:t> (</a:t>
            </a:r>
            <a:r>
              <a:rPr lang="en-US" b="0" i="1" dirty="0">
                <a:solidFill>
                  <a:srgbClr val="051E50"/>
                </a:solidFill>
                <a:effectLst/>
                <a:latin typeface="proxima-nova"/>
              </a:rPr>
              <a:t>0-9</a:t>
            </a:r>
            <a:r>
              <a:rPr lang="en-US" b="0" i="0" dirty="0">
                <a:solidFill>
                  <a:srgbClr val="051E50"/>
                </a:solidFill>
                <a:effectLst/>
                <a:latin typeface="proxima-nova"/>
              </a:rPr>
              <a:t>) and </a:t>
            </a:r>
            <a:r>
              <a:rPr lang="en-US" b="1" i="1" dirty="0">
                <a:solidFill>
                  <a:srgbClr val="051E50"/>
                </a:solidFill>
                <a:effectLst/>
                <a:latin typeface="proxima-nova"/>
              </a:rPr>
              <a:t>alphabetic characters</a:t>
            </a:r>
            <a:r>
              <a:rPr lang="en-US" b="0" i="0" dirty="0">
                <a:solidFill>
                  <a:srgbClr val="051E50"/>
                </a:solidFill>
                <a:effectLst/>
                <a:latin typeface="proxima-nova"/>
              </a:rPr>
              <a:t> (</a:t>
            </a:r>
            <a:r>
              <a:rPr lang="en-US" b="0" i="1" dirty="0">
                <a:solidFill>
                  <a:srgbClr val="051E50"/>
                </a:solidFill>
                <a:effectLst/>
                <a:latin typeface="proxima-nova"/>
              </a:rPr>
              <a:t>A-Z</a:t>
            </a:r>
            <a:r>
              <a:rPr lang="en-US" b="0" i="0" dirty="0">
                <a:solidFill>
                  <a:srgbClr val="051E50"/>
                </a:solidFill>
                <a:effectLst/>
                <a:latin typeface="proxima-nova"/>
              </a:rPr>
              <a:t>).</a:t>
            </a:r>
          </a:p>
          <a:p>
            <a:pPr marL="0" indent="0">
              <a:buNone/>
            </a:pPr>
            <a:endParaRPr lang="en-US" dirty="0">
              <a:solidFill>
                <a:srgbClr val="051E50"/>
              </a:solidFill>
              <a:latin typeface="proxima-nova"/>
            </a:endParaRPr>
          </a:p>
          <a:p>
            <a:pPr marL="0" indent="0">
              <a:buNone/>
            </a:pPr>
            <a:r>
              <a:rPr lang="en-US" b="0" i="0" dirty="0">
                <a:solidFill>
                  <a:srgbClr val="051E50"/>
                </a:solidFill>
                <a:effectLst/>
                <a:latin typeface="proxima-nova"/>
              </a:rPr>
              <a:t>There was a </a:t>
            </a:r>
            <a:r>
              <a:rPr lang="en-US" b="0" i="1" dirty="0">
                <a:solidFill>
                  <a:srgbClr val="051E50"/>
                </a:solidFill>
                <a:effectLst/>
                <a:latin typeface="proxima-nova"/>
              </a:rPr>
              <a:t>predictable</a:t>
            </a:r>
            <a:r>
              <a:rPr lang="en-US" b="0" i="0" dirty="0">
                <a:solidFill>
                  <a:srgbClr val="051E50"/>
                </a:solidFill>
                <a:effectLst/>
                <a:latin typeface="proxima-nova"/>
              </a:rPr>
              <a:t> and </a:t>
            </a:r>
            <a:r>
              <a:rPr lang="en-US" b="0" i="1" dirty="0">
                <a:solidFill>
                  <a:srgbClr val="051E50"/>
                </a:solidFill>
                <a:effectLst/>
                <a:latin typeface="proxima-nova"/>
              </a:rPr>
              <a:t>assumed</a:t>
            </a:r>
            <a:r>
              <a:rPr lang="en-US" b="0" i="0" dirty="0">
                <a:solidFill>
                  <a:srgbClr val="051E50"/>
                </a:solidFill>
                <a:effectLst/>
                <a:latin typeface="proxima-nova"/>
              </a:rPr>
              <a:t> space between each character.</a:t>
            </a:r>
          </a:p>
          <a:p>
            <a:pPr marL="0" indent="0">
              <a:buNone/>
            </a:pPr>
            <a:endParaRPr lang="en-US" dirty="0">
              <a:solidFill>
                <a:srgbClr val="051E50"/>
              </a:solidFill>
              <a:latin typeface="proxima-nova"/>
            </a:endParaRPr>
          </a:p>
          <a:p>
            <a:pPr marL="0" indent="0">
              <a:buNone/>
            </a:pPr>
            <a:r>
              <a:rPr lang="en-US" b="0" i="0" dirty="0">
                <a:solidFill>
                  <a:srgbClr val="051E50"/>
                </a:solidFill>
                <a:effectLst/>
                <a:latin typeface="proxima-nova"/>
              </a:rPr>
              <a:t>The styles of the fonts were more conducive to OCR.</a:t>
            </a:r>
          </a:p>
          <a:p>
            <a:pPr marL="0" indent="0">
              <a:buNone/>
            </a:pPr>
            <a:endParaRPr lang="en-US" dirty="0">
              <a:solidFill>
                <a:srgbClr val="051E50"/>
              </a:solidFill>
              <a:latin typeface="proxima-nova"/>
            </a:endParaRPr>
          </a:p>
          <a:p>
            <a:pPr marL="0" indent="0">
              <a:buNone/>
            </a:pPr>
            <a:endParaRPr lang="en-US" dirty="0">
              <a:solidFill>
                <a:srgbClr val="051E50"/>
              </a:solidFill>
              <a:latin typeface="proxima-nova"/>
            </a:endParaRPr>
          </a:p>
          <a:p>
            <a:pPr marL="0" indent="0">
              <a:buNone/>
            </a:pPr>
            <a:endParaRPr lang="en-IN" dirty="0">
              <a:solidFill>
                <a:srgbClr val="051E50"/>
              </a:solidFill>
              <a:latin typeface="proxima-nova"/>
            </a:endParaRPr>
          </a:p>
        </p:txBody>
      </p:sp>
      <p:pic>
        <p:nvPicPr>
          <p:cNvPr id="4" name="Picture 3">
            <a:extLst>
              <a:ext uri="{FF2B5EF4-FFF2-40B4-BE49-F238E27FC236}">
                <a16:creationId xmlns:a16="http://schemas.microsoft.com/office/drawing/2014/main" id="{4BED6054-5CB6-4B12-B647-733E8F1174A9}"/>
              </a:ext>
            </a:extLst>
          </p:cNvPr>
          <p:cNvPicPr>
            <a:picLocks noChangeAspect="1"/>
          </p:cNvPicPr>
          <p:nvPr/>
        </p:nvPicPr>
        <p:blipFill>
          <a:blip r:embed="rId2"/>
          <a:stretch>
            <a:fillRect/>
          </a:stretch>
        </p:blipFill>
        <p:spPr>
          <a:xfrm>
            <a:off x="321364" y="1620699"/>
            <a:ext cx="7934739" cy="3044066"/>
          </a:xfrm>
          <a:prstGeom prst="rect">
            <a:avLst/>
          </a:prstGeom>
        </p:spPr>
      </p:pic>
    </p:spTree>
    <p:extLst>
      <p:ext uri="{BB962C8B-B14F-4D97-AF65-F5344CB8AC3E}">
        <p14:creationId xmlns:p14="http://schemas.microsoft.com/office/powerpoint/2010/main" val="1216197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D6C43E-74C7-4A5D-BBB7-925E799D7B74}"/>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916826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C9F89B4-4180-40E1-834D-9428E8E18C49}"/>
              </a:ext>
            </a:extLst>
          </p:cNvPr>
          <p:cNvGrpSpPr/>
          <p:nvPr/>
        </p:nvGrpSpPr>
        <p:grpSpPr>
          <a:xfrm>
            <a:off x="0" y="-60061"/>
            <a:ext cx="12192000" cy="6918061"/>
            <a:chOff x="-225287" y="-114356"/>
            <a:chExt cx="12417287" cy="6973472"/>
          </a:xfrm>
        </p:grpSpPr>
        <p:pic>
          <p:nvPicPr>
            <p:cNvPr id="5" name="Picture 4">
              <a:extLst>
                <a:ext uri="{FF2B5EF4-FFF2-40B4-BE49-F238E27FC236}">
                  <a16:creationId xmlns:a16="http://schemas.microsoft.com/office/drawing/2014/main" id="{361F4E9C-2226-4DB1-B455-BEA99674B0D0}"/>
                </a:ext>
              </a:extLst>
            </p:cNvPr>
            <p:cNvPicPr>
              <a:picLocks noChangeAspect="1"/>
            </p:cNvPicPr>
            <p:nvPr/>
          </p:nvPicPr>
          <p:blipFill rotWithShape="1">
            <a:blip r:embed="rId3"/>
            <a:srcRect l="-146" t="-2179" r="-2887" b="-9719"/>
            <a:stretch/>
          </p:blipFill>
          <p:spPr>
            <a:xfrm>
              <a:off x="-225287" y="-114356"/>
              <a:ext cx="12417287" cy="6303122"/>
            </a:xfrm>
            <a:prstGeom prst="rect">
              <a:avLst/>
            </a:prstGeom>
          </p:spPr>
        </p:pic>
        <p:pic>
          <p:nvPicPr>
            <p:cNvPr id="3" name="Picture 2">
              <a:extLst>
                <a:ext uri="{FF2B5EF4-FFF2-40B4-BE49-F238E27FC236}">
                  <a16:creationId xmlns:a16="http://schemas.microsoft.com/office/drawing/2014/main" id="{1D374603-A20F-4C90-B01B-1AA10629A97F}"/>
                </a:ext>
              </a:extLst>
            </p:cNvPr>
            <p:cNvPicPr>
              <a:picLocks noChangeAspect="1"/>
            </p:cNvPicPr>
            <p:nvPr/>
          </p:nvPicPr>
          <p:blipFill>
            <a:blip r:embed="rId4"/>
            <a:stretch>
              <a:fillRect/>
            </a:stretch>
          </p:blipFill>
          <p:spPr>
            <a:xfrm>
              <a:off x="-225287" y="5300871"/>
              <a:ext cx="11688416" cy="1558245"/>
            </a:xfrm>
            <a:prstGeom prst="rect">
              <a:avLst/>
            </a:prstGeom>
          </p:spPr>
        </p:pic>
      </p:grpSp>
    </p:spTree>
    <p:extLst>
      <p:ext uri="{BB962C8B-B14F-4D97-AF65-F5344CB8AC3E}">
        <p14:creationId xmlns:p14="http://schemas.microsoft.com/office/powerpoint/2010/main" val="905288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EF9703-771B-4D0D-B14E-D7DB137FB896}"/>
              </a:ext>
            </a:extLst>
          </p:cNvPr>
          <p:cNvPicPr>
            <a:picLocks noChangeAspect="1"/>
          </p:cNvPicPr>
          <p:nvPr/>
        </p:nvPicPr>
        <p:blipFill>
          <a:blip r:embed="rId2"/>
          <a:stretch>
            <a:fillRect/>
          </a:stretch>
        </p:blipFill>
        <p:spPr>
          <a:xfrm>
            <a:off x="0" y="0"/>
            <a:ext cx="12192000" cy="7031647"/>
          </a:xfrm>
          <a:prstGeom prst="rect">
            <a:avLst/>
          </a:prstGeom>
        </p:spPr>
      </p:pic>
    </p:spTree>
    <p:extLst>
      <p:ext uri="{BB962C8B-B14F-4D97-AF65-F5344CB8AC3E}">
        <p14:creationId xmlns:p14="http://schemas.microsoft.com/office/powerpoint/2010/main" val="871105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A48195F-9543-40AA-8911-B1D8C0E402A7}"/>
              </a:ext>
            </a:extLst>
          </p:cNvPr>
          <p:cNvPicPr>
            <a:picLocks noChangeAspect="1"/>
          </p:cNvPicPr>
          <p:nvPr/>
        </p:nvPicPr>
        <p:blipFill>
          <a:blip r:embed="rId2"/>
          <a:stretch>
            <a:fillRect/>
          </a:stretch>
        </p:blipFill>
        <p:spPr>
          <a:xfrm>
            <a:off x="1" y="0"/>
            <a:ext cx="5870711" cy="3529013"/>
          </a:xfrm>
          <a:prstGeom prst="rect">
            <a:avLst/>
          </a:prstGeom>
        </p:spPr>
      </p:pic>
      <p:pic>
        <p:nvPicPr>
          <p:cNvPr id="8" name="Picture 7">
            <a:extLst>
              <a:ext uri="{FF2B5EF4-FFF2-40B4-BE49-F238E27FC236}">
                <a16:creationId xmlns:a16="http://schemas.microsoft.com/office/drawing/2014/main" id="{90EBC833-910C-406A-9C8C-1D1459C11502}"/>
              </a:ext>
            </a:extLst>
          </p:cNvPr>
          <p:cNvPicPr>
            <a:picLocks noChangeAspect="1"/>
          </p:cNvPicPr>
          <p:nvPr/>
        </p:nvPicPr>
        <p:blipFill>
          <a:blip r:embed="rId3"/>
          <a:stretch>
            <a:fillRect/>
          </a:stretch>
        </p:blipFill>
        <p:spPr>
          <a:xfrm>
            <a:off x="5870712" y="0"/>
            <a:ext cx="6321287" cy="6941758"/>
          </a:xfrm>
          <a:prstGeom prst="rect">
            <a:avLst/>
          </a:prstGeom>
        </p:spPr>
      </p:pic>
      <p:pic>
        <p:nvPicPr>
          <p:cNvPr id="10" name="Picture 9">
            <a:extLst>
              <a:ext uri="{FF2B5EF4-FFF2-40B4-BE49-F238E27FC236}">
                <a16:creationId xmlns:a16="http://schemas.microsoft.com/office/drawing/2014/main" id="{9ED7F058-4521-4AC1-BB23-945716223E07}"/>
              </a:ext>
            </a:extLst>
          </p:cNvPr>
          <p:cNvPicPr>
            <a:picLocks noChangeAspect="1"/>
          </p:cNvPicPr>
          <p:nvPr/>
        </p:nvPicPr>
        <p:blipFill>
          <a:blip r:embed="rId4"/>
          <a:stretch>
            <a:fillRect/>
          </a:stretch>
        </p:blipFill>
        <p:spPr>
          <a:xfrm>
            <a:off x="0" y="3720290"/>
            <a:ext cx="6096000" cy="3221468"/>
          </a:xfrm>
          <a:prstGeom prst="rect">
            <a:avLst/>
          </a:prstGeom>
        </p:spPr>
      </p:pic>
    </p:spTree>
    <p:extLst>
      <p:ext uri="{BB962C8B-B14F-4D97-AF65-F5344CB8AC3E}">
        <p14:creationId xmlns:p14="http://schemas.microsoft.com/office/powerpoint/2010/main" val="3494252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1644</TotalTime>
  <Words>1350</Words>
  <Application>Microsoft Office PowerPoint</Application>
  <PresentationFormat>Widescreen</PresentationFormat>
  <Paragraphs>131</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proxima-nova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Deep Learning Methodology</vt:lpstr>
      <vt:lpstr>Deep Learning Methodology</vt:lpstr>
      <vt:lpstr>Deep Learning Methodology</vt:lpstr>
      <vt:lpstr>PowerPoint Presentation</vt:lpstr>
      <vt:lpstr>PowerPoint Presentation</vt:lpstr>
      <vt:lpstr>Results Evaluation</vt:lpstr>
      <vt:lpstr>Model Results Evaluation</vt:lpstr>
      <vt:lpstr>Model Results Evaluation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khadeer Pasha</dc:creator>
  <cp:lastModifiedBy>khadeer Pasha</cp:lastModifiedBy>
  <cp:revision>44</cp:revision>
  <dcterms:created xsi:type="dcterms:W3CDTF">2021-04-11T16:55:26Z</dcterms:created>
  <dcterms:modified xsi:type="dcterms:W3CDTF">2021-04-15T08:11:23Z</dcterms:modified>
</cp:coreProperties>
</file>