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0000"/>
    <a:srgbClr val="7F3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-466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417763" y="3529013"/>
            <a:ext cx="863758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276E5-AA5C-4C4D-AFB9-4509C0148982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175" y="328613"/>
            <a:ext cx="4973638" cy="309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8275" y="798513"/>
            <a:ext cx="809625" cy="504825"/>
          </a:xfrm>
        </p:spPr>
        <p:txBody>
          <a:bodyPr/>
          <a:lstStyle>
            <a:lvl1pPr>
              <a:defRPr/>
            </a:lvl1pPr>
          </a:lstStyle>
          <a:p>
            <a:fld id="{A701984B-4557-4A5E-9AEA-996B813B980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51F1F-3A0C-42D1-BF9A-82A66F3638A5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1AE54-C55A-4FB3-AE8A-FD42D2BD55B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439275" y="798513"/>
            <a:ext cx="0" cy="466090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5BDD1-0806-45C3-AD03-0E86F3AADC6D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9A9CC-9518-42E0-823F-674343BBF0C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7800-7928-4BF2-B3CA-28D3F05DBFD9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FDBE1-40DA-4959-8C25-7C096A32EA5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54150" y="3805238"/>
            <a:ext cx="863123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13247-EFD6-40AE-9560-7ED31F6CC7F6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9F189-2779-4208-BF81-107B15B930D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4E18-B118-4043-9797-E22F0D774AF0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E7322-BD31-4030-BE8A-0CDA933116C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1CB12-4E09-45CD-A2DC-8FC8F9D9F98B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D8732-CDE0-49C0-9B1F-8A4894AE8D9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CBBD0-4D3A-4B60-9937-81AA7867715C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5720F-C7EC-4FFF-974E-C9685FCB409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B29BA-E70D-443C-854B-9AC42588B4E1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AAB7C-31EA-475B-8110-9976B456013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47800" y="3205163"/>
            <a:ext cx="32702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FA00C-154C-4511-B818-3FB22D758B3C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6801C-6782-4C21-9473-8DB139528F0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77125" y="482600"/>
            <a:ext cx="4075113" cy="5148263"/>
            <a:chOff x="7477387" y="482170"/>
            <a:chExt cx="4074533" cy="5149101"/>
          </a:xfrm>
        </p:grpSpPr>
        <p:sp>
          <p:nvSpPr>
            <p:cNvPr id="6" name="Rectangle 5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8" name="Straight Connector 7"/>
          <p:cNvCxnSpPr/>
          <p:nvPr/>
        </p:nvCxnSpPr>
        <p:spPr>
          <a:xfrm>
            <a:off x="1447800" y="3143250"/>
            <a:ext cx="552767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800" y="5470525"/>
            <a:ext cx="5527675" cy="319088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DA0450B0-7A20-43F5-9531-160160859C65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800" y="319088"/>
            <a:ext cx="5540375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42F7C-9BE8-48F0-854A-19718615DF8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300"/>
            <a:ext cx="12192000" cy="41068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7" name="Picture 6"/>
          <p:cNvPicPr>
            <a:picLocks noChangeAspect="1" noChangeArrowheads="1"/>
          </p:cNvPicPr>
          <p:nvPr/>
        </p:nvPicPr>
        <p:blipFill>
          <a:blip r:embed="rId13"/>
          <a:srcRect t="1538" b="-1538"/>
          <a:stretch>
            <a:fillRect/>
          </a:stretch>
        </p:blipFill>
        <p:spPr bwMode="black">
          <a:xfrm>
            <a:off x="0" y="6126163"/>
            <a:ext cx="12192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0975" y="2016125"/>
            <a:ext cx="9604375" cy="34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913" y="330200"/>
            <a:ext cx="3500437" cy="309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B11939-DC44-4347-8DB2-8830C054BF1D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0975" y="328613"/>
            <a:ext cx="5938838" cy="30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425" y="798513"/>
            <a:ext cx="811213" cy="504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800">
                <a:solidFill>
                  <a:schemeClr val="accent1"/>
                </a:solidFill>
              </a:defRPr>
            </a:lvl1pPr>
          </a:lstStyle>
          <a:p>
            <a:fld id="{4EF4299D-CF9F-47DE-9D35-1B5F2E6B8193}" type="slidenum">
              <a:rPr lang="en-IN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7750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33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ersonalFinanceTrackerProject1/PersonalFinanceTracker?:language=en-US&amp;:sid=&amp;:redirect=auth&amp;:display_count=n&amp;:origin=viz_share_link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802298"/>
            <a:ext cx="9671439" cy="2541431"/>
          </a:xfrm>
          <a:solidFill>
            <a:schemeClr val="bg2">
              <a:lumMod val="75000"/>
            </a:schemeClr>
          </a:solidFill>
          <a:effectLst>
            <a:glow rad="101600">
              <a:schemeClr val="bg2">
                <a:lumMod val="25000"/>
                <a:alpha val="6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N" dirty="0">
                <a:latin typeface="Algerian" panose="04020705040A02060702" pitchFamily="82" charset="0"/>
              </a:rPr>
              <a:t>Personal Finance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97996"/>
          </a:xfrm>
          <a:solidFill>
            <a:schemeClr val="bg2">
              <a:lumMod val="9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MONITOR Monthly income, expenses &amp; savings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Author : kajal Patel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Tool used : tableau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2080" y="1422400"/>
            <a:ext cx="8930640" cy="3785652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glow rad="101600">
              <a:schemeClr val="bg2">
                <a:lumMod val="25000"/>
                <a:alpha val="6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Challenges: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Learning Tableau from scratch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Managing calculated fields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Designing interactive dashboards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Learnings: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Built skills in data visualization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Understood personal spending habits better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Learned to create a complete data analysis pipeline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02080" y="534015"/>
            <a:ext cx="893064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latin typeface="Arial Black" panose="020B0A04020102020204" pitchFamily="34" charset="0"/>
              </a:rPr>
              <a:t>Challenges Faced &amp; Learnings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3100" y="704056"/>
            <a:ext cx="9872980" cy="24006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CONCLUSION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</a:rPr>
              <a:t>Successfully created a visual personal finance track.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</a:rPr>
              <a:t>Identified savings gaps and expense-heavy areas.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</a:rPr>
              <a:t>Ready to expand this tool for full-year budgeting.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100" y="3624104"/>
            <a:ext cx="9872980" cy="1477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Link to Tableau Public Dashboard: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atin typeface="Algerian" panose="04020705040A02060702" pitchFamily="8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  <a:hlinkClick r:id="rId2"/>
              </a:rPr>
              <a:t>https://public.tableau.com/views/PersonalFinanceTrackerProject1/PersonalFinanceTracker?:language=en-US&amp;:sid=&amp;:redirect=auth&amp;:display_count=n&amp;:origin=viz_share_link</a:t>
            </a:r>
            <a:endParaRPr lang="en-US" dirty="0">
              <a:latin typeface="+mj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1920" y="2228671"/>
            <a:ext cx="9560560" cy="14465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glow rad="101600">
              <a:schemeClr val="bg2">
                <a:lumMod val="50000"/>
                <a:alpha val="6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8800" dirty="0">
                <a:solidFill>
                  <a:schemeClr val="bg2">
                    <a:lumMod val="25000"/>
                  </a:schemeClr>
                </a:solidFill>
                <a:latin typeface="Showcard Gothic" panose="04020904020102020604" pitchFamily="82" charset="0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7460" y="627320"/>
            <a:ext cx="11717079" cy="48628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Objective</a:t>
            </a:r>
            <a:r>
              <a:rPr lang="en-US" sz="2400" b="1" dirty="0"/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To create a visual dashboard that helps users: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Track income and expenses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Monitor savings trends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Understand spending patterns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Scope: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Monthly tracking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Categories: Groceries, training, entertainment, rent, education, Healthcare, etc.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422" y="1120676"/>
            <a:ext cx="11111025" cy="43396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glow rad="101600">
              <a:schemeClr val="bg2">
                <a:lumMod val="50000"/>
                <a:alpha val="6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                                                     Tools &amp; Dataset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Tool Used:</a:t>
            </a:r>
            <a:r>
              <a:rPr lang="en-US" dirty="0"/>
              <a:t> Tableau Public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Dataset: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Custom Excel Sheet with: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Date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Monthly Income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Monthly Expenses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Income Type 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Category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Cash flow status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Savings, etc.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8550" y="1476216"/>
            <a:ext cx="9994900" cy="3046988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glow rad="101600">
              <a:schemeClr val="bg2">
                <a:lumMod val="50000"/>
                <a:alpha val="6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Visuals Created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/>
              <a:t>Pie Chart:</a:t>
            </a:r>
            <a:r>
              <a:rPr lang="en-US" dirty="0"/>
              <a:t> Expense Breakdown by Category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/>
              <a:t>Bar Chart:</a:t>
            </a:r>
            <a:r>
              <a:rPr lang="en-US" dirty="0"/>
              <a:t> Monthly Spending per Category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/>
              <a:t>Line Chart:</a:t>
            </a:r>
            <a:r>
              <a:rPr lang="en-US" dirty="0"/>
              <a:t> Savings Trend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/>
              <a:t>KPI Cards:</a:t>
            </a:r>
            <a:r>
              <a:rPr lang="en-US" dirty="0"/>
              <a:t> Income, Expense, Savings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88721"/>
            <a:ext cx="5933440" cy="4216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glow rad="101600">
              <a:schemeClr val="bg2">
                <a:lumMod val="50000"/>
                <a:alpha val="60000"/>
              </a:schemeClr>
            </a:glow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6096000" y="470376"/>
            <a:ext cx="59334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</a:t>
            </a:r>
            <a:r>
              <a:rPr lang="en-US" b="1" dirty="0">
                <a:latin typeface="Arial Black" panose="020B0A04020102020204" pitchFamily="34" charset="0"/>
              </a:rPr>
              <a:t>BAR CHART</a:t>
            </a:r>
          </a:p>
        </p:txBody>
      </p:sp>
      <p:pic>
        <p:nvPicPr>
          <p:cNvPr id="12" name="Picture 11" descr="A colorful circle with white text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188721"/>
            <a:ext cx="5405120" cy="4216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glow rad="101600">
              <a:schemeClr val="bg2">
                <a:lumMod val="75000"/>
                <a:alpha val="60000"/>
              </a:schemeClr>
            </a:glow>
            <a:innerShdw blurRad="76200">
              <a:srgbClr val="000000"/>
            </a:innerShdw>
          </a:effectLst>
        </p:spPr>
      </p:pic>
      <p:sp>
        <p:nvSpPr>
          <p:cNvPr id="14" name="TextBox 13"/>
          <p:cNvSpPr txBox="1"/>
          <p:nvPr/>
        </p:nvSpPr>
        <p:spPr>
          <a:xfrm>
            <a:off x="345440" y="470376"/>
            <a:ext cx="540512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 Black" panose="020B0A04020102020204" pitchFamily="34" charset="0"/>
              </a:rPr>
              <a:t>PIE CHART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398658"/>
            <a:ext cx="5252720" cy="4219822"/>
          </a:xfrm>
          <a:prstGeom prst="rect">
            <a:avLst/>
          </a:prstGeom>
          <a:effectLst>
            <a:glow rad="101600">
              <a:schemeClr val="bg2">
                <a:lumMod val="25000"/>
                <a:alpha val="60000"/>
              </a:schemeClr>
            </a:glow>
          </a:effectLst>
        </p:spPr>
      </p:pic>
      <p:pic>
        <p:nvPicPr>
          <p:cNvPr id="7" name="Picture 6" descr="A screenshot of a 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2" y="1398658"/>
            <a:ext cx="5445758" cy="4219822"/>
          </a:xfrm>
          <a:prstGeom prst="rect">
            <a:avLst/>
          </a:prstGeom>
          <a:effectLst>
            <a:glow rad="101600">
              <a:schemeClr val="bg2">
                <a:lumMod val="25000"/>
                <a:alpha val="60000"/>
              </a:schemeClr>
            </a:glow>
          </a:effectLst>
        </p:spPr>
      </p:pic>
      <p:sp>
        <p:nvSpPr>
          <p:cNvPr id="9" name="TextBox 8"/>
          <p:cNvSpPr txBox="1"/>
          <p:nvPr/>
        </p:nvSpPr>
        <p:spPr>
          <a:xfrm>
            <a:off x="6350002" y="744696"/>
            <a:ext cx="544575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KPI CARD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0880" y="719018"/>
            <a:ext cx="525272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LINE CHART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3440" y="1513840"/>
            <a:ext cx="4765040" cy="33239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101600">
              <a:schemeClr val="bg2">
                <a:lumMod val="50000"/>
                <a:alpha val="6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Filters and Parameters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</a:rPr>
              <a:t>Filters:</a:t>
            </a:r>
            <a:endParaRPr lang="en-US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By Month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By Category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</a:rPr>
              <a:t>Parameters:</a:t>
            </a:r>
            <a:endParaRPr lang="en-US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Select view: Income / Expense / Savings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Dynamic updates for KPIs &amp; graphs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A pie chart with a number of text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5200" y="1513840"/>
            <a:ext cx="3373120" cy="2368947"/>
          </a:xfrm>
          <a:prstGeom prst="rect">
            <a:avLst/>
          </a:prstGeom>
          <a:ln>
            <a:noFill/>
          </a:ln>
          <a:effectLst>
            <a:glow rad="101600">
              <a:schemeClr val="bg2">
                <a:lumMod val="50000"/>
                <a:alpha val="6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7" name="Picture 6" descr="A screenshot of a grap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20" y="1087120"/>
            <a:ext cx="2600960" cy="2000279"/>
          </a:xfrm>
          <a:prstGeom prst="rect">
            <a:avLst/>
          </a:prstGeom>
          <a:ln>
            <a:noFill/>
          </a:ln>
          <a:effectLst>
            <a:glow rad="101600">
              <a:schemeClr val="bg2">
                <a:lumMod val="50000"/>
                <a:alpha val="6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9" name="Picture 8" descr="A screenshot of a graph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8000" y="3882787"/>
            <a:ext cx="3149600" cy="1873687"/>
          </a:xfrm>
          <a:prstGeom prst="rect">
            <a:avLst/>
          </a:prstGeom>
          <a:ln>
            <a:noFill/>
          </a:ln>
          <a:effectLst>
            <a:glow rad="101600">
              <a:schemeClr val="bg2">
                <a:lumMod val="50000"/>
                <a:alpha val="6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551" y="167951"/>
            <a:ext cx="1162812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latin typeface="Arial Black" panose="020B0A04020102020204" pitchFamily="34" charset="0"/>
              </a:rPr>
              <a:t>DASHBOARD</a:t>
            </a:r>
          </a:p>
        </p:txBody>
      </p:sp>
      <p:pic>
        <p:nvPicPr>
          <p:cNvPr id="5" name="Picture 4" descr="A screenshot of a 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6" y="759646"/>
            <a:ext cx="11628120" cy="5827765"/>
          </a:xfrm>
          <a:prstGeom prst="rect">
            <a:avLst/>
          </a:prstGeom>
          <a:effectLst>
            <a:glow rad="101600">
              <a:schemeClr val="bg2">
                <a:lumMod val="25000"/>
                <a:alpha val="60000"/>
              </a:schemeClr>
            </a:glo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4240" y="265370"/>
            <a:ext cx="9885680" cy="46166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Arial Black" panose="020B0A04020102020204" pitchFamily="34" charset="0"/>
              </a:rPr>
              <a:t>Key Analysis &amp; Insights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04240" y="978217"/>
            <a:ext cx="9885680" cy="1046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anchor="ctr">
            <a:spAutoFit/>
          </a:bodyPr>
          <a:lstStyle/>
          <a:p>
            <a:pPr lvl="1" defTabSz="914400">
              <a:defRPr/>
            </a:pPr>
            <a:r>
              <a:rPr lang="en-US" altLang="en-US" sz="1200" b="1" dirty="0" smtClean="0">
                <a:latin typeface="Arial" panose="020B0604020202020204" pitchFamily="34" charset="0"/>
              </a:rPr>
              <a:t> 💡 </a:t>
            </a:r>
            <a:r>
              <a:rPr lang="en-US" altLang="en-US" sz="1200" b="1" dirty="0">
                <a:latin typeface="Arial" panose="020B0604020202020204" pitchFamily="34" charset="0"/>
              </a:rPr>
              <a:t>High Spending Habits: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defTabSz="914400">
              <a:defRPr/>
            </a:pPr>
            <a:r>
              <a:rPr lang="en-US" altLang="en-US" sz="1200" dirty="0" smtClean="0">
                <a:latin typeface="Arial" panose="020B0604020202020204" pitchFamily="34" charset="0"/>
              </a:rPr>
              <a:t>                   More </a:t>
            </a:r>
            <a:r>
              <a:rPr lang="en-US" altLang="en-US" sz="1200" dirty="0">
                <a:latin typeface="Arial" panose="020B0604020202020204" pitchFamily="34" charset="0"/>
              </a:rPr>
              <a:t>than 75% of income is spent — leaving just 25% for savings. Expense control is needed.</a:t>
            </a:r>
          </a:p>
          <a:p>
            <a:pPr defTabSz="914400">
              <a:defRPr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defTabSz="914400">
              <a:defRPr/>
            </a:pPr>
            <a:r>
              <a:rPr lang="en-US" altLang="en-US" sz="1200" b="1" dirty="0" smtClean="0">
                <a:latin typeface="Arial" panose="020B0604020202020204" pitchFamily="34" charset="0"/>
              </a:rPr>
              <a:t>            📉 </a:t>
            </a:r>
            <a:r>
              <a:rPr lang="en-US" altLang="en-US" sz="1200" b="1" dirty="0">
                <a:latin typeface="Arial" panose="020B0604020202020204" pitchFamily="34" charset="0"/>
              </a:rPr>
              <a:t>Low Savings Efficiency: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defTabSz="914400">
              <a:defRPr/>
            </a:pPr>
            <a:r>
              <a:rPr lang="en-US" altLang="en-US" sz="1200" dirty="0" smtClean="0">
                <a:latin typeface="Arial" panose="020B0604020202020204" pitchFamily="34" charset="0"/>
              </a:rPr>
              <a:t>                  Despite </a:t>
            </a:r>
            <a:r>
              <a:rPr lang="en-US" altLang="en-US" sz="1200" dirty="0">
                <a:latin typeface="Arial" panose="020B0604020202020204" pitchFamily="34" charset="0"/>
              </a:rPr>
              <a:t>high income, actual savings are relatively low, indicating poor financial discipline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1860" y="2340353"/>
            <a:ext cx="9878060" cy="353943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glow rad="101600">
              <a:schemeClr val="bg2">
                <a:lumMod val="2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</a:rPr>
              <a:t>📈 Top 3 Spending Categories:</a:t>
            </a:r>
            <a:endParaRPr lang="en-US" sz="1400" dirty="0">
              <a:latin typeface="+mn-lt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400" b="1" dirty="0">
                <a:latin typeface="+mn-lt"/>
              </a:rPr>
              <a:t>Insurance</a:t>
            </a:r>
            <a:r>
              <a:rPr lang="en-US" sz="1400" dirty="0">
                <a:latin typeface="+mn-lt"/>
              </a:rPr>
              <a:t>, </a:t>
            </a:r>
            <a:r>
              <a:rPr lang="en-US" sz="1400" b="1" dirty="0">
                <a:latin typeface="+mn-lt"/>
              </a:rPr>
              <a:t>Utilities</a:t>
            </a:r>
            <a:r>
              <a:rPr lang="en-US" sz="1400" dirty="0">
                <a:latin typeface="+mn-lt"/>
              </a:rPr>
              <a:t>, and </a:t>
            </a:r>
            <a:r>
              <a:rPr lang="en-US" sz="1400" b="1" dirty="0">
                <a:latin typeface="+mn-lt"/>
              </a:rPr>
              <a:t>Dining Out</a:t>
            </a:r>
            <a:r>
              <a:rPr lang="en-US" sz="1400" dirty="0">
                <a:latin typeface="+mn-lt"/>
              </a:rPr>
              <a:t> consume the largest portions.</a:t>
            </a: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400" dirty="0">
                <a:latin typeface="+mn-lt"/>
              </a:rPr>
              <a:t>These three alone account for nearly 1/3rd of total expenses.</a:t>
            </a:r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</a:rPr>
              <a:t>🛑 Discretionary Expenses Are High:</a:t>
            </a:r>
            <a:endParaRPr lang="en-US" sz="1400" dirty="0">
              <a:latin typeface="+mn-lt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400" b="1" dirty="0">
                <a:latin typeface="+mn-lt"/>
              </a:rPr>
              <a:t>Dining Out</a:t>
            </a:r>
            <a:r>
              <a:rPr lang="en-US" sz="1400" dirty="0">
                <a:latin typeface="+mn-lt"/>
              </a:rPr>
              <a:t> and </a:t>
            </a:r>
            <a:r>
              <a:rPr lang="en-US" sz="1400" b="1" dirty="0">
                <a:latin typeface="+mn-lt"/>
              </a:rPr>
              <a:t>Entertainment</a:t>
            </a:r>
            <a:r>
              <a:rPr lang="en-US" sz="1400" dirty="0">
                <a:latin typeface="+mn-lt"/>
              </a:rPr>
              <a:t> together make up ₹1.8M — significant reduction potential.</a:t>
            </a:r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1400" dirty="0">
              <a:latin typeface="+mn-lt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</a:rPr>
              <a:t>⚖️ Balance Needed Between Needs &amp; Wants:</a:t>
            </a:r>
            <a:endParaRPr lang="en-US" sz="1400" dirty="0">
              <a:latin typeface="+mn-lt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400" dirty="0">
                <a:latin typeface="+mn-lt"/>
              </a:rPr>
              <a:t>Essentials (Groceries, Healthcare, Rent) are necessary, but optional categories can be optimized.</a:t>
            </a:r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1400" dirty="0">
              <a:latin typeface="+mn-lt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</a:rPr>
              <a:t>📉 Savings Can Be Boosted:</a:t>
            </a:r>
            <a:endParaRPr lang="en-US" sz="1400" dirty="0">
              <a:latin typeface="+mn-lt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400" dirty="0">
                <a:latin typeface="+mn-lt"/>
              </a:rPr>
              <a:t>Cutting 10–15% from non-essential categories can improve overall savings by ₹500K–₹1M monthly</a:t>
            </a:r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400" dirty="0">
                <a:latin typeface="+mn-lt"/>
              </a:rPr>
              <a:t>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</a:rPr>
              <a:t>🎯 Actionable Recommendation:</a:t>
            </a:r>
            <a:endParaRPr lang="en-US" sz="1400" dirty="0">
              <a:latin typeface="+mn-lt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400" dirty="0">
                <a:latin typeface="+mn-lt"/>
              </a:rPr>
              <a:t>Set category-wise monthly limits, and prioritize savings before discretionary spending.</a:t>
            </a:r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14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171</TotalTime>
  <Words>345</Words>
  <Application>Microsoft Office PowerPoint</Application>
  <PresentationFormat>Custom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Gallery</vt:lpstr>
      <vt:lpstr>Personal Finance Tracker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Finance Tracker</dc:title>
  <dc:creator>Kajal Patel</dc:creator>
  <cp:lastModifiedBy>Kajal Patel</cp:lastModifiedBy>
  <cp:revision>3</cp:revision>
  <dcterms:created xsi:type="dcterms:W3CDTF">2025-08-04T16:22:30Z</dcterms:created>
  <dcterms:modified xsi:type="dcterms:W3CDTF">2025-08-04T20:10:44Z</dcterms:modified>
</cp:coreProperties>
</file>