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1" d="100"/>
          <a:sy n="81" d="100"/>
        </p:scale>
        <p:origin x="49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atocfeli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Презентация к лабораторной работе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Вариант 23</a:t>
            </a:r>
            <a:br/>
            <a:br/>
            <a:r>
              <a:t>Ду нашсименту Висенте Феликс.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28 февраля 2023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4690164-2D60-E5C8-DA3E-43F39C6C0A48}"/>
              </a:ext>
            </a:extLst>
          </p:cNvPr>
          <p:cNvCxnSpPr/>
          <p:nvPr/>
        </p:nvCxnSpPr>
        <p:spPr>
          <a:xfrm>
            <a:off x="1105647" y="2378635"/>
            <a:ext cx="689684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0F72295-0A53-A9A5-D2AF-01E97F10D0E8}"/>
              </a:ext>
            </a:extLst>
          </p:cNvPr>
          <p:cNvSpPr/>
          <p:nvPr/>
        </p:nvSpPr>
        <p:spPr>
          <a:xfrm>
            <a:off x="0" y="8755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4490" y="-498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Второй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случай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71" y="974010"/>
            <a:ext cx="8229600" cy="953114"/>
          </a:xfrm>
        </p:spPr>
        <p:txBody>
          <a:bodyPr/>
          <a:lstStyle/>
          <a:p>
            <a:pPr lvl="0"/>
            <a:r>
              <a:rPr dirty="0" err="1"/>
              <a:t>Начальные</a:t>
            </a:r>
            <a:r>
              <a:rPr dirty="0"/>
              <a:t> </a:t>
            </a:r>
            <a:r>
              <a:rPr dirty="0" err="1"/>
              <a:t>условия</a:t>
            </a:r>
            <a:r>
              <a:rPr dirty="0"/>
              <a:t> </a:t>
            </a:r>
            <a:r>
              <a:rPr dirty="0" err="1"/>
              <a:t>заупустим</a:t>
            </a:r>
            <a:r>
              <a:rPr dirty="0"/>
              <a:t> </a:t>
            </a:r>
            <a:r>
              <a:rPr dirty="0" err="1"/>
              <a:t>просчет</a:t>
            </a:r>
            <a:r>
              <a:rPr dirty="0"/>
              <a:t> и </a:t>
            </a:r>
            <a:r>
              <a:rPr dirty="0" err="1"/>
              <a:t>сохраним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 в </a:t>
            </a:r>
            <a:r>
              <a:rPr dirty="0" err="1"/>
              <a:t>график</a:t>
            </a:r>
            <a:r>
              <a:rPr dirty="0"/>
              <a:t>.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Imagem 4" descr="Gráfico&#10;&#10;Descrição gerada automaticamente com confiança média">
            <a:extLst>
              <a:ext uri="{FF2B5EF4-FFF2-40B4-BE49-F238E27FC236}">
                <a16:creationId xmlns:a16="http://schemas.microsoft.com/office/drawing/2014/main" id="{65F64E24-8B59-B173-5AFB-3D6819C6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01" y="1927124"/>
            <a:ext cx="4234143" cy="28227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5713CA-C092-D889-806F-11A4C9E9C097}"/>
              </a:ext>
            </a:extLst>
          </p:cNvPr>
          <p:cNvSpPr txBox="1"/>
          <p:nvPr/>
        </p:nvSpPr>
        <p:spPr>
          <a:xfrm>
            <a:off x="3377901" y="4749886"/>
            <a:ext cx="276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на </a:t>
            </a:r>
            <a:r>
              <a:rPr lang="en-US" dirty="0"/>
              <a:t>JULIA</a:t>
            </a:r>
          </a:p>
          <a:p>
            <a:endParaRPr lang="ru-RU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09970D7-2464-8C87-ACF6-5A89A2FB344B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ED05676-C8E2-60BE-9D48-11E4007A3436}"/>
              </a:ext>
            </a:extLst>
          </p:cNvPr>
          <p:cNvSpPr/>
          <p:nvPr/>
        </p:nvSpPr>
        <p:spPr>
          <a:xfrm>
            <a:off x="0" y="-30574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95426" y="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Второй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случай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- Второй случай на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OMedit</a:t>
            </a:r>
            <a:r>
              <a:rPr lang="ru-RU" b="0" dirty="0">
                <a:effectLst/>
                <a:latin typeface="Consolas" panose="020B0609020204030204" pitchFamily="49" charset="0"/>
              </a:rPr>
              <a:t>, Зададим начальные значения и систему Ду.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equation</a:t>
            </a:r>
            <a:endParaRPr lang="ru-RU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der</a:t>
            </a:r>
            <a:r>
              <a:rPr lang="ru-RU" b="0" dirty="0">
                <a:effectLst/>
                <a:latin typeface="Consolas" panose="020B0609020204030204" pitchFamily="49" charset="0"/>
              </a:rPr>
              <a:t> (M1) = M1-((b/c1)+0.00014)</a:t>
            </a:r>
            <a:r>
              <a:rPr lang="ru-RU" b="0" i="1" dirty="0">
                <a:effectLst/>
                <a:latin typeface="Consolas" panose="020B0609020204030204" pitchFamily="49" charset="0"/>
              </a:rPr>
              <a:t>*M1*</a:t>
            </a:r>
            <a:r>
              <a:rPr lang="ru-RU" b="0" dirty="0"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effectLst/>
                <a:latin typeface="Consolas" panose="020B0609020204030204" pitchFamily="49" charset="0"/>
              </a:rPr>
              <a:t>	</a:t>
            </a:r>
            <a:r>
              <a:rPr lang="ru-RU" b="0" dirty="0">
                <a:effectLst/>
                <a:latin typeface="Consolas" panose="020B0609020204030204" pitchFamily="49" charset="0"/>
              </a:rPr>
              <a:t>(a1/c1)*M1^2;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der</a:t>
            </a:r>
            <a:r>
              <a:rPr lang="ru-RU" b="0" dirty="0">
                <a:effectLst/>
                <a:latin typeface="Consolas" panose="020B0609020204030204" pitchFamily="49" charset="0"/>
              </a:rPr>
              <a:t>(M2) = (c2/c1)</a:t>
            </a:r>
            <a:r>
              <a:rPr lang="ru-RU" b="0" i="1" dirty="0">
                <a:effectLst/>
                <a:latin typeface="Consolas" panose="020B0609020204030204" pitchFamily="49" charset="0"/>
              </a:rPr>
              <a:t>*M2-(a2/c1)*</a:t>
            </a:r>
            <a:r>
              <a:rPr lang="ru-RU" b="0" dirty="0">
                <a:effectLst/>
                <a:latin typeface="Consolas" panose="020B0609020204030204" pitchFamily="49" charset="0"/>
              </a:rPr>
              <a:t>M2</a:t>
            </a:r>
            <a:r>
              <a:rPr lang="ru-RU" b="0" i="1" dirty="0">
                <a:effectLst/>
                <a:latin typeface="Consolas" panose="020B0609020204030204" pitchFamily="49" charset="0"/>
              </a:rPr>
              <a:t>*M2-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		</a:t>
            </a:r>
            <a:r>
              <a:rPr lang="ru-RU" b="0" i="1" dirty="0">
                <a:effectLst/>
                <a:latin typeface="Consolas" panose="020B0609020204030204" pitchFamily="49" charset="0"/>
              </a:rPr>
              <a:t>(b/c1)*</a:t>
            </a:r>
            <a:r>
              <a:rPr lang="ru-RU" b="0" dirty="0">
                <a:effectLst/>
                <a:latin typeface="Consolas" panose="020B0609020204030204" pitchFamily="49" charset="0"/>
              </a:rPr>
              <a:t>M1*M2;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A4583F-D790-A8B1-191C-1827D9B31DA1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D155A22-9B5D-779D-A8F0-1CCAE5B58A68}"/>
              </a:ext>
            </a:extLst>
          </p:cNvPr>
          <p:cNvSpPr/>
          <p:nvPr/>
        </p:nvSpPr>
        <p:spPr>
          <a:xfrm>
            <a:off x="0" y="-30574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6829" y="-46187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Второй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случай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968014"/>
          </a:xfrm>
        </p:spPr>
        <p:txBody>
          <a:bodyPr/>
          <a:lstStyle/>
          <a:p>
            <a:pPr lvl="0"/>
            <a:r>
              <a:rPr dirty="0" err="1"/>
              <a:t>Начальные</a:t>
            </a:r>
            <a:r>
              <a:rPr dirty="0"/>
              <a:t> </a:t>
            </a:r>
            <a:r>
              <a:rPr dirty="0" err="1"/>
              <a:t>условия</a:t>
            </a:r>
            <a:r>
              <a:rPr dirty="0"/>
              <a:t> </a:t>
            </a:r>
            <a:r>
              <a:rPr dirty="0" err="1"/>
              <a:t>заупустим</a:t>
            </a:r>
            <a:r>
              <a:rPr dirty="0"/>
              <a:t> </a:t>
            </a:r>
            <a:r>
              <a:rPr dirty="0" err="1"/>
              <a:t>просчет</a:t>
            </a:r>
            <a:r>
              <a:rPr dirty="0"/>
              <a:t> и </a:t>
            </a:r>
            <a:r>
              <a:rPr dirty="0" err="1"/>
              <a:t>сохраним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 в </a:t>
            </a:r>
            <a:r>
              <a:rPr dirty="0" err="1"/>
              <a:t>график</a:t>
            </a:r>
            <a:r>
              <a:rPr dirty="0"/>
              <a:t>.</a:t>
            </a: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C0852D2-958C-5970-4489-31B96F10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" y="2003354"/>
            <a:ext cx="6314739" cy="2488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870E6C9-C0FC-514E-4BD0-B61B47F2DC8D}"/>
              </a:ext>
            </a:extLst>
          </p:cNvPr>
          <p:cNvSpPr txBox="1"/>
          <p:nvPr/>
        </p:nvSpPr>
        <p:spPr>
          <a:xfrm>
            <a:off x="3571337" y="4675476"/>
            <a:ext cx="5792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ru-RU" dirty="0"/>
              <a:t>Результат на </a:t>
            </a:r>
            <a:r>
              <a:rPr lang="en-US" dirty="0" err="1"/>
              <a:t>OMedit</a:t>
            </a:r>
            <a:endParaRPr lang="en-US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B5492D9-D1F7-5718-FA44-67300D0797AB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8DD46D6-4BCE-5263-E917-2C0683BE97FE}"/>
              </a:ext>
            </a:extLst>
          </p:cNvPr>
          <p:cNvSpPr/>
          <p:nvPr/>
        </p:nvSpPr>
        <p:spPr>
          <a:xfrm>
            <a:off x="0" y="-19525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6627" y="-1411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Объект</a:t>
            </a:r>
            <a:r>
              <a:rPr dirty="0">
                <a:solidFill>
                  <a:schemeClr val="bg1"/>
                </a:solidFill>
              </a:rPr>
              <a:t> и </a:t>
            </a:r>
            <a:r>
              <a:rPr dirty="0" err="1">
                <a:solidFill>
                  <a:schemeClr val="bg1"/>
                </a:solidFill>
              </a:rPr>
              <a:t>предмет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исследования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Эффективность Фирмы</a:t>
            </a:r>
          </a:p>
          <a:p>
            <a:pPr lvl="0"/>
            <a:r>
              <a:t>Язык программирования Julia</a:t>
            </a:r>
          </a:p>
          <a:p>
            <a:pPr lvl="0"/>
            <a:r>
              <a:t>Система моделирования Openmodelica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DC6D641-A64C-F815-BBD8-B9B4A22F74BC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16" y="209922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Спасибо За Внимание 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7EFA034-3A83-D660-E1E2-AB7E06195FD4}"/>
              </a:ext>
            </a:extLst>
          </p:cNvPr>
          <p:cNvCxnSpPr>
            <a:cxnSpLocks/>
          </p:cNvCxnSpPr>
          <p:nvPr/>
        </p:nvCxnSpPr>
        <p:spPr>
          <a:xfrm>
            <a:off x="2366127" y="2946465"/>
            <a:ext cx="48453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12281F-0AE4-1A18-44D5-19F53F40BF23}"/>
              </a:ext>
            </a:extLst>
          </p:cNvPr>
          <p:cNvSpPr/>
          <p:nvPr/>
        </p:nvSpPr>
        <p:spPr>
          <a:xfrm>
            <a:off x="0" y="-30574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0" y="-10837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Докладчик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Ду </a:t>
            </a:r>
            <a:r>
              <a:rPr dirty="0" err="1"/>
              <a:t>нашсименту</a:t>
            </a:r>
            <a:r>
              <a:rPr dirty="0"/>
              <a:t> Висенте Феликс</a:t>
            </a:r>
          </a:p>
          <a:p>
            <a:pPr lvl="0"/>
            <a:r>
              <a:rPr dirty="0" err="1"/>
              <a:t>Студент</a:t>
            </a:r>
            <a:r>
              <a:rPr dirty="0"/>
              <a:t> 3-го </a:t>
            </a:r>
            <a:r>
              <a:rPr dirty="0" err="1"/>
              <a:t>курса</a:t>
            </a:r>
            <a:endParaRPr dirty="0"/>
          </a:p>
          <a:p>
            <a:pPr lvl="0"/>
            <a:r>
              <a:rPr dirty="0"/>
              <a:t>Группа НКНбд-01-20</a:t>
            </a:r>
          </a:p>
          <a:p>
            <a:pPr lvl="0"/>
            <a:r>
              <a:rPr dirty="0" err="1"/>
              <a:t>Российский</a:t>
            </a:r>
            <a:r>
              <a:rPr dirty="0"/>
              <a:t> </a:t>
            </a:r>
            <a:r>
              <a:rPr dirty="0" err="1"/>
              <a:t>университет</a:t>
            </a:r>
            <a:r>
              <a:rPr dirty="0"/>
              <a:t> </a:t>
            </a:r>
            <a:r>
              <a:rPr dirty="0" err="1"/>
              <a:t>дружбы</a:t>
            </a:r>
            <a:r>
              <a:rPr dirty="0"/>
              <a:t> </a:t>
            </a:r>
            <a:r>
              <a:rPr dirty="0" err="1"/>
              <a:t>народов</a:t>
            </a:r>
            <a:endParaRPr dirty="0"/>
          </a:p>
          <a:p>
            <a:pPr lvl="0"/>
            <a:r>
              <a:rPr dirty="0"/>
              <a:t>1032199092</a:t>
            </a:r>
          </a:p>
          <a:p>
            <a:pPr lvl="0"/>
            <a:r>
              <a:rPr dirty="0">
                <a:hlinkClick r:id="rId2"/>
              </a:rPr>
              <a:t>https://github.com/kpatocfelix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9FB1E4A-4D09-164F-033B-28777293DC02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2128E6C-03DD-8D95-14E2-49FF841B3772}"/>
              </a:ext>
            </a:extLst>
          </p:cNvPr>
          <p:cNvSpPr/>
          <p:nvPr/>
        </p:nvSpPr>
        <p:spPr>
          <a:xfrm>
            <a:off x="0" y="-30574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25365" y="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Актуальность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Целью работы Являеться построение Модель конкуренции двух фирм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96D2095-CC83-5AEE-0A30-BDDF40F11C5B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8141CD3-A1AD-4F0C-0C66-624828CAF368}"/>
              </a:ext>
            </a:extLst>
          </p:cNvPr>
          <p:cNvSpPr/>
          <p:nvPr/>
        </p:nvSpPr>
        <p:spPr>
          <a:xfrm>
            <a:off x="0" y="8754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46256" y="-76825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Цели</a:t>
            </a:r>
            <a:r>
              <a:rPr dirty="0">
                <a:solidFill>
                  <a:schemeClr val="bg1"/>
                </a:solidFill>
              </a:rPr>
              <a:t> и </a:t>
            </a:r>
            <a:r>
              <a:rPr dirty="0" err="1">
                <a:solidFill>
                  <a:schemeClr val="bg1"/>
                </a:solidFill>
              </a:rPr>
              <a:t>задачи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Научиться работать с OpenModelica и julia</a:t>
            </a:r>
          </a:p>
          <a:p>
            <a:pPr lvl="0"/>
            <a:r>
              <a:t>Рассмотрим простейшую Модель конкуренции двух фирм</a:t>
            </a:r>
          </a:p>
          <a:p>
            <a:pPr lvl="0"/>
            <a:r>
              <a:t>Постройте графики изменения оборотных средств фирмы 1 и фирмы 2 без учета постоянных издержек и с веденной нормировкой для случая 1.</a:t>
            </a:r>
          </a:p>
          <a:p>
            <a:pPr lvl="0"/>
            <a:r>
              <a:t>Постройте графики изменения оборотных средств фирмы 1 и фирмы 2 без учета постоянных издержек и с веденной нормировкой для случая 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254D306-A9D8-D19D-8012-91380E71BEC2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19629AD-A9BA-3BA4-A159-6E67FB43AF81}"/>
              </a:ext>
            </a:extLst>
          </p:cNvPr>
          <p:cNvSpPr/>
          <p:nvPr/>
        </p:nvSpPr>
        <p:spPr>
          <a:xfrm>
            <a:off x="0" y="8755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74916" y="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Первый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случай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Описал</a:t>
            </a:r>
            <a:r>
              <a:rPr dirty="0"/>
              <a:t> </a:t>
            </a:r>
            <a:r>
              <a:rPr dirty="0" err="1"/>
              <a:t>систему</a:t>
            </a:r>
            <a:r>
              <a:rPr dirty="0"/>
              <a:t> Ду для </a:t>
            </a:r>
            <a:r>
              <a:rPr dirty="0" err="1"/>
              <a:t>Первого</a:t>
            </a:r>
            <a:r>
              <a:rPr dirty="0"/>
              <a:t> </a:t>
            </a:r>
            <a:r>
              <a:rPr dirty="0" err="1"/>
              <a:t>случаяб</a:t>
            </a:r>
            <a:r>
              <a:rPr dirty="0"/>
              <a:t>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конкурентная</a:t>
            </a:r>
            <a:r>
              <a:rPr dirty="0"/>
              <a:t> </a:t>
            </a:r>
            <a:r>
              <a:rPr dirty="0" err="1"/>
              <a:t>борьба</a:t>
            </a:r>
            <a:r>
              <a:rPr dirty="0"/>
              <a:t> </a:t>
            </a:r>
            <a:r>
              <a:rPr dirty="0" err="1"/>
              <a:t>ведется</a:t>
            </a:r>
            <a:r>
              <a:rPr dirty="0"/>
              <a:t> </a:t>
            </a:r>
            <a:r>
              <a:rPr dirty="0" err="1"/>
              <a:t>толко</a:t>
            </a:r>
            <a:r>
              <a:rPr dirty="0"/>
              <a:t> </a:t>
            </a:r>
            <a:r>
              <a:rPr dirty="0" err="1"/>
              <a:t>рыночными</a:t>
            </a:r>
            <a:r>
              <a:rPr dirty="0"/>
              <a:t> </a:t>
            </a:r>
            <a:r>
              <a:rPr dirty="0" err="1"/>
              <a:t>методами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function </a:t>
            </a:r>
            <a:r>
              <a:rPr dirty="0" err="1"/>
              <a:t>ode_f</a:t>
            </a:r>
            <a:r>
              <a:rPr dirty="0"/>
              <a:t>(du, u, p, t)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dirty="0"/>
              <a:t>m1, m2 = u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dirty="0"/>
              <a:t>du[1] = (c1/c1)</a:t>
            </a:r>
            <a:r>
              <a:rPr i="1" dirty="0"/>
              <a:t>u[1]-(a1/c1)</a:t>
            </a:r>
            <a:r>
              <a:rPr dirty="0"/>
              <a:t>u[1]</a:t>
            </a:r>
            <a:r>
              <a:rPr i="1" dirty="0"/>
              <a:t>u[1]-(b/c1)</a:t>
            </a:r>
            <a:r>
              <a:rPr dirty="0"/>
              <a:t>u[1]</a:t>
            </a:r>
            <a:r>
              <a:rPr i="1" dirty="0"/>
              <a:t>u[2] </a:t>
            </a:r>
            <a:endParaRPr lang="en-US" i="1" dirty="0"/>
          </a:p>
          <a:p>
            <a:pPr marL="0" lvl="0" indent="0">
              <a:buNone/>
            </a:pPr>
            <a:r>
              <a:rPr lang="en-US" i="1" dirty="0"/>
              <a:t>	</a:t>
            </a:r>
            <a:r>
              <a:rPr i="1" dirty="0"/>
              <a:t>du[2] = (c2/c1)</a:t>
            </a:r>
            <a:r>
              <a:rPr dirty="0"/>
              <a:t>u[2]-(a2/c1)</a:t>
            </a:r>
            <a:r>
              <a:rPr i="1" dirty="0"/>
              <a:t>u[2]</a:t>
            </a:r>
            <a:r>
              <a:rPr dirty="0"/>
              <a:t>u[2]-(b/c1)</a:t>
            </a:r>
            <a:r>
              <a:rPr i="1" dirty="0"/>
              <a:t>u[1]</a:t>
            </a:r>
            <a:r>
              <a:rPr dirty="0"/>
              <a:t>u[2] </a:t>
            </a:r>
            <a:endParaRPr lang="en-US" dirty="0"/>
          </a:p>
          <a:p>
            <a:pPr marL="0" lvl="0" indent="0">
              <a:buNone/>
            </a:pPr>
            <a:r>
              <a:rPr dirty="0"/>
              <a:t>end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EA78FC9-EB48-BC15-781F-F791DA3EA180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BBB0A2A5-D463-6675-C352-F8253DD92A60}"/>
              </a:ext>
            </a:extLst>
          </p:cNvPr>
          <p:cNvSpPr/>
          <p:nvPr/>
        </p:nvSpPr>
        <p:spPr>
          <a:xfrm>
            <a:off x="0" y="8755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7503" y="12341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первый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случай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82" y="791859"/>
            <a:ext cx="8229600" cy="1194257"/>
          </a:xfrm>
        </p:spPr>
        <p:txBody>
          <a:bodyPr>
            <a:normAutofit/>
          </a:bodyPr>
          <a:lstStyle/>
          <a:p>
            <a:pPr lvl="0"/>
            <a:r>
              <a:rPr dirty="0" err="1"/>
              <a:t>Начальные</a:t>
            </a:r>
            <a:r>
              <a:rPr dirty="0"/>
              <a:t> </a:t>
            </a:r>
            <a:r>
              <a:rPr dirty="0" err="1"/>
              <a:t>условия</a:t>
            </a:r>
            <a:r>
              <a:rPr dirty="0"/>
              <a:t> </a:t>
            </a:r>
            <a:r>
              <a:rPr dirty="0" err="1"/>
              <a:t>заупустим</a:t>
            </a:r>
            <a:r>
              <a:rPr dirty="0"/>
              <a:t> </a:t>
            </a:r>
            <a:r>
              <a:rPr dirty="0" err="1"/>
              <a:t>просчет</a:t>
            </a:r>
            <a:r>
              <a:rPr dirty="0"/>
              <a:t> и </a:t>
            </a:r>
            <a:r>
              <a:rPr dirty="0" err="1"/>
              <a:t>сохраним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 в </a:t>
            </a:r>
            <a:r>
              <a:rPr dirty="0" err="1"/>
              <a:t>график</a:t>
            </a:r>
            <a:r>
              <a:rPr dirty="0"/>
              <a:t>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8D21A62-6D4B-386F-6F91-6DBCC4A0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97" y="1585482"/>
            <a:ext cx="4556872" cy="303791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2ADF4D-4D17-16DD-4ED4-0E2C45EA85D9}"/>
              </a:ext>
            </a:extLst>
          </p:cNvPr>
          <p:cNvSpPr txBox="1"/>
          <p:nvPr/>
        </p:nvSpPr>
        <p:spPr>
          <a:xfrm>
            <a:off x="3443373" y="4692957"/>
            <a:ext cx="400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на </a:t>
            </a:r>
            <a:r>
              <a:rPr lang="en-US" dirty="0"/>
              <a:t>JULIA</a:t>
            </a:r>
          </a:p>
          <a:p>
            <a:endParaRPr lang="ru-RU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0AF77F5-05EF-8777-3A2E-ACF0DE1EFE22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96507C-1715-EE53-B4D0-81D7F0111DCE}"/>
              </a:ext>
            </a:extLst>
          </p:cNvPr>
          <p:cNvSpPr/>
          <p:nvPr/>
        </p:nvSpPr>
        <p:spPr>
          <a:xfrm>
            <a:off x="0" y="-30574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54826" y="-46797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первый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случай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Первый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 на </a:t>
            </a:r>
            <a:r>
              <a:rPr dirty="0" err="1"/>
              <a:t>OMedit</a:t>
            </a:r>
            <a:r>
              <a:rPr dirty="0"/>
              <a:t>, </a:t>
            </a:r>
            <a:r>
              <a:rPr dirty="0" err="1"/>
              <a:t>Зададим</a:t>
            </a:r>
            <a:r>
              <a:rPr dirty="0"/>
              <a:t> </a:t>
            </a:r>
            <a:r>
              <a:rPr dirty="0" err="1"/>
              <a:t>начальные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и </a:t>
            </a:r>
            <a:r>
              <a:rPr dirty="0" err="1"/>
              <a:t>систему</a:t>
            </a:r>
            <a:r>
              <a:rPr dirty="0"/>
              <a:t> Ду. </a:t>
            </a:r>
            <a:endParaRPr lang="en-US" dirty="0"/>
          </a:p>
          <a:p>
            <a:pPr marL="0" lvl="0" indent="0">
              <a:buNone/>
            </a:pPr>
            <a:r>
              <a:rPr dirty="0"/>
              <a:t>equation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dirty="0"/>
              <a:t>der (M1) = (c1/c1)</a:t>
            </a:r>
            <a:r>
              <a:rPr i="1" dirty="0"/>
              <a:t>M1-(a1/c1)</a:t>
            </a:r>
            <a:r>
              <a:rPr dirty="0"/>
              <a:t>M1</a:t>
            </a:r>
            <a:r>
              <a:rPr i="1" dirty="0"/>
              <a:t>M1-(b/c1)</a:t>
            </a:r>
            <a:r>
              <a:rPr dirty="0"/>
              <a:t>M1</a:t>
            </a:r>
            <a:r>
              <a:rPr i="1" dirty="0"/>
              <a:t>M2; </a:t>
            </a:r>
            <a:endParaRPr lang="en-US" i="1" dirty="0"/>
          </a:p>
          <a:p>
            <a:pPr marL="0" lvl="0" indent="0">
              <a:buNone/>
            </a:pPr>
            <a:r>
              <a:rPr lang="en-US" i="1" dirty="0"/>
              <a:t>	</a:t>
            </a:r>
            <a:r>
              <a:rPr i="1" dirty="0"/>
              <a:t>der(M2) = (c2/c1)</a:t>
            </a:r>
            <a:r>
              <a:rPr dirty="0"/>
              <a:t>M2-(a2/c1)</a:t>
            </a:r>
            <a:r>
              <a:rPr i="1" dirty="0"/>
              <a:t>M2</a:t>
            </a:r>
            <a:r>
              <a:rPr dirty="0"/>
              <a:t>M2-(b/c1)</a:t>
            </a:r>
            <a:r>
              <a:rPr i="1" dirty="0"/>
              <a:t>M1</a:t>
            </a:r>
            <a:r>
              <a:rPr dirty="0"/>
              <a:t>M2;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1B54854-30D2-7E30-C70A-CD28B7E44DCC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3B3B626-E70C-0CE9-D7BA-DA0169F110D9}"/>
              </a:ext>
            </a:extLst>
          </p:cNvPr>
          <p:cNvSpPr/>
          <p:nvPr/>
        </p:nvSpPr>
        <p:spPr>
          <a:xfrm>
            <a:off x="0" y="8755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6168" y="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первый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случай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982610"/>
          </a:xfrm>
        </p:spPr>
        <p:txBody>
          <a:bodyPr/>
          <a:lstStyle/>
          <a:p>
            <a:pPr lvl="0"/>
            <a:r>
              <a:rPr dirty="0" err="1"/>
              <a:t>Начальные</a:t>
            </a:r>
            <a:r>
              <a:rPr dirty="0"/>
              <a:t> </a:t>
            </a:r>
            <a:r>
              <a:rPr dirty="0" err="1"/>
              <a:t>условия</a:t>
            </a:r>
            <a:r>
              <a:rPr dirty="0"/>
              <a:t> </a:t>
            </a:r>
            <a:r>
              <a:rPr dirty="0" err="1"/>
              <a:t>заупустим</a:t>
            </a:r>
            <a:r>
              <a:rPr dirty="0"/>
              <a:t> </a:t>
            </a:r>
            <a:r>
              <a:rPr dirty="0" err="1"/>
              <a:t>просчет</a:t>
            </a:r>
            <a:r>
              <a:rPr dirty="0"/>
              <a:t> и </a:t>
            </a:r>
            <a:r>
              <a:rPr dirty="0" err="1"/>
              <a:t>сохраним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 в </a:t>
            </a:r>
            <a:r>
              <a:rPr dirty="0" err="1"/>
              <a:t>график</a:t>
            </a:r>
            <a:r>
              <a:rPr dirty="0"/>
              <a:t>.</a:t>
            </a:r>
          </a:p>
        </p:txBody>
      </p:sp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D8B97838-1D99-970B-BC8B-970BD1A1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5" y="1635514"/>
            <a:ext cx="7412019" cy="29207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B270CEF-EC48-25F9-859B-A1F45FCC112E}"/>
              </a:ext>
            </a:extLst>
          </p:cNvPr>
          <p:cNvSpPr txBox="1"/>
          <p:nvPr/>
        </p:nvSpPr>
        <p:spPr>
          <a:xfrm>
            <a:off x="3252164" y="4577172"/>
            <a:ext cx="277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на </a:t>
            </a:r>
            <a:r>
              <a:rPr lang="en-US" dirty="0" err="1"/>
              <a:t>OMedit</a:t>
            </a:r>
            <a:endParaRPr lang="en-US" dirty="0"/>
          </a:p>
          <a:p>
            <a:endParaRPr lang="ru-RU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E5AE925-344B-CE93-469F-8486C936D346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4E71F4C-7060-B228-3066-2BB227C0E3EC}"/>
              </a:ext>
            </a:extLst>
          </p:cNvPr>
          <p:cNvSpPr/>
          <p:nvPr/>
        </p:nvSpPr>
        <p:spPr>
          <a:xfrm>
            <a:off x="0" y="-30574"/>
            <a:ext cx="9144000" cy="753035"/>
          </a:xfrm>
          <a:prstGeom prst="rect">
            <a:avLst/>
          </a:prstGeom>
          <a:solidFill>
            <a:srgbClr val="23373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9690" y="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Второй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случай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Описал</a:t>
            </a:r>
            <a:r>
              <a:rPr dirty="0"/>
              <a:t> </a:t>
            </a:r>
            <a:r>
              <a:rPr dirty="0" err="1"/>
              <a:t>систему</a:t>
            </a:r>
            <a:r>
              <a:rPr dirty="0"/>
              <a:t> Ду для </a:t>
            </a:r>
            <a:r>
              <a:rPr dirty="0" err="1"/>
              <a:t>Первого</a:t>
            </a:r>
            <a:r>
              <a:rPr dirty="0"/>
              <a:t> </a:t>
            </a:r>
            <a:r>
              <a:rPr dirty="0" err="1"/>
              <a:t>случая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конкурентная</a:t>
            </a:r>
            <a:r>
              <a:rPr dirty="0"/>
              <a:t> </a:t>
            </a:r>
            <a:r>
              <a:rPr dirty="0" err="1"/>
              <a:t>борьба</a:t>
            </a:r>
            <a:r>
              <a:rPr dirty="0"/>
              <a:t> </a:t>
            </a:r>
            <a:r>
              <a:rPr dirty="0" err="1"/>
              <a:t>ведется</a:t>
            </a:r>
            <a:r>
              <a:rPr dirty="0"/>
              <a:t> </a:t>
            </a:r>
            <a:r>
              <a:rPr dirty="0" err="1"/>
              <a:t>толко</a:t>
            </a:r>
            <a:r>
              <a:rPr dirty="0"/>
              <a:t> </a:t>
            </a:r>
            <a:r>
              <a:rPr dirty="0" err="1"/>
              <a:t>рыночными</a:t>
            </a:r>
            <a:r>
              <a:rPr dirty="0"/>
              <a:t> </a:t>
            </a:r>
            <a:r>
              <a:rPr dirty="0" err="1"/>
              <a:t>методами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function </a:t>
            </a:r>
            <a:r>
              <a:rPr dirty="0" err="1"/>
              <a:t>ode_f</a:t>
            </a:r>
            <a:r>
              <a:rPr dirty="0"/>
              <a:t>(du, u, p, t)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dirty="0"/>
              <a:t>m1, m2 = u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dirty="0"/>
              <a:t>du[1] = u[1]-((b/c1)+0.00016)</a:t>
            </a:r>
            <a:r>
              <a:rPr i="1" dirty="0"/>
              <a:t>u[1]</a:t>
            </a:r>
            <a:r>
              <a:rPr dirty="0"/>
              <a:t>u[1]-(a1/c1)</a:t>
            </a:r>
            <a:r>
              <a:rPr i="1" dirty="0"/>
              <a:t>u[1]^2 </a:t>
            </a:r>
            <a:endParaRPr lang="en-US" i="1" dirty="0"/>
          </a:p>
          <a:p>
            <a:pPr marL="0" lvl="0" indent="0">
              <a:buNone/>
            </a:pPr>
            <a:r>
              <a:rPr lang="en-US" i="1" dirty="0"/>
              <a:t>	</a:t>
            </a:r>
            <a:r>
              <a:rPr i="1" dirty="0"/>
              <a:t>du[2] = (c2/c1)</a:t>
            </a:r>
            <a:r>
              <a:rPr dirty="0"/>
              <a:t>u[2]-(b/c1)</a:t>
            </a:r>
            <a:r>
              <a:rPr i="1" dirty="0"/>
              <a:t>u[1]</a:t>
            </a:r>
            <a:r>
              <a:rPr dirty="0"/>
              <a:t>u[2]-(a2/c1)*u[2]^2 </a:t>
            </a:r>
            <a:endParaRPr lang="en-US" dirty="0"/>
          </a:p>
          <a:p>
            <a:pPr marL="0" lvl="0" indent="0">
              <a:buNone/>
            </a:pPr>
            <a:r>
              <a:rPr dirty="0"/>
              <a:t>end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10447DA-0F4E-E61F-AB97-358D70C24CFF}"/>
              </a:ext>
            </a:extLst>
          </p:cNvPr>
          <p:cNvCxnSpPr>
            <a:cxnSpLocks/>
          </p:cNvCxnSpPr>
          <p:nvPr/>
        </p:nvCxnSpPr>
        <p:spPr>
          <a:xfrm flipV="1">
            <a:off x="0" y="761790"/>
            <a:ext cx="9144000" cy="1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539</Words>
  <Application>Microsoft Office PowerPoint</Application>
  <PresentationFormat>Apresentação na tela (16:9)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Презентация к лабораторной работе 8</vt:lpstr>
      <vt:lpstr>Докладчик</vt:lpstr>
      <vt:lpstr>Актуальность</vt:lpstr>
      <vt:lpstr>Цели и задачи</vt:lpstr>
      <vt:lpstr>Первый случай</vt:lpstr>
      <vt:lpstr>первый случай</vt:lpstr>
      <vt:lpstr>первый случай</vt:lpstr>
      <vt:lpstr>первый случай</vt:lpstr>
      <vt:lpstr>Второй случай</vt:lpstr>
      <vt:lpstr>Второй случай</vt:lpstr>
      <vt:lpstr>Второй случай</vt:lpstr>
      <vt:lpstr>Второй случай</vt:lpstr>
      <vt:lpstr>Объект и предмет исследования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8</dc:title>
  <dc:creator>Ду нашсименту Висенте Феликс.</dc:creator>
  <cp:keywords/>
  <cp:lastModifiedBy>Ду Нашсименту Висенте Феликс Жозе</cp:lastModifiedBy>
  <cp:revision>2</cp:revision>
  <dcterms:created xsi:type="dcterms:W3CDTF">2023-04-01T18:17:12Z</dcterms:created>
  <dcterms:modified xsi:type="dcterms:W3CDTF">2023-04-01T18:43:31Z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28 февраля 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Вариант 23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