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7" r:id="rId9"/>
    <p:sldId id="265" r:id="rId10"/>
    <p:sldId id="268" r:id="rId11"/>
    <p:sldId id="266" r:id="rId1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694" autoAdjust="0"/>
  </p:normalViewPr>
  <p:slideViewPr>
    <p:cSldViewPr snapToGrid="0" snapToObjects="1">
      <p:cViewPr varScale="1">
        <p:scale>
          <a:sx n="105" d="100"/>
          <a:sy n="105" d="100"/>
        </p:scale>
        <p:origin x="62" y="413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patocfelix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marL="0" lvl="0" indent="0">
              <a:buNone/>
            </a:pPr>
            <a:r>
              <a:t>Презентация к лабораторной работе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marL="0" lvl="0" indent="0">
              <a:buNone/>
            </a:pPr>
            <a:br>
              <a:rPr dirty="0"/>
            </a:br>
            <a:br>
              <a:rPr dirty="0"/>
            </a:br>
            <a:r>
              <a:rPr dirty="0"/>
              <a:t>Ду </a:t>
            </a:r>
            <a:r>
              <a:rPr dirty="0" err="1"/>
              <a:t>нашсименту</a:t>
            </a:r>
            <a:r>
              <a:rPr dirty="0"/>
              <a:t> Висенте Феликс.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28 февраля 2023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3319D8-5A46-73F0-970D-DBA0436BA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"/>
              </a:rPr>
              <a:t>2.2)</a:t>
            </a:r>
            <a:endParaRPr lang="ru-RU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6A0F1D-034B-BB39-85D4-E877A9034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835" y="1200688"/>
            <a:ext cx="4760259" cy="3394472"/>
          </a:xfrm>
        </p:spPr>
        <p:txBody>
          <a:bodyPr>
            <a:normAutofit fontScale="32500" lnSpcReduction="20000"/>
          </a:bodyPr>
          <a:lstStyle/>
          <a:p>
            <a:r>
              <a:rPr lang="en-US" dirty="0">
                <a:latin typeface="Courier"/>
              </a:rPr>
              <a:t>
model lab62
parameter Real a= 0.01;
parameter Real b= 0.02;
parameter Real N = 10850;
parameter Real y0 =209;
parameter Real z0 = 42;
parameter Real x0 =  N - y0 - z0;
Real X(start=x0);
Real Y(start=y0);
Real Z(start=z0);
equation //I&gt;I*
der(X)= a*X;
der(Y)= a*X - b*Y;
der(Z)= b*Z;
annotation(experiment(</a:t>
            </a:r>
            <a:r>
              <a:rPr lang="en-US" dirty="0" err="1">
                <a:latin typeface="Courier"/>
              </a:rPr>
              <a:t>StartTime</a:t>
            </a:r>
            <a:r>
              <a:rPr lang="en-US" dirty="0">
                <a:latin typeface="Courier"/>
              </a:rPr>
              <a:t> = 0, </a:t>
            </a:r>
            <a:r>
              <a:rPr lang="en-US" dirty="0" err="1">
                <a:latin typeface="Courier"/>
              </a:rPr>
              <a:t>StopTime</a:t>
            </a:r>
            <a:r>
              <a:rPr lang="en-US" dirty="0">
                <a:latin typeface="Courier"/>
              </a:rPr>
              <a:t> = 250, Tolerance = 1e-6, Interval = 0.2));
end lab62;</a:t>
            </a:r>
            <a:endParaRPr lang="ru-RU" dirty="0"/>
          </a:p>
        </p:txBody>
      </p:sp>
      <p:pic>
        <p:nvPicPr>
          <p:cNvPr id="5" name="Imagem 4" descr="Gráfico&#10;&#10;Descrição gerada automaticamente">
            <a:extLst>
              <a:ext uri="{FF2B5EF4-FFF2-40B4-BE49-F238E27FC236}">
                <a16:creationId xmlns:a16="http://schemas.microsoft.com/office/drawing/2014/main" id="{C1F9CF39-068D-81F4-CB64-443CB8AED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6401" y="1218889"/>
            <a:ext cx="4405086" cy="2044199"/>
          </a:xfrm>
          <a:prstGeom prst="rect">
            <a:avLst/>
          </a:prstGeom>
        </p:spPr>
      </p:pic>
      <p:sp>
        <p:nvSpPr>
          <p:cNvPr id="6" name="TextBox 3">
            <a:extLst>
              <a:ext uri="{FF2B5EF4-FFF2-40B4-BE49-F238E27FC236}">
                <a16:creationId xmlns:a16="http://schemas.microsoft.com/office/drawing/2014/main" id="{FD42DF53-5831-A260-D8C6-BF5AC987DDDD}"/>
              </a:ext>
            </a:extLst>
          </p:cNvPr>
          <p:cNvSpPr txBox="1"/>
          <p:nvPr/>
        </p:nvSpPr>
        <p:spPr>
          <a:xfrm>
            <a:off x="4273396" y="340215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 err="1"/>
              <a:t>Рисунок</a:t>
            </a:r>
            <a:r>
              <a:rPr dirty="0"/>
              <a:t> </a:t>
            </a:r>
            <a:r>
              <a:rPr lang="en-US" dirty="0"/>
              <a:t>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34293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7600" y="2230665"/>
            <a:ext cx="8229600" cy="3394472"/>
          </a:xfrm>
        </p:spPr>
        <p:txBody>
          <a:bodyPr/>
          <a:lstStyle/>
          <a:p>
            <a:pPr lvl="0"/>
            <a:r>
              <a:rPr dirty="0"/>
              <a:t>СПАСИБО ЗА ВИНИМАНИЕ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Докладчик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dirty="0"/>
              <a:t>Ду </a:t>
            </a:r>
            <a:r>
              <a:rPr dirty="0" err="1"/>
              <a:t>нашсименту</a:t>
            </a:r>
            <a:r>
              <a:rPr dirty="0"/>
              <a:t> Висенте Феликс</a:t>
            </a:r>
          </a:p>
          <a:p>
            <a:pPr lvl="0"/>
            <a:r>
              <a:rPr dirty="0" err="1"/>
              <a:t>Студент</a:t>
            </a:r>
            <a:r>
              <a:rPr dirty="0"/>
              <a:t> 3-го </a:t>
            </a:r>
            <a:r>
              <a:rPr dirty="0" err="1"/>
              <a:t>курса</a:t>
            </a:r>
            <a:endParaRPr dirty="0"/>
          </a:p>
          <a:p>
            <a:pPr lvl="0"/>
            <a:r>
              <a:rPr dirty="0"/>
              <a:t>Группа НКНбд-01-20</a:t>
            </a:r>
          </a:p>
          <a:p>
            <a:pPr lvl="0"/>
            <a:r>
              <a:rPr dirty="0" err="1"/>
              <a:t>Российский</a:t>
            </a:r>
            <a:r>
              <a:rPr dirty="0"/>
              <a:t> </a:t>
            </a:r>
            <a:r>
              <a:rPr dirty="0" err="1"/>
              <a:t>университет</a:t>
            </a:r>
            <a:r>
              <a:rPr dirty="0"/>
              <a:t> </a:t>
            </a:r>
            <a:r>
              <a:rPr dirty="0" err="1"/>
              <a:t>дружбы</a:t>
            </a:r>
            <a:r>
              <a:rPr dirty="0"/>
              <a:t> </a:t>
            </a:r>
            <a:r>
              <a:rPr dirty="0" err="1"/>
              <a:t>народов</a:t>
            </a:r>
            <a:endParaRPr dirty="0"/>
          </a:p>
          <a:p>
            <a:pPr lvl="0"/>
            <a:r>
              <a:rPr dirty="0"/>
              <a:t>1032199092</a:t>
            </a:r>
          </a:p>
          <a:p>
            <a:pPr lvl="0"/>
            <a:r>
              <a:rPr dirty="0">
                <a:hlinkClick r:id="rId2"/>
              </a:rPr>
              <a:t>https://github.com/kpatocfelix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 err="1"/>
              <a:t>Актуальность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sz="1600" dirty="0" err="1"/>
              <a:t>Эпидемия</a:t>
            </a:r>
            <a:r>
              <a:rPr sz="1600" dirty="0"/>
              <a:t> – </a:t>
            </a:r>
            <a:r>
              <a:rPr sz="1600" dirty="0" err="1"/>
              <a:t>это</a:t>
            </a:r>
            <a:r>
              <a:rPr sz="1600" dirty="0"/>
              <a:t> </a:t>
            </a:r>
            <a:r>
              <a:rPr sz="1600" dirty="0" err="1"/>
              <a:t>распространение</a:t>
            </a:r>
            <a:r>
              <a:rPr sz="1600" dirty="0"/>
              <a:t> </a:t>
            </a:r>
            <a:r>
              <a:rPr sz="1600" dirty="0" err="1"/>
              <a:t>среди</a:t>
            </a:r>
            <a:r>
              <a:rPr sz="1600" dirty="0"/>
              <a:t> </a:t>
            </a:r>
            <a:r>
              <a:rPr sz="1600" dirty="0" err="1"/>
              <a:t>людей</a:t>
            </a:r>
            <a:r>
              <a:rPr sz="1600" dirty="0"/>
              <a:t> </a:t>
            </a:r>
            <a:r>
              <a:rPr sz="1600" dirty="0" err="1"/>
              <a:t>инфекционных</a:t>
            </a:r>
            <a:r>
              <a:rPr sz="1600" dirty="0"/>
              <a:t> </a:t>
            </a:r>
            <a:r>
              <a:rPr sz="1600" dirty="0" err="1"/>
              <a:t>болезней</a:t>
            </a:r>
            <a:r>
              <a:rPr sz="1600" dirty="0"/>
              <a:t>, </a:t>
            </a:r>
            <a:r>
              <a:rPr sz="1600" dirty="0" err="1"/>
              <a:t>существенно</a:t>
            </a:r>
            <a:r>
              <a:rPr sz="1600" dirty="0"/>
              <a:t> </a:t>
            </a:r>
            <a:r>
              <a:rPr sz="1600" dirty="0" err="1"/>
              <a:t>превышающее</a:t>
            </a:r>
            <a:r>
              <a:rPr sz="1600" dirty="0"/>
              <a:t> </a:t>
            </a:r>
            <a:r>
              <a:rPr sz="1600" dirty="0" err="1"/>
              <a:t>уровень</a:t>
            </a:r>
            <a:r>
              <a:rPr sz="1600" dirty="0"/>
              <a:t> </a:t>
            </a:r>
            <a:r>
              <a:rPr sz="1600" dirty="0" err="1"/>
              <a:t>заболеваемости</a:t>
            </a:r>
            <a:r>
              <a:rPr sz="1600" dirty="0"/>
              <a:t>, </a:t>
            </a:r>
            <a:r>
              <a:rPr sz="1600" dirty="0" err="1"/>
              <a:t>который</a:t>
            </a:r>
            <a:r>
              <a:rPr sz="1600" dirty="0"/>
              <a:t> </a:t>
            </a:r>
            <a:r>
              <a:rPr sz="1600" dirty="0" err="1"/>
              <a:t>обычно</a:t>
            </a:r>
            <a:r>
              <a:rPr sz="1600" dirty="0"/>
              <a:t> </a:t>
            </a:r>
            <a:r>
              <a:rPr sz="1600" dirty="0" err="1"/>
              <a:t>регистрируется</a:t>
            </a:r>
            <a:r>
              <a:rPr sz="1600" dirty="0"/>
              <a:t> на </a:t>
            </a:r>
            <a:r>
              <a:rPr sz="1600" dirty="0" err="1"/>
              <a:t>конкретной</a:t>
            </a:r>
            <a:r>
              <a:rPr sz="1600" dirty="0"/>
              <a:t> </a:t>
            </a:r>
            <a:r>
              <a:rPr sz="1600" dirty="0" err="1"/>
              <a:t>территории</a:t>
            </a:r>
            <a:r>
              <a:rPr sz="1600" dirty="0"/>
              <a:t> (</a:t>
            </a:r>
            <a:r>
              <a:rPr sz="1600" dirty="0" err="1"/>
              <a:t>эпидемиологический</a:t>
            </a:r>
            <a:r>
              <a:rPr sz="1600" dirty="0"/>
              <a:t> </a:t>
            </a:r>
            <a:r>
              <a:rPr sz="1600" dirty="0" err="1"/>
              <a:t>порог</a:t>
            </a:r>
            <a:r>
              <a:rPr sz="1600" dirty="0"/>
              <a:t>).</a:t>
            </a:r>
          </a:p>
          <a:p>
            <a:pPr marL="0" lvl="0" indent="0">
              <a:buNone/>
            </a:pPr>
            <a:r>
              <a:rPr sz="1600" dirty="0" err="1"/>
              <a:t>Универсальным</a:t>
            </a:r>
            <a:r>
              <a:rPr sz="1600" dirty="0"/>
              <a:t> </a:t>
            </a:r>
            <a:r>
              <a:rPr sz="1600" dirty="0" err="1"/>
              <a:t>уровнем</a:t>
            </a:r>
            <a:r>
              <a:rPr sz="1600" dirty="0"/>
              <a:t> </a:t>
            </a:r>
            <a:r>
              <a:rPr sz="1600" dirty="0" err="1"/>
              <a:t>заболеваемости</a:t>
            </a:r>
            <a:r>
              <a:rPr sz="1600" dirty="0"/>
              <a:t>, </a:t>
            </a:r>
            <a:r>
              <a:rPr sz="1600" dirty="0" err="1"/>
              <a:t>за</a:t>
            </a:r>
            <a:r>
              <a:rPr sz="1600" dirty="0"/>
              <a:t> </a:t>
            </a:r>
            <a:r>
              <a:rPr sz="1600" dirty="0" err="1"/>
              <a:t>которым</a:t>
            </a:r>
            <a:r>
              <a:rPr sz="1600" dirty="0"/>
              <a:t> </a:t>
            </a:r>
            <a:r>
              <a:rPr sz="1600" dirty="0" err="1"/>
              <a:t>начинается</a:t>
            </a:r>
            <a:r>
              <a:rPr sz="1600" dirty="0"/>
              <a:t> </a:t>
            </a:r>
            <a:r>
              <a:rPr sz="1600" dirty="0" err="1"/>
              <a:t>эпидемия</a:t>
            </a:r>
            <a:r>
              <a:rPr sz="1600" dirty="0"/>
              <a:t>, </a:t>
            </a:r>
            <a:r>
              <a:rPr sz="1600" dirty="0" err="1"/>
              <a:t>считается</a:t>
            </a:r>
            <a:r>
              <a:rPr sz="1600" dirty="0"/>
              <a:t> </a:t>
            </a:r>
            <a:r>
              <a:rPr sz="1600" dirty="0" err="1"/>
              <a:t>инфицирование</a:t>
            </a:r>
            <a:r>
              <a:rPr sz="1600" dirty="0"/>
              <a:t> 5 % </a:t>
            </a:r>
            <a:r>
              <a:rPr sz="1600" dirty="0" err="1"/>
              <a:t>населения</a:t>
            </a:r>
            <a:r>
              <a:rPr sz="1600" dirty="0"/>
              <a:t> или </a:t>
            </a:r>
            <a:r>
              <a:rPr sz="1600" dirty="0" err="1"/>
              <a:t>какой-либо</a:t>
            </a:r>
            <a:r>
              <a:rPr sz="1600" dirty="0"/>
              <a:t> </a:t>
            </a:r>
            <a:r>
              <a:rPr sz="1600" dirty="0" err="1"/>
              <a:t>группы</a:t>
            </a:r>
            <a:r>
              <a:rPr sz="1600" dirty="0"/>
              <a:t>. </a:t>
            </a:r>
            <a:r>
              <a:rPr sz="1600" dirty="0" err="1"/>
              <a:t>Медики</a:t>
            </a:r>
            <a:r>
              <a:rPr sz="1600" dirty="0"/>
              <a:t> </a:t>
            </a:r>
            <a:r>
              <a:rPr sz="1600" dirty="0" err="1"/>
              <a:t>могут</a:t>
            </a:r>
            <a:r>
              <a:rPr sz="1600" dirty="0"/>
              <a:t> </a:t>
            </a:r>
            <a:r>
              <a:rPr sz="1600" dirty="0" err="1"/>
              <a:t>рассчитывать</a:t>
            </a:r>
            <a:r>
              <a:rPr sz="1600" dirty="0"/>
              <a:t> </a:t>
            </a:r>
            <a:r>
              <a:rPr sz="1600" dirty="0" err="1"/>
              <a:t>эпидемические</a:t>
            </a:r>
            <a:r>
              <a:rPr sz="1600" dirty="0"/>
              <a:t> </a:t>
            </a:r>
            <a:r>
              <a:rPr sz="1600" dirty="0" err="1"/>
              <a:t>пороги</a:t>
            </a:r>
            <a:r>
              <a:rPr sz="1600" dirty="0"/>
              <a:t>, </a:t>
            </a:r>
            <a:r>
              <a:rPr sz="1600" dirty="0" err="1"/>
              <a:t>беря</a:t>
            </a:r>
            <a:r>
              <a:rPr sz="1600" dirty="0"/>
              <a:t> </a:t>
            </a:r>
            <a:r>
              <a:rPr sz="1600" dirty="0" err="1"/>
              <a:t>за</a:t>
            </a:r>
            <a:r>
              <a:rPr sz="1600" dirty="0"/>
              <a:t> </a:t>
            </a:r>
            <a:r>
              <a:rPr sz="1600" dirty="0" err="1"/>
              <a:t>основу</a:t>
            </a:r>
            <a:r>
              <a:rPr sz="1600" dirty="0"/>
              <a:t> </a:t>
            </a:r>
            <a:r>
              <a:rPr sz="1600" dirty="0" err="1"/>
              <a:t>средний</a:t>
            </a:r>
            <a:r>
              <a:rPr sz="1600" dirty="0"/>
              <a:t> </a:t>
            </a:r>
            <a:r>
              <a:rPr sz="1600" dirty="0" err="1"/>
              <a:t>уровень</a:t>
            </a:r>
            <a:r>
              <a:rPr sz="1600" dirty="0"/>
              <a:t> </a:t>
            </a:r>
            <a:r>
              <a:rPr sz="1600" dirty="0" err="1"/>
              <a:t>заболеваемости</a:t>
            </a:r>
            <a:r>
              <a:rPr sz="1600" dirty="0"/>
              <a:t> по </a:t>
            </a:r>
            <a:r>
              <a:rPr sz="1600" dirty="0" err="1"/>
              <a:t>конкретному</a:t>
            </a:r>
            <a:r>
              <a:rPr sz="1600" dirty="0"/>
              <a:t> </a:t>
            </a:r>
            <a:r>
              <a:rPr sz="1600" dirty="0" err="1"/>
              <a:t>неблагополучию</a:t>
            </a:r>
            <a:r>
              <a:rPr sz="1600" dirty="0"/>
              <a:t> в </a:t>
            </a:r>
            <a:r>
              <a:rPr sz="1600" dirty="0" err="1"/>
              <a:t>течение</a:t>
            </a:r>
            <a:r>
              <a:rPr sz="1600" dirty="0"/>
              <a:t> </a:t>
            </a:r>
            <a:r>
              <a:rPr sz="1600" dirty="0" err="1"/>
              <a:t>многих</a:t>
            </a:r>
            <a:r>
              <a:rPr sz="1600" dirty="0"/>
              <a:t> </a:t>
            </a:r>
            <a:r>
              <a:rPr sz="1600" dirty="0" err="1"/>
              <a:t>лет</a:t>
            </a:r>
            <a:r>
              <a:rPr sz="1600" dirty="0"/>
              <a:t> – </a:t>
            </a:r>
            <a:r>
              <a:rPr sz="1600" dirty="0" err="1"/>
              <a:t>они</a:t>
            </a:r>
            <a:r>
              <a:rPr sz="1600" dirty="0"/>
              <a:t> </a:t>
            </a:r>
            <a:r>
              <a:rPr sz="1600" dirty="0" err="1"/>
              <a:t>могут</a:t>
            </a:r>
            <a:r>
              <a:rPr sz="1600" dirty="0"/>
              <a:t> </a:t>
            </a:r>
            <a:r>
              <a:rPr sz="1600" dirty="0" err="1"/>
              <a:t>составлять</a:t>
            </a:r>
            <a:r>
              <a:rPr sz="1600" dirty="0"/>
              <a:t> 1% или 2%. </a:t>
            </a:r>
            <a:r>
              <a:rPr sz="1600" dirty="0" err="1"/>
              <a:t>Эпидемическое</a:t>
            </a:r>
            <a:r>
              <a:rPr sz="1600" dirty="0"/>
              <a:t> </a:t>
            </a:r>
            <a:r>
              <a:rPr sz="1600" dirty="0" err="1"/>
              <a:t>бедствие</a:t>
            </a:r>
            <a:r>
              <a:rPr sz="1600" dirty="0"/>
              <a:t> </a:t>
            </a:r>
            <a:r>
              <a:rPr sz="1600" dirty="0" err="1"/>
              <a:t>быстро</a:t>
            </a:r>
            <a:r>
              <a:rPr sz="1600" dirty="0"/>
              <a:t> </a:t>
            </a:r>
            <a:r>
              <a:rPr sz="1600" dirty="0" err="1"/>
              <a:t>прогрессирует</a:t>
            </a:r>
            <a:r>
              <a:rPr sz="1600" dirty="0"/>
              <a:t>, </a:t>
            </a:r>
            <a:r>
              <a:rPr sz="1600" dirty="0" err="1"/>
              <a:t>поражая</a:t>
            </a:r>
            <a:r>
              <a:rPr sz="1600" dirty="0"/>
              <a:t> </a:t>
            </a:r>
            <a:r>
              <a:rPr sz="1600" dirty="0" err="1"/>
              <a:t>все</a:t>
            </a:r>
            <a:r>
              <a:rPr sz="1600" dirty="0"/>
              <a:t> </a:t>
            </a:r>
            <a:r>
              <a:rPr sz="1600" dirty="0" err="1"/>
              <a:t>большее</a:t>
            </a:r>
            <a:r>
              <a:rPr sz="1600" dirty="0"/>
              <a:t> </a:t>
            </a:r>
            <a:r>
              <a:rPr sz="1600" dirty="0" err="1"/>
              <a:t>число</a:t>
            </a:r>
            <a:r>
              <a:rPr sz="1600" dirty="0"/>
              <a:t> </a:t>
            </a:r>
            <a:r>
              <a:rPr sz="1600" dirty="0" err="1"/>
              <a:t>людей</a:t>
            </a:r>
            <a:r>
              <a:rPr sz="1600" dirty="0"/>
              <a:t>. </a:t>
            </a:r>
            <a:r>
              <a:rPr sz="1600" dirty="0" err="1"/>
              <a:t>Оно</a:t>
            </a:r>
            <a:r>
              <a:rPr sz="1600" dirty="0"/>
              <a:t> </a:t>
            </a:r>
            <a:r>
              <a:rPr sz="1600" dirty="0" err="1"/>
              <a:t>затягивается</a:t>
            </a:r>
            <a:r>
              <a:rPr sz="1600" dirty="0"/>
              <a:t> по </a:t>
            </a:r>
            <a:r>
              <a:rPr sz="1600" dirty="0" err="1"/>
              <a:t>времени</a:t>
            </a:r>
            <a:r>
              <a:rPr sz="1600" dirty="0"/>
              <a:t> и </a:t>
            </a:r>
            <a:r>
              <a:rPr sz="1600" dirty="0" err="1"/>
              <a:t>переходит</a:t>
            </a:r>
            <a:r>
              <a:rPr sz="1600" dirty="0"/>
              <a:t> на </a:t>
            </a:r>
            <a:r>
              <a:rPr sz="1600" dirty="0" err="1"/>
              <a:t>новые</a:t>
            </a:r>
            <a:r>
              <a:rPr sz="1600" dirty="0"/>
              <a:t> </a:t>
            </a:r>
            <a:r>
              <a:rPr sz="1600" dirty="0" err="1"/>
              <a:t>пространства</a:t>
            </a:r>
            <a:r>
              <a:rPr sz="1600" dirty="0"/>
              <a:t>, а </a:t>
            </a:r>
            <a:r>
              <a:rPr sz="1600" dirty="0" err="1"/>
              <a:t>значит</a:t>
            </a:r>
            <a:r>
              <a:rPr sz="1600" dirty="0"/>
              <a:t> </a:t>
            </a:r>
            <a:r>
              <a:rPr sz="1600" dirty="0" err="1"/>
              <a:t>может</a:t>
            </a:r>
            <a:r>
              <a:rPr sz="1600" dirty="0"/>
              <a:t> </a:t>
            </a:r>
            <a:r>
              <a:rPr sz="1600" dirty="0" err="1"/>
              <a:t>стать</a:t>
            </a:r>
            <a:r>
              <a:rPr sz="1600" dirty="0"/>
              <a:t> </a:t>
            </a:r>
            <a:r>
              <a:rPr sz="1600" dirty="0" err="1"/>
              <a:t>причиной</a:t>
            </a:r>
            <a:r>
              <a:rPr sz="1600" dirty="0"/>
              <a:t> </a:t>
            </a:r>
            <a:r>
              <a:rPr sz="1600" dirty="0" err="1"/>
              <a:t>чрезвычайной</a:t>
            </a:r>
            <a:r>
              <a:rPr sz="1600" dirty="0"/>
              <a:t> </a:t>
            </a:r>
            <a:r>
              <a:rPr sz="1600" dirty="0" err="1"/>
              <a:t>ситуации</a:t>
            </a:r>
            <a:r>
              <a:rPr sz="1600" dirty="0"/>
              <a:t>, </a:t>
            </a:r>
            <a:r>
              <a:rPr sz="1600" dirty="0" err="1"/>
              <a:t>если</a:t>
            </a:r>
            <a:r>
              <a:rPr sz="1600" dirty="0"/>
              <a:t> </a:t>
            </a:r>
            <a:r>
              <a:rPr sz="1600" dirty="0" err="1"/>
              <a:t>зайдет</a:t>
            </a:r>
            <a:r>
              <a:rPr sz="1600" dirty="0"/>
              <a:t> </a:t>
            </a:r>
            <a:r>
              <a:rPr sz="1600" dirty="0" err="1"/>
              <a:t>слишком</a:t>
            </a:r>
            <a:r>
              <a:rPr sz="1600" dirty="0"/>
              <a:t> </a:t>
            </a:r>
            <a:r>
              <a:rPr sz="1600" dirty="0" err="1"/>
              <a:t>далеко</a:t>
            </a:r>
            <a:r>
              <a:rPr sz="1600" dirty="0"/>
              <a:t>.</a:t>
            </a:r>
          </a:p>
          <a:p>
            <a:pPr marL="0" lvl="0" indent="0">
              <a:buNone/>
            </a:pPr>
            <a:r>
              <a:rPr sz="1600" dirty="0" err="1"/>
              <a:t>Изучению</a:t>
            </a:r>
            <a:r>
              <a:rPr sz="1600" dirty="0"/>
              <a:t> </a:t>
            </a:r>
            <a:r>
              <a:rPr sz="1600" dirty="0" err="1"/>
              <a:t>всех</a:t>
            </a:r>
            <a:r>
              <a:rPr sz="1600" dirty="0"/>
              <a:t> </a:t>
            </a:r>
            <a:r>
              <a:rPr sz="1600" dirty="0" err="1"/>
              <a:t>тонкостей</a:t>
            </a:r>
            <a:r>
              <a:rPr sz="1600" dirty="0"/>
              <a:t> </a:t>
            </a:r>
            <a:r>
              <a:rPr sz="1600" dirty="0" err="1"/>
              <a:t>массовых</a:t>
            </a:r>
            <a:r>
              <a:rPr sz="1600" dirty="0"/>
              <a:t> </a:t>
            </a:r>
            <a:r>
              <a:rPr sz="1600" dirty="0" err="1"/>
              <a:t>вспышек</a:t>
            </a:r>
            <a:r>
              <a:rPr sz="1600" dirty="0"/>
              <a:t> </a:t>
            </a:r>
            <a:r>
              <a:rPr sz="1600" dirty="0" err="1"/>
              <a:t>заболеваемости</a:t>
            </a:r>
            <a:r>
              <a:rPr sz="1600" dirty="0"/>
              <a:t> </a:t>
            </a:r>
            <a:r>
              <a:rPr sz="1600" dirty="0" err="1"/>
              <a:t>посвящен</a:t>
            </a:r>
            <a:r>
              <a:rPr sz="1600" dirty="0"/>
              <a:t> </a:t>
            </a:r>
            <a:r>
              <a:rPr sz="1600" dirty="0" err="1"/>
              <a:t>самостоятельный</a:t>
            </a:r>
            <a:r>
              <a:rPr sz="1600" dirty="0"/>
              <a:t> </a:t>
            </a:r>
            <a:r>
              <a:rPr sz="1600" dirty="0" err="1"/>
              <a:t>раздел</a:t>
            </a:r>
            <a:r>
              <a:rPr sz="1600" dirty="0"/>
              <a:t> </a:t>
            </a:r>
            <a:r>
              <a:rPr sz="1600" dirty="0" err="1"/>
              <a:t>медицины</a:t>
            </a:r>
            <a:r>
              <a:rPr sz="1600" dirty="0"/>
              <a:t> – </a:t>
            </a:r>
            <a:r>
              <a:rPr sz="1600" dirty="0" err="1"/>
              <a:t>эпидемиология</a:t>
            </a:r>
            <a:r>
              <a:rPr sz="1600"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Цели и задачи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Научиться работать с OpenModelica и julia</a:t>
            </a:r>
          </a:p>
          <a:p>
            <a:pPr lvl="0"/>
            <a:r>
              <a:t>Рассмотрим простейшую модель эпидемии</a:t>
            </a:r>
          </a:p>
          <a:p>
            <a:pPr lvl="0"/>
            <a:r>
              <a:t>Построить графики изменения модель эпидемии при заданных начальных условиях</a:t>
            </a:r>
          </a:p>
          <a:p>
            <a:pPr lvl="0"/>
            <a:r>
              <a:t>Найти стационарное состояние системы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Задачи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56749"/>
                <a:ext cx="8229600" cy="3737370"/>
              </a:xfrm>
            </p:spPr>
            <p:txBody>
              <a:bodyPr>
                <a:noAutofit/>
              </a:bodyPr>
              <a:lstStyle/>
              <a:p>
                <a:pPr marL="0" lvl="0" indent="0">
                  <a:buNone/>
                </a:pPr>
                <a:r>
                  <a:rPr sz="2000" dirty="0" err="1"/>
                  <a:t>Вариант</a:t>
                </a:r>
                <a:r>
                  <a:rPr sz="2000" dirty="0"/>
                  <a:t> № 23</a:t>
                </a:r>
              </a:p>
              <a:p>
                <a:pPr marL="0" lvl="0" indent="0">
                  <a:buNone/>
                </a:pPr>
                <a:r>
                  <a:rPr sz="2000" dirty="0"/>
                  <a:t>На </a:t>
                </a:r>
                <a:r>
                  <a:rPr sz="2000" dirty="0" err="1"/>
                  <a:t>одном</a:t>
                </a:r>
                <a:r>
                  <a:rPr sz="2000" dirty="0"/>
                  <a:t> </a:t>
                </a:r>
                <a:r>
                  <a:rPr sz="2000" dirty="0" err="1"/>
                  <a:t>острове</a:t>
                </a:r>
                <a:r>
                  <a:rPr sz="2000" dirty="0"/>
                  <a:t> </a:t>
                </a:r>
                <a:r>
                  <a:rPr sz="2000" dirty="0" err="1"/>
                  <a:t>вспыхнула</a:t>
                </a:r>
                <a:r>
                  <a:rPr sz="2000" dirty="0"/>
                  <a:t> </a:t>
                </a:r>
                <a:r>
                  <a:rPr sz="2000" dirty="0" err="1"/>
                  <a:t>эпидемия</a:t>
                </a:r>
                <a:r>
                  <a:rPr sz="2000" dirty="0"/>
                  <a:t>. </a:t>
                </a:r>
                <a:r>
                  <a:rPr sz="2000" dirty="0" err="1"/>
                  <a:t>Известно</a:t>
                </a:r>
                <a:r>
                  <a:rPr sz="2000" dirty="0"/>
                  <a:t>, </a:t>
                </a:r>
                <a:r>
                  <a:rPr sz="2000" dirty="0" err="1"/>
                  <a:t>что</a:t>
                </a:r>
                <a:r>
                  <a:rPr sz="2000" dirty="0"/>
                  <a:t> </a:t>
                </a:r>
                <a:r>
                  <a:rPr sz="2000" dirty="0" err="1"/>
                  <a:t>из</a:t>
                </a:r>
                <a:r>
                  <a:rPr sz="2000" dirty="0"/>
                  <a:t> </a:t>
                </a:r>
                <a:r>
                  <a:rPr sz="2000" dirty="0" err="1"/>
                  <a:t>всех</a:t>
                </a:r>
                <a:r>
                  <a:rPr sz="2000" dirty="0"/>
                  <a:t> </a:t>
                </a:r>
                <a:r>
                  <a:rPr sz="2000" dirty="0" err="1"/>
                  <a:t>проживающих</a:t>
                </a:r>
                <a:r>
                  <a:rPr sz="2000" dirty="0"/>
                  <a:t> на </a:t>
                </a:r>
                <a:r>
                  <a:rPr sz="2000" dirty="0" err="1"/>
                  <a:t>острове</a:t>
                </a:r>
                <a:r>
                  <a:rPr sz="2000" dirty="0"/>
                  <a:t> (N=10 850) в </a:t>
                </a:r>
                <a:r>
                  <a:rPr sz="2000" dirty="0" err="1"/>
                  <a:t>момент</a:t>
                </a:r>
                <a:r>
                  <a:rPr sz="2000" dirty="0"/>
                  <a:t> </a:t>
                </a:r>
                <a:r>
                  <a:rPr sz="2000" dirty="0" err="1"/>
                  <a:t>начала</a:t>
                </a:r>
                <a:r>
                  <a:rPr sz="2000" dirty="0"/>
                  <a:t> </a:t>
                </a:r>
                <a:r>
                  <a:rPr sz="2000" dirty="0" err="1"/>
                  <a:t>эпидемии</a:t>
                </a:r>
                <a:r>
                  <a:rPr sz="2000" dirty="0"/>
                  <a:t> (t=0) </a:t>
                </a:r>
                <a:r>
                  <a:rPr sz="2000" dirty="0" err="1"/>
                  <a:t>число</a:t>
                </a:r>
                <a:r>
                  <a:rPr sz="2000" dirty="0"/>
                  <a:t> </a:t>
                </a:r>
                <a:r>
                  <a:rPr sz="2000" dirty="0" err="1"/>
                  <a:t>заболевших</a:t>
                </a:r>
                <a:r>
                  <a:rPr sz="2000" dirty="0"/>
                  <a:t> </a:t>
                </a:r>
                <a:r>
                  <a:rPr sz="2000" dirty="0" err="1"/>
                  <a:t>людей</a:t>
                </a:r>
                <a:r>
                  <a:rPr sz="2000" dirty="0"/>
                  <a:t> (</a:t>
                </a:r>
                <a:r>
                  <a:rPr sz="2000" dirty="0" err="1"/>
                  <a:t>являющихся</a:t>
                </a:r>
                <a:r>
                  <a:rPr sz="2000" dirty="0"/>
                  <a:t> </a:t>
                </a:r>
                <a:r>
                  <a:rPr sz="2000" dirty="0" err="1"/>
                  <a:t>распространителями</a:t>
                </a:r>
                <a:r>
                  <a:rPr sz="2000" dirty="0"/>
                  <a:t> </a:t>
                </a:r>
                <a:r>
                  <a:rPr sz="2000" dirty="0" err="1"/>
                  <a:t>инфекции</a:t>
                </a:r>
                <a:r>
                  <a:rPr sz="2000" dirty="0"/>
                  <a:t>) I(0)=209, А </a:t>
                </a:r>
                <a:r>
                  <a:rPr sz="2000" dirty="0" err="1"/>
                  <a:t>число</a:t>
                </a:r>
                <a:r>
                  <a:rPr sz="2000" dirty="0"/>
                  <a:t> </a:t>
                </a:r>
                <a:r>
                  <a:rPr sz="2000" dirty="0" err="1"/>
                  <a:t>здоровых</a:t>
                </a:r>
                <a:r>
                  <a:rPr sz="2000" dirty="0"/>
                  <a:t> </a:t>
                </a:r>
                <a:r>
                  <a:rPr sz="2000" dirty="0" err="1"/>
                  <a:t>людей</a:t>
                </a:r>
                <a:r>
                  <a:rPr sz="2000" dirty="0"/>
                  <a:t> с </a:t>
                </a:r>
                <a:r>
                  <a:rPr sz="2000" dirty="0" err="1"/>
                  <a:t>иммунитетом</a:t>
                </a:r>
                <a:r>
                  <a:rPr sz="2000" dirty="0"/>
                  <a:t> к </a:t>
                </a:r>
                <a:r>
                  <a:rPr sz="2000" dirty="0" err="1"/>
                  <a:t>болезни</a:t>
                </a:r>
                <a:r>
                  <a:rPr sz="2000" dirty="0"/>
                  <a:t> R(0)=42. </a:t>
                </a:r>
                <a:r>
                  <a:rPr sz="2000" dirty="0" err="1"/>
                  <a:t>Таким</a:t>
                </a:r>
                <a:r>
                  <a:rPr sz="2000" dirty="0"/>
                  <a:t> </a:t>
                </a:r>
                <a:r>
                  <a:rPr sz="2000" dirty="0" err="1"/>
                  <a:t>образом</a:t>
                </a:r>
                <a:r>
                  <a:rPr sz="2000" dirty="0"/>
                  <a:t>, </a:t>
                </a:r>
                <a:r>
                  <a:rPr sz="2000" dirty="0" err="1"/>
                  <a:t>число</a:t>
                </a:r>
                <a:r>
                  <a:rPr sz="2000" dirty="0"/>
                  <a:t> </a:t>
                </a:r>
                <a:r>
                  <a:rPr sz="2000" dirty="0" err="1"/>
                  <a:t>людей</a:t>
                </a:r>
                <a:r>
                  <a:rPr sz="2000" dirty="0"/>
                  <a:t> </a:t>
                </a:r>
                <a:r>
                  <a:rPr sz="2000" dirty="0" err="1"/>
                  <a:t>восприимчивых</a:t>
                </a:r>
                <a:r>
                  <a:rPr sz="2000" dirty="0"/>
                  <a:t> к </a:t>
                </a:r>
                <a:r>
                  <a:rPr sz="2000" dirty="0" err="1"/>
                  <a:t>болезни</a:t>
                </a:r>
                <a:r>
                  <a:rPr sz="2000" dirty="0"/>
                  <a:t>, </a:t>
                </a:r>
                <a:r>
                  <a:rPr sz="2000" dirty="0" err="1"/>
                  <a:t>но</a:t>
                </a:r>
                <a:r>
                  <a:rPr sz="2000" dirty="0"/>
                  <a:t> </a:t>
                </a:r>
                <a:r>
                  <a:rPr sz="2000" dirty="0" err="1"/>
                  <a:t>пока</a:t>
                </a:r>
                <a:r>
                  <a:rPr sz="2000" dirty="0"/>
                  <a:t> </a:t>
                </a:r>
                <a:r>
                  <a:rPr sz="2000" dirty="0" err="1"/>
                  <a:t>здоровых</a:t>
                </a:r>
                <a:r>
                  <a:rPr sz="2000" dirty="0"/>
                  <a:t>, в </a:t>
                </a:r>
                <a:r>
                  <a:rPr sz="2000" dirty="0" err="1"/>
                  <a:t>начальный</a:t>
                </a:r>
                <a:r>
                  <a:rPr sz="2000" dirty="0"/>
                  <a:t> </a:t>
                </a:r>
                <a:r>
                  <a:rPr sz="2000" dirty="0" err="1"/>
                  <a:t>момент</a:t>
                </a:r>
                <a:r>
                  <a:rPr sz="2000" dirty="0"/>
                  <a:t> </a:t>
                </a:r>
                <a:r>
                  <a:rPr sz="2000" dirty="0" err="1"/>
                  <a:t>времени</a:t>
                </a:r>
                <a:r>
                  <a:rPr sz="2000" dirty="0"/>
                  <a:t> S(0)=N-I(0)- R(0). </a:t>
                </a:r>
                <a:r>
                  <a:rPr sz="2000" dirty="0" err="1"/>
                  <a:t>Постройте</a:t>
                </a:r>
                <a:r>
                  <a:rPr sz="2000" dirty="0"/>
                  <a:t> </a:t>
                </a:r>
                <a:r>
                  <a:rPr sz="2000" dirty="0" err="1"/>
                  <a:t>графики</a:t>
                </a:r>
                <a:r>
                  <a:rPr sz="2000" dirty="0"/>
                  <a:t> </a:t>
                </a:r>
                <a:r>
                  <a:rPr sz="2000" dirty="0" err="1"/>
                  <a:t>изменения</a:t>
                </a:r>
                <a:r>
                  <a:rPr sz="2000" dirty="0"/>
                  <a:t> </a:t>
                </a:r>
                <a:r>
                  <a:rPr sz="2000" dirty="0" err="1"/>
                  <a:t>числа</a:t>
                </a:r>
                <a:r>
                  <a:rPr sz="2000" dirty="0"/>
                  <a:t> </a:t>
                </a:r>
                <a:r>
                  <a:rPr sz="2000" dirty="0" err="1"/>
                  <a:t>особей</a:t>
                </a:r>
                <a:r>
                  <a:rPr sz="2000" dirty="0"/>
                  <a:t> в </a:t>
                </a:r>
                <a:r>
                  <a:rPr sz="2000" dirty="0" err="1"/>
                  <a:t>каждой</a:t>
                </a:r>
                <a:r>
                  <a:rPr sz="2000" dirty="0"/>
                  <a:t> </a:t>
                </a:r>
                <a:r>
                  <a:rPr sz="2000" dirty="0" err="1"/>
                  <a:t>из</a:t>
                </a:r>
                <a:r>
                  <a:rPr sz="2000" dirty="0"/>
                  <a:t> </a:t>
                </a:r>
                <a:r>
                  <a:rPr sz="2000" dirty="0" err="1"/>
                  <a:t>трех</a:t>
                </a:r>
                <a:r>
                  <a:rPr sz="2000" dirty="0"/>
                  <a:t> </a:t>
                </a:r>
                <a:r>
                  <a:rPr sz="2000" dirty="0" err="1"/>
                  <a:t>групп</a:t>
                </a:r>
                <a:r>
                  <a:rPr sz="2000" dirty="0"/>
                  <a:t>. </a:t>
                </a:r>
                <a:r>
                  <a:rPr sz="2000" dirty="0" err="1"/>
                  <a:t>Рассмотрите</a:t>
                </a:r>
                <a:r>
                  <a:rPr sz="2000" dirty="0"/>
                  <a:t>, </a:t>
                </a:r>
                <a:r>
                  <a:rPr sz="2000" dirty="0" err="1"/>
                  <a:t>как</a:t>
                </a:r>
                <a:r>
                  <a:rPr sz="2000" dirty="0"/>
                  <a:t> будет </a:t>
                </a:r>
                <a:r>
                  <a:rPr sz="2000" dirty="0" err="1"/>
                  <a:t>протекать</a:t>
                </a:r>
                <a:r>
                  <a:rPr sz="2000" dirty="0"/>
                  <a:t> </a:t>
                </a:r>
                <a:r>
                  <a:rPr sz="2000" dirty="0" err="1"/>
                  <a:t>эпидемия</a:t>
                </a:r>
                <a:r>
                  <a:rPr sz="2000" dirty="0"/>
                  <a:t> в </a:t>
                </a:r>
                <a:r>
                  <a:rPr sz="2000" dirty="0" err="1"/>
                  <a:t>случае</a:t>
                </a:r>
                <a:r>
                  <a:rPr sz="2000" dirty="0"/>
                  <a:t>:</a:t>
                </a:r>
              </a:p>
              <a:p>
                <a:pPr marL="342900" lvl="0" indent="-342900">
                  <a:buAutoNum type="arabicParenR"/>
                </a:pPr>
                <a:r>
                  <a:rPr sz="2000" dirty="0" err="1"/>
                  <a:t>если</a:t>
                </a:r>
                <a:r>
                  <a:rPr sz="2000" dirty="0"/>
                  <a:t> </a:t>
                </a:r>
                <a14:m>
                  <m:oMath xmlns:m="http://schemas.openxmlformats.org/officeDocument/2006/math">
                    <m:r>
                      <a:rPr sz="200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sz="200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sz="200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sz="200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sz="200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sz="2000" dirty="0"/>
              </a:p>
              <a:p>
                <a:pPr marL="342900" lvl="0" indent="-342900">
                  <a:buAutoNum type="arabicParenR"/>
                </a:pPr>
                <a:r>
                  <a:rPr sz="2000" dirty="0" err="1"/>
                  <a:t>если</a:t>
                </a:r>
                <a:r>
                  <a:rPr sz="2000" dirty="0"/>
                  <a:t> </a:t>
                </a:r>
                <a14:m>
                  <m:oMath xmlns:m="http://schemas.openxmlformats.org/officeDocument/2006/math">
                    <m:r>
                      <a:rPr sz="200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sz="200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sz="2000">
                        <a:latin typeface="Cambria Math" panose="02040503050406030204" pitchFamily="18" charset="0"/>
                      </a:rPr>
                      <m:t>&gt;</m:t>
                    </m:r>
                    <m:sSup>
                      <m:sSupPr>
                        <m:ctrlPr>
                          <a:rPr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sz="200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sz="200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56749"/>
                <a:ext cx="8229600" cy="3737370"/>
              </a:xfrm>
              <a:blipFill>
                <a:blip r:embed="rId2"/>
                <a:stretch>
                  <a:fillRect l="-815" t="-816" b="-16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Объект и предмет исследования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модель эпидемии</a:t>
            </a:r>
          </a:p>
          <a:p>
            <a:pPr lvl="0"/>
            <a:r>
              <a:t>Язык программирования Julia</a:t>
            </a:r>
          </a:p>
          <a:p>
            <a:pPr lvl="0"/>
            <a:r>
              <a:t>Система моделирования Openmodelica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0581" y="-312738"/>
            <a:ext cx="3008313" cy="871538"/>
          </a:xfrm>
        </p:spPr>
        <p:txBody>
          <a:bodyPr/>
          <a:lstStyle/>
          <a:p>
            <a:r>
              <a:rPr lang="ru-RU" dirty="0"/>
              <a:t>З</a:t>
            </a:r>
            <a:r>
              <a:rPr dirty="0" err="1"/>
              <a:t>адания</a:t>
            </a:r>
            <a:r>
              <a:rPr lang="en-US" dirty="0"/>
              <a:t> </a:t>
            </a:r>
            <a:r>
              <a:rPr lang="en-US" sz="1400" dirty="0" err="1"/>
              <a:t>julia</a:t>
            </a:r>
            <a:br>
              <a:rPr lang="en-US" sz="800" dirty="0"/>
            </a:br>
            <a:endParaRPr dirty="0"/>
          </a:p>
        </p:txBody>
      </p:sp>
      <p:sp>
        <p:nvSpPr>
          <p:cNvPr id="5" name="TextBox 3"/>
          <p:cNvSpPr txBox="1"/>
          <p:nvPr/>
        </p:nvSpPr>
        <p:spPr>
          <a:xfrm>
            <a:off x="4142441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 err="1"/>
              <a:t>Рисунок</a:t>
            </a:r>
            <a:r>
              <a:rPr dirty="0"/>
              <a:t> </a:t>
            </a:r>
            <a:r>
              <a:rPr lang="en-US" dirty="0"/>
              <a:t>1</a:t>
            </a:r>
            <a:endParaRPr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65F9EF7-ED45-E3FC-9027-696A9C9BCBC1}"/>
              </a:ext>
            </a:extLst>
          </p:cNvPr>
          <p:cNvSpPr txBox="1"/>
          <p:nvPr/>
        </p:nvSpPr>
        <p:spPr>
          <a:xfrm>
            <a:off x="173318" y="15455"/>
            <a:ext cx="3854823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Courier"/>
              </a:rPr>
              <a:t>using Plots
using </a:t>
            </a:r>
            <a:r>
              <a:rPr lang="en-US" sz="700" dirty="0" err="1">
                <a:latin typeface="Courier"/>
              </a:rPr>
              <a:t>DifferentialEquations</a:t>
            </a:r>
            <a:r>
              <a:rPr lang="en-US" sz="700" dirty="0">
                <a:latin typeface="Courier"/>
              </a:rPr>
              <a:t>
a= 0.01
b= 0.02
N = 10850
y0 =209
z0 = 42
x0 =  N - y0 - z0
function </a:t>
            </a:r>
            <a:r>
              <a:rPr lang="en-US" sz="700" dirty="0" err="1">
                <a:latin typeface="Courier"/>
              </a:rPr>
              <a:t>ode_fn</a:t>
            </a:r>
            <a:r>
              <a:rPr lang="en-US" sz="700" dirty="0">
                <a:latin typeface="Courier"/>
              </a:rPr>
              <a:t>(du, u, p, t)
    x, y, z = u
    du[1] = 0
    du[2] = - b*u[2]
    du[3] = b*u[3]
end
u0 = [x0, y0, z0]
</a:t>
            </a:r>
            <a:r>
              <a:rPr lang="en-US" sz="700" dirty="0" err="1">
                <a:latin typeface="Courier"/>
              </a:rPr>
              <a:t>tspan</a:t>
            </a:r>
            <a:r>
              <a:rPr lang="en-US" sz="700" dirty="0">
                <a:latin typeface="Courier"/>
              </a:rPr>
              <a:t> = (0.0, 200.0)
prob = </a:t>
            </a:r>
            <a:r>
              <a:rPr lang="en-US" sz="700" dirty="0" err="1">
                <a:latin typeface="Courier"/>
              </a:rPr>
              <a:t>ODEProblem</a:t>
            </a:r>
            <a:r>
              <a:rPr lang="en-US" sz="700" dirty="0">
                <a:latin typeface="Courier"/>
              </a:rPr>
              <a:t>(</a:t>
            </a:r>
            <a:r>
              <a:rPr lang="en-US" sz="700" dirty="0" err="1">
                <a:latin typeface="Courier"/>
              </a:rPr>
              <a:t>ode_fn</a:t>
            </a:r>
            <a:r>
              <a:rPr lang="en-US" sz="700" dirty="0">
                <a:latin typeface="Courier"/>
              </a:rPr>
              <a:t>, u0, </a:t>
            </a:r>
            <a:r>
              <a:rPr lang="en-US" sz="700" dirty="0" err="1">
                <a:latin typeface="Courier"/>
              </a:rPr>
              <a:t>tspan</a:t>
            </a:r>
            <a:r>
              <a:rPr lang="en-US" sz="700" dirty="0">
                <a:latin typeface="Courier"/>
              </a:rPr>
              <a:t>)
sol = solve(prob, </a:t>
            </a:r>
            <a:r>
              <a:rPr lang="en-US" sz="700" dirty="0" err="1">
                <a:latin typeface="Courier"/>
              </a:rPr>
              <a:t>dtmax</a:t>
            </a:r>
            <a:r>
              <a:rPr lang="en-US" sz="700" dirty="0">
                <a:latin typeface="Courier"/>
              </a:rPr>
              <a:t>=0.01)
X = [u[1] for u in </a:t>
            </a:r>
            <a:r>
              <a:rPr lang="en-US" sz="700" dirty="0" err="1">
                <a:latin typeface="Courier"/>
              </a:rPr>
              <a:t>sol.u</a:t>
            </a:r>
            <a:r>
              <a:rPr lang="en-US" sz="700" dirty="0">
                <a:latin typeface="Courier"/>
              </a:rPr>
              <a:t>]
Y = [u[2] for u in </a:t>
            </a:r>
            <a:r>
              <a:rPr lang="en-US" sz="700" dirty="0" err="1">
                <a:latin typeface="Courier"/>
              </a:rPr>
              <a:t>sol.u</a:t>
            </a:r>
            <a:r>
              <a:rPr lang="en-US" sz="700" dirty="0">
                <a:latin typeface="Courier"/>
              </a:rPr>
              <a:t>]
Z = [u[3] for u in </a:t>
            </a:r>
            <a:r>
              <a:rPr lang="en-US" sz="700" dirty="0" err="1">
                <a:latin typeface="Courier"/>
              </a:rPr>
              <a:t>sol.u</a:t>
            </a:r>
            <a:r>
              <a:rPr lang="en-US" sz="700" dirty="0">
                <a:latin typeface="Courier"/>
              </a:rPr>
              <a:t>]
T = [t for t in sol.t]
</a:t>
            </a:r>
            <a:r>
              <a:rPr lang="en-US" sz="700" dirty="0" err="1">
                <a:latin typeface="Courier"/>
              </a:rPr>
              <a:t>plt</a:t>
            </a:r>
            <a:r>
              <a:rPr lang="en-US" sz="700" dirty="0">
                <a:latin typeface="Courier"/>
              </a:rPr>
              <a:t> =
    plot(
        layout=(1,2),
        dpi=300,
        legend=false)
    plot!(
        </a:t>
            </a:r>
            <a:r>
              <a:rPr lang="en-US" sz="700" dirty="0" err="1">
                <a:latin typeface="Courier"/>
              </a:rPr>
              <a:t>plt</a:t>
            </a:r>
            <a:r>
              <a:rPr lang="en-US" sz="700" dirty="0">
                <a:latin typeface="Courier"/>
              </a:rPr>
              <a:t>[1],
        T,
        X,
        label="</a:t>
            </a:r>
            <a:r>
              <a:rPr lang="ru-RU" sz="700" dirty="0">
                <a:latin typeface="Courier"/>
              </a:rPr>
              <a:t>решение уравнения </a:t>
            </a:r>
            <a:r>
              <a:rPr lang="en-US" sz="700" dirty="0">
                <a:latin typeface="Courier"/>
              </a:rPr>
              <a:t>S",
        color=:blue)
    plot!(
        </a:t>
            </a:r>
            <a:r>
              <a:rPr lang="en-US" sz="700" dirty="0" err="1">
                <a:latin typeface="Courier"/>
              </a:rPr>
              <a:t>plt</a:t>
            </a:r>
            <a:r>
              <a:rPr lang="en-US" sz="700" dirty="0">
                <a:latin typeface="Courier"/>
              </a:rPr>
              <a:t>[2],
        T,
        Y,
        label="</a:t>
            </a:r>
            <a:r>
              <a:rPr lang="ru-RU" sz="700" dirty="0">
                <a:latin typeface="Courier"/>
              </a:rPr>
              <a:t>решение уравнения </a:t>
            </a:r>
            <a:r>
              <a:rPr lang="en-US" sz="700" dirty="0">
                <a:latin typeface="Courier"/>
              </a:rPr>
              <a:t>I",
        color=:red)
    plot!(
        </a:t>
            </a:r>
            <a:r>
              <a:rPr lang="en-US" sz="700" dirty="0" err="1">
                <a:latin typeface="Courier"/>
              </a:rPr>
              <a:t>plt</a:t>
            </a:r>
            <a:r>
              <a:rPr lang="en-US" sz="700" dirty="0">
                <a:latin typeface="Courier"/>
              </a:rPr>
              <a:t>[2],
        T,
        Z,
        label="</a:t>
            </a:r>
            <a:r>
              <a:rPr lang="ru-RU" sz="700" dirty="0">
                <a:latin typeface="Courier"/>
              </a:rPr>
              <a:t>решение уравнения </a:t>
            </a:r>
            <a:r>
              <a:rPr lang="en-US" sz="700" dirty="0">
                <a:latin typeface="Courier"/>
              </a:rPr>
              <a:t>R",
        color=:green)
</a:t>
            </a:r>
            <a:r>
              <a:rPr lang="en-US" sz="700" dirty="0" err="1">
                <a:latin typeface="Courier"/>
              </a:rPr>
              <a:t>savefig</a:t>
            </a:r>
            <a:r>
              <a:rPr lang="en-US" sz="700" dirty="0">
                <a:latin typeface="Courier"/>
              </a:rPr>
              <a:t>("lab6_1.png")</a:t>
            </a:r>
          </a:p>
          <a:p>
            <a:endParaRPr lang="ru-RU" dirty="0"/>
          </a:p>
        </p:txBody>
      </p:sp>
      <p:pic>
        <p:nvPicPr>
          <p:cNvPr id="10" name="Imagem 9" descr="Gráfico, Histograma&#10;&#10;Descrição gerada automaticamente">
            <a:extLst>
              <a:ext uri="{FF2B5EF4-FFF2-40B4-BE49-F238E27FC236}">
                <a16:creationId xmlns:a16="http://schemas.microsoft.com/office/drawing/2014/main" id="{88717DB6-5C40-2F02-EE3E-1ABDE68ED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2162" y="1518022"/>
            <a:ext cx="3725957" cy="248397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71661AA-5D3A-DF4E-3557-73BD806C84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706" y="30805"/>
            <a:ext cx="4577123" cy="5056452"/>
          </a:xfrm>
        </p:spPr>
        <p:txBody>
          <a:bodyPr>
            <a:normAutofit fontScale="25000" lnSpcReduction="20000"/>
          </a:bodyPr>
          <a:lstStyle/>
          <a:p>
            <a:r>
              <a:rPr lang="en-US" sz="2800" b="0" dirty="0">
                <a:effectLst/>
                <a:latin typeface="Consolas" panose="020B0609020204030204" pitchFamily="49" charset="0"/>
              </a:rPr>
              <a:t>using Plots</a:t>
            </a:r>
          </a:p>
          <a:p>
            <a:r>
              <a:rPr lang="en-US" sz="2800" b="0" dirty="0">
                <a:effectLst/>
                <a:latin typeface="Consolas" panose="020B0609020204030204" pitchFamily="49" charset="0"/>
              </a:rPr>
              <a:t>using </a:t>
            </a:r>
            <a:r>
              <a:rPr lang="en-US" sz="2800" b="0" dirty="0" err="1">
                <a:effectLst/>
                <a:latin typeface="Consolas" panose="020B0609020204030204" pitchFamily="49" charset="0"/>
              </a:rPr>
              <a:t>DifferentialEquations</a:t>
            </a:r>
            <a:br>
              <a:rPr lang="en-US" sz="2800" b="0" dirty="0"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effectLst/>
                <a:latin typeface="Consolas" panose="020B0609020204030204" pitchFamily="49" charset="0"/>
              </a:rPr>
              <a:t>a= 0.01</a:t>
            </a:r>
          </a:p>
          <a:p>
            <a:r>
              <a:rPr lang="en-US" sz="2800" b="0" dirty="0">
                <a:effectLst/>
                <a:latin typeface="Consolas" panose="020B0609020204030204" pitchFamily="49" charset="0"/>
              </a:rPr>
              <a:t>b= 0.02</a:t>
            </a:r>
            <a:br>
              <a:rPr lang="en-US" sz="2800" b="0" dirty="0"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effectLst/>
                <a:latin typeface="Consolas" panose="020B0609020204030204" pitchFamily="49" charset="0"/>
              </a:rPr>
              <a:t>N = 10850</a:t>
            </a:r>
          </a:p>
          <a:p>
            <a:r>
              <a:rPr lang="en-US" sz="2800" b="0" dirty="0">
                <a:effectLst/>
                <a:latin typeface="Consolas" panose="020B0609020204030204" pitchFamily="49" charset="0"/>
              </a:rPr>
              <a:t>y0 =209</a:t>
            </a:r>
          </a:p>
          <a:p>
            <a:r>
              <a:rPr lang="en-US" sz="2800" b="0" dirty="0">
                <a:effectLst/>
                <a:latin typeface="Consolas" panose="020B0609020204030204" pitchFamily="49" charset="0"/>
              </a:rPr>
              <a:t>z0 = 42</a:t>
            </a:r>
          </a:p>
          <a:p>
            <a:r>
              <a:rPr lang="en-US" sz="2800" b="0" dirty="0">
                <a:effectLst/>
                <a:latin typeface="Consolas" panose="020B0609020204030204" pitchFamily="49" charset="0"/>
              </a:rPr>
              <a:t>x0 =  N - y0 - z0</a:t>
            </a:r>
            <a:br>
              <a:rPr lang="en-US" sz="2800" b="0" dirty="0"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effectLst/>
                <a:latin typeface="Consolas" panose="020B0609020204030204" pitchFamily="49" charset="0"/>
              </a:rPr>
              <a:t>function </a:t>
            </a:r>
            <a:r>
              <a:rPr lang="en-US" sz="2800" b="0" dirty="0" err="1">
                <a:effectLst/>
                <a:latin typeface="Consolas" panose="020B0609020204030204" pitchFamily="49" charset="0"/>
              </a:rPr>
              <a:t>ode_fn</a:t>
            </a:r>
            <a:r>
              <a:rPr lang="en-US" sz="2800" b="0" dirty="0">
                <a:effectLst/>
                <a:latin typeface="Consolas" panose="020B0609020204030204" pitchFamily="49" charset="0"/>
              </a:rPr>
              <a:t>(du, u, p, t)</a:t>
            </a:r>
          </a:p>
          <a:p>
            <a:r>
              <a:rPr lang="en-US" sz="2800" b="0" dirty="0">
                <a:effectLst/>
                <a:latin typeface="Consolas" panose="020B0609020204030204" pitchFamily="49" charset="0"/>
              </a:rPr>
              <a:t>    x, y, z = u</a:t>
            </a:r>
          </a:p>
          <a:p>
            <a:r>
              <a:rPr lang="en-US" sz="2800" b="0" dirty="0">
                <a:effectLst/>
                <a:latin typeface="Consolas" panose="020B0609020204030204" pitchFamily="49" charset="0"/>
              </a:rPr>
              <a:t>    du[1] = -a*u[1]</a:t>
            </a:r>
          </a:p>
          <a:p>
            <a:r>
              <a:rPr lang="en-US" sz="2800" b="0" dirty="0">
                <a:effectLst/>
                <a:latin typeface="Consolas" panose="020B0609020204030204" pitchFamily="49" charset="0"/>
              </a:rPr>
              <a:t>    du[2] = a*u[1] - b*u[2]</a:t>
            </a:r>
          </a:p>
          <a:p>
            <a:r>
              <a:rPr lang="en-US" sz="2800" b="0" dirty="0">
                <a:effectLst/>
                <a:latin typeface="Consolas" panose="020B0609020204030204" pitchFamily="49" charset="0"/>
              </a:rPr>
              <a:t>    du[3] = b*u[3]</a:t>
            </a:r>
          </a:p>
          <a:p>
            <a:r>
              <a:rPr lang="en-US" sz="2800" b="0" dirty="0">
                <a:effectLst/>
                <a:latin typeface="Consolas" panose="020B0609020204030204" pitchFamily="49" charset="0"/>
              </a:rPr>
              <a:t>end</a:t>
            </a:r>
            <a:br>
              <a:rPr lang="en-US" sz="2800" b="0" dirty="0"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effectLst/>
                <a:latin typeface="Consolas" panose="020B0609020204030204" pitchFamily="49" charset="0"/>
              </a:rPr>
              <a:t>u0 = [x0, y0, z0]</a:t>
            </a:r>
          </a:p>
          <a:p>
            <a:r>
              <a:rPr lang="en-US" sz="2800" b="0" dirty="0" err="1">
                <a:effectLst/>
                <a:latin typeface="Consolas" panose="020B0609020204030204" pitchFamily="49" charset="0"/>
              </a:rPr>
              <a:t>tspan</a:t>
            </a:r>
            <a:r>
              <a:rPr lang="en-US" sz="2800" b="0" dirty="0">
                <a:effectLst/>
                <a:latin typeface="Consolas" panose="020B0609020204030204" pitchFamily="49" charset="0"/>
              </a:rPr>
              <a:t> = (0.0, 250.0)</a:t>
            </a:r>
          </a:p>
          <a:p>
            <a:r>
              <a:rPr lang="en-US" sz="2800" b="0" dirty="0">
                <a:effectLst/>
                <a:latin typeface="Consolas" panose="020B0609020204030204" pitchFamily="49" charset="0"/>
              </a:rPr>
              <a:t>prob = </a:t>
            </a:r>
            <a:r>
              <a:rPr lang="en-US" sz="2800" b="0" dirty="0" err="1">
                <a:effectLst/>
                <a:latin typeface="Consolas" panose="020B0609020204030204" pitchFamily="49" charset="0"/>
              </a:rPr>
              <a:t>ODEProblem</a:t>
            </a:r>
            <a:r>
              <a:rPr lang="en-US" sz="2800" b="0" dirty="0"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 err="1">
                <a:effectLst/>
                <a:latin typeface="Consolas" panose="020B0609020204030204" pitchFamily="49" charset="0"/>
              </a:rPr>
              <a:t>ode_fn</a:t>
            </a:r>
            <a:r>
              <a:rPr lang="en-US" sz="2800" b="0" dirty="0">
                <a:effectLst/>
                <a:latin typeface="Consolas" panose="020B0609020204030204" pitchFamily="49" charset="0"/>
              </a:rPr>
              <a:t>, u0, </a:t>
            </a:r>
            <a:r>
              <a:rPr lang="en-US" sz="2800" b="0" dirty="0" err="1">
                <a:effectLst/>
                <a:latin typeface="Consolas" panose="020B0609020204030204" pitchFamily="49" charset="0"/>
              </a:rPr>
              <a:t>tspan</a:t>
            </a:r>
            <a:r>
              <a:rPr lang="en-US" sz="2800" b="0" dirty="0"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800" b="0" dirty="0">
                <a:effectLst/>
                <a:latin typeface="Consolas" panose="020B0609020204030204" pitchFamily="49" charset="0"/>
              </a:rPr>
              <a:t>sol = solve(prob, </a:t>
            </a:r>
            <a:r>
              <a:rPr lang="en-US" sz="2800" b="0" dirty="0" err="1">
                <a:effectLst/>
                <a:latin typeface="Consolas" panose="020B0609020204030204" pitchFamily="49" charset="0"/>
              </a:rPr>
              <a:t>dtmax</a:t>
            </a:r>
            <a:r>
              <a:rPr lang="en-US" sz="2800" b="0" dirty="0">
                <a:effectLst/>
                <a:latin typeface="Consolas" panose="020B0609020204030204" pitchFamily="49" charset="0"/>
              </a:rPr>
              <a:t>=0.01)</a:t>
            </a:r>
            <a:br>
              <a:rPr lang="en-US" sz="2800" b="0" dirty="0"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effectLst/>
                <a:latin typeface="Consolas" panose="020B0609020204030204" pitchFamily="49" charset="0"/>
              </a:rPr>
              <a:t>X = [u[1] for u in </a:t>
            </a:r>
            <a:r>
              <a:rPr lang="en-US" sz="2800" b="0" dirty="0" err="1">
                <a:effectLst/>
                <a:latin typeface="Consolas" panose="020B0609020204030204" pitchFamily="49" charset="0"/>
              </a:rPr>
              <a:t>sol.u</a:t>
            </a:r>
            <a:r>
              <a:rPr lang="en-US" sz="2800" b="0" dirty="0"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2800" b="0" dirty="0">
                <a:effectLst/>
                <a:latin typeface="Consolas" panose="020B0609020204030204" pitchFamily="49" charset="0"/>
              </a:rPr>
              <a:t>Y = [u[2] for u in </a:t>
            </a:r>
            <a:r>
              <a:rPr lang="en-US" sz="2800" b="0" dirty="0" err="1">
                <a:effectLst/>
                <a:latin typeface="Consolas" panose="020B0609020204030204" pitchFamily="49" charset="0"/>
              </a:rPr>
              <a:t>sol.u</a:t>
            </a:r>
            <a:r>
              <a:rPr lang="en-US" sz="2800" b="0" dirty="0"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2800" b="0" dirty="0">
                <a:effectLst/>
                <a:latin typeface="Consolas" panose="020B0609020204030204" pitchFamily="49" charset="0"/>
              </a:rPr>
              <a:t>Z = [u[3] for u in </a:t>
            </a:r>
            <a:r>
              <a:rPr lang="en-US" sz="2800" b="0" dirty="0" err="1">
                <a:effectLst/>
                <a:latin typeface="Consolas" panose="020B0609020204030204" pitchFamily="49" charset="0"/>
              </a:rPr>
              <a:t>sol.u</a:t>
            </a:r>
            <a:r>
              <a:rPr lang="en-US" sz="2800" b="0" dirty="0"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2800" b="0" dirty="0">
                <a:effectLst/>
                <a:latin typeface="Consolas" panose="020B0609020204030204" pitchFamily="49" charset="0"/>
              </a:rPr>
              <a:t>T = [t for t in sol.t]</a:t>
            </a:r>
            <a:br>
              <a:rPr lang="en-US" sz="2800" b="0" dirty="0">
                <a:effectLst/>
                <a:latin typeface="Consolas" panose="020B0609020204030204" pitchFamily="49" charset="0"/>
              </a:rPr>
            </a:br>
            <a:r>
              <a:rPr lang="en-US" sz="2800" b="0" dirty="0" err="1">
                <a:effectLst/>
                <a:latin typeface="Consolas" panose="020B0609020204030204" pitchFamily="49" charset="0"/>
              </a:rPr>
              <a:t>plt</a:t>
            </a:r>
            <a:r>
              <a:rPr lang="en-US" sz="2800" b="0" dirty="0">
                <a:effectLst/>
                <a:latin typeface="Consolas" panose="020B0609020204030204" pitchFamily="49" charset="0"/>
              </a:rPr>
              <a:t> =</a:t>
            </a:r>
          </a:p>
          <a:p>
            <a:r>
              <a:rPr lang="en-US" sz="2800" b="0" dirty="0">
                <a:effectLst/>
                <a:latin typeface="Consolas" panose="020B0609020204030204" pitchFamily="49" charset="0"/>
              </a:rPr>
              <a:t>    plot(</a:t>
            </a:r>
          </a:p>
          <a:p>
            <a:r>
              <a:rPr lang="en-US" sz="2800" b="0" dirty="0">
                <a:effectLst/>
                <a:latin typeface="Consolas" panose="020B0609020204030204" pitchFamily="49" charset="0"/>
              </a:rPr>
              <a:t>        layout=(1),</a:t>
            </a:r>
          </a:p>
          <a:p>
            <a:r>
              <a:rPr lang="en-US" sz="2800" b="0" dirty="0">
                <a:effectLst/>
                <a:latin typeface="Consolas" panose="020B0609020204030204" pitchFamily="49" charset="0"/>
              </a:rPr>
              <a:t>        dpi=300,</a:t>
            </a:r>
          </a:p>
          <a:p>
            <a:r>
              <a:rPr lang="en-US" sz="2800" b="0" dirty="0">
                <a:effectLst/>
                <a:latin typeface="Consolas" panose="020B0609020204030204" pitchFamily="49" charset="0"/>
              </a:rPr>
              <a:t>        legend=false)</a:t>
            </a:r>
          </a:p>
          <a:p>
            <a:r>
              <a:rPr lang="en-US" sz="2800" b="0" dirty="0">
                <a:effectLst/>
                <a:latin typeface="Consolas" panose="020B0609020204030204" pitchFamily="49" charset="0"/>
              </a:rPr>
              <a:t>    plot!(</a:t>
            </a:r>
          </a:p>
          <a:p>
            <a:r>
              <a:rPr lang="en-US" sz="28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sz="2800" b="0" dirty="0" err="1">
                <a:effectLst/>
                <a:latin typeface="Consolas" panose="020B0609020204030204" pitchFamily="49" charset="0"/>
              </a:rPr>
              <a:t>plt</a:t>
            </a:r>
            <a:r>
              <a:rPr lang="en-US" sz="2800" b="0" dirty="0">
                <a:effectLst/>
                <a:latin typeface="Consolas" panose="020B0609020204030204" pitchFamily="49" charset="0"/>
              </a:rPr>
              <a:t>[1],</a:t>
            </a:r>
          </a:p>
          <a:p>
            <a:r>
              <a:rPr lang="en-US" sz="2800" b="0" dirty="0">
                <a:effectLst/>
                <a:latin typeface="Consolas" panose="020B0609020204030204" pitchFamily="49" charset="0"/>
              </a:rPr>
              <a:t>        T,</a:t>
            </a:r>
          </a:p>
          <a:p>
            <a:r>
              <a:rPr lang="en-US" sz="2800" b="0" dirty="0">
                <a:effectLst/>
                <a:latin typeface="Consolas" panose="020B0609020204030204" pitchFamily="49" charset="0"/>
              </a:rPr>
              <a:t>        X,</a:t>
            </a:r>
          </a:p>
          <a:p>
            <a:r>
              <a:rPr lang="en-US" sz="2800" b="0" dirty="0">
                <a:effectLst/>
                <a:latin typeface="Consolas" panose="020B0609020204030204" pitchFamily="49" charset="0"/>
              </a:rPr>
              <a:t>        label="</a:t>
            </a:r>
            <a:r>
              <a:rPr lang="ru-RU" sz="2800" b="0" dirty="0">
                <a:effectLst/>
                <a:latin typeface="Consolas" panose="020B0609020204030204" pitchFamily="49" charset="0"/>
              </a:rPr>
              <a:t>решение уравнения </a:t>
            </a:r>
            <a:r>
              <a:rPr lang="en-US" sz="2800" b="0" dirty="0">
                <a:effectLst/>
                <a:latin typeface="Consolas" panose="020B0609020204030204" pitchFamily="49" charset="0"/>
              </a:rPr>
              <a:t>S",</a:t>
            </a:r>
          </a:p>
          <a:p>
            <a:r>
              <a:rPr lang="en-US" sz="2800" b="0" dirty="0">
                <a:effectLst/>
                <a:latin typeface="Consolas" panose="020B0609020204030204" pitchFamily="49" charset="0"/>
              </a:rPr>
              <a:t>        color=:blue)</a:t>
            </a:r>
          </a:p>
          <a:p>
            <a:r>
              <a:rPr lang="en-US" sz="2800" b="0" dirty="0">
                <a:effectLst/>
                <a:latin typeface="Consolas" panose="020B0609020204030204" pitchFamily="49" charset="0"/>
              </a:rPr>
              <a:t>    plot!(</a:t>
            </a:r>
          </a:p>
          <a:p>
            <a:r>
              <a:rPr lang="en-US" sz="28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sz="2800" b="0" dirty="0" err="1">
                <a:effectLst/>
                <a:latin typeface="Consolas" panose="020B0609020204030204" pitchFamily="49" charset="0"/>
              </a:rPr>
              <a:t>plt</a:t>
            </a:r>
            <a:r>
              <a:rPr lang="en-US" sz="2800" b="0" dirty="0">
                <a:effectLst/>
                <a:latin typeface="Consolas" panose="020B0609020204030204" pitchFamily="49" charset="0"/>
              </a:rPr>
              <a:t>[1],</a:t>
            </a:r>
          </a:p>
          <a:p>
            <a:r>
              <a:rPr lang="en-US" sz="2800" b="0" dirty="0">
                <a:effectLst/>
                <a:latin typeface="Consolas" panose="020B0609020204030204" pitchFamily="49" charset="0"/>
              </a:rPr>
              <a:t>        T,</a:t>
            </a:r>
          </a:p>
          <a:p>
            <a:r>
              <a:rPr lang="en-US" sz="2800" b="0" dirty="0">
                <a:effectLst/>
                <a:latin typeface="Consolas" panose="020B0609020204030204" pitchFamily="49" charset="0"/>
              </a:rPr>
              <a:t>        Y,</a:t>
            </a:r>
          </a:p>
          <a:p>
            <a:r>
              <a:rPr lang="en-US" sz="2800" b="0" dirty="0">
                <a:effectLst/>
                <a:latin typeface="Consolas" panose="020B0609020204030204" pitchFamily="49" charset="0"/>
              </a:rPr>
              <a:t>        label="</a:t>
            </a:r>
            <a:r>
              <a:rPr lang="ru-RU" sz="2800" b="0" dirty="0">
                <a:effectLst/>
                <a:latin typeface="Consolas" panose="020B0609020204030204" pitchFamily="49" charset="0"/>
              </a:rPr>
              <a:t>решение уравнения </a:t>
            </a:r>
            <a:r>
              <a:rPr lang="en-US" sz="2800" b="0" dirty="0">
                <a:effectLst/>
                <a:latin typeface="Consolas" panose="020B0609020204030204" pitchFamily="49" charset="0"/>
              </a:rPr>
              <a:t>I",</a:t>
            </a:r>
          </a:p>
          <a:p>
            <a:r>
              <a:rPr lang="en-US" sz="2800" b="0" dirty="0">
                <a:effectLst/>
                <a:latin typeface="Consolas" panose="020B0609020204030204" pitchFamily="49" charset="0"/>
              </a:rPr>
              <a:t>        color=:red)</a:t>
            </a:r>
          </a:p>
          <a:p>
            <a:r>
              <a:rPr lang="en-US" sz="2800" b="0" dirty="0">
                <a:effectLst/>
                <a:latin typeface="Consolas" panose="020B0609020204030204" pitchFamily="49" charset="0"/>
              </a:rPr>
              <a:t>    plot!(</a:t>
            </a:r>
          </a:p>
          <a:p>
            <a:r>
              <a:rPr lang="en-US" sz="28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sz="2800" b="0" dirty="0" err="1">
                <a:effectLst/>
                <a:latin typeface="Consolas" panose="020B0609020204030204" pitchFamily="49" charset="0"/>
              </a:rPr>
              <a:t>plt</a:t>
            </a:r>
            <a:r>
              <a:rPr lang="en-US" sz="2800" b="0" dirty="0">
                <a:effectLst/>
                <a:latin typeface="Consolas" panose="020B0609020204030204" pitchFamily="49" charset="0"/>
              </a:rPr>
              <a:t>[1],</a:t>
            </a:r>
          </a:p>
          <a:p>
            <a:r>
              <a:rPr lang="en-US" sz="2800" b="0" dirty="0">
                <a:effectLst/>
                <a:latin typeface="Consolas" panose="020B0609020204030204" pitchFamily="49" charset="0"/>
              </a:rPr>
              <a:t>        T,</a:t>
            </a:r>
          </a:p>
          <a:p>
            <a:r>
              <a:rPr lang="en-US" sz="2800" b="0" dirty="0">
                <a:effectLst/>
                <a:latin typeface="Consolas" panose="020B0609020204030204" pitchFamily="49" charset="0"/>
              </a:rPr>
              <a:t>        Z,</a:t>
            </a:r>
          </a:p>
          <a:p>
            <a:r>
              <a:rPr lang="en-US" sz="2800" b="0" dirty="0">
                <a:effectLst/>
                <a:latin typeface="Consolas" panose="020B0609020204030204" pitchFamily="49" charset="0"/>
              </a:rPr>
              <a:t>        label="</a:t>
            </a:r>
            <a:r>
              <a:rPr lang="ru-RU" sz="2800" b="0" dirty="0">
                <a:effectLst/>
                <a:latin typeface="Consolas" panose="020B0609020204030204" pitchFamily="49" charset="0"/>
              </a:rPr>
              <a:t>решение уравнения </a:t>
            </a:r>
            <a:r>
              <a:rPr lang="en-US" sz="2800" b="0" dirty="0">
                <a:effectLst/>
                <a:latin typeface="Consolas" panose="020B0609020204030204" pitchFamily="49" charset="0"/>
              </a:rPr>
              <a:t>R",</a:t>
            </a:r>
          </a:p>
          <a:p>
            <a:r>
              <a:rPr lang="en-US" sz="2800" b="0" dirty="0">
                <a:effectLst/>
                <a:latin typeface="Consolas" panose="020B0609020204030204" pitchFamily="49" charset="0"/>
              </a:rPr>
              <a:t>        color=:green)</a:t>
            </a:r>
          </a:p>
          <a:p>
            <a:br>
              <a:rPr lang="en-US" sz="2800" b="0" dirty="0">
                <a:effectLst/>
                <a:latin typeface="Consolas" panose="020B0609020204030204" pitchFamily="49" charset="0"/>
              </a:rPr>
            </a:br>
            <a:r>
              <a:rPr lang="en-US" sz="2800" b="0" dirty="0" err="1">
                <a:effectLst/>
                <a:latin typeface="Consolas" panose="020B0609020204030204" pitchFamily="49" charset="0"/>
              </a:rPr>
              <a:t>savefig</a:t>
            </a:r>
            <a:r>
              <a:rPr lang="en-US" sz="2800" b="0" dirty="0">
                <a:effectLst/>
                <a:latin typeface="Consolas" panose="020B0609020204030204" pitchFamily="49" charset="0"/>
              </a:rPr>
              <a:t>("lab6_2.png")</a:t>
            </a:r>
          </a:p>
          <a:p>
            <a:endParaRPr lang="en-US" sz="800" dirty="0"/>
          </a:p>
        </p:txBody>
      </p:sp>
      <p:pic>
        <p:nvPicPr>
          <p:cNvPr id="7" name="Picture 1" descr="image/lab6_2.png">
            <a:extLst>
              <a:ext uri="{FF2B5EF4-FFF2-40B4-BE49-F238E27FC236}">
                <a16:creationId xmlns:a16="http://schemas.microsoft.com/office/drawing/2014/main" id="{7ABA48F6-26C2-B093-8444-66190979C87B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23332" y="1299029"/>
            <a:ext cx="3804555" cy="253637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8" name="TextBox 3">
            <a:extLst>
              <a:ext uri="{FF2B5EF4-FFF2-40B4-BE49-F238E27FC236}">
                <a16:creationId xmlns:a16="http://schemas.microsoft.com/office/drawing/2014/main" id="{CE453DA7-3C9F-4BEC-6A7E-8E3B36E79D89}"/>
              </a:ext>
            </a:extLst>
          </p:cNvPr>
          <p:cNvSpPr txBox="1"/>
          <p:nvPr/>
        </p:nvSpPr>
        <p:spPr>
          <a:xfrm>
            <a:off x="4196229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 err="1"/>
              <a:t>Рисунок</a:t>
            </a:r>
            <a:r>
              <a:rPr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3402201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34409"/>
            <a:ext cx="4787153" cy="3394472"/>
          </a:xfrm>
        </p:spPr>
        <p:txBody>
          <a:bodyPr>
            <a:normAutofit fontScale="32500" lnSpcReduction="20000"/>
          </a:bodyPr>
          <a:lstStyle/>
          <a:p>
            <a:pPr marL="0" lvl="0" indent="0">
              <a:buNone/>
            </a:pPr>
            <a:r>
              <a:rPr dirty="0"/>
              <a:t>2.</a:t>
            </a:r>
            <a:r>
              <a:rPr lang="en-US" dirty="0"/>
              <a:t>1</a:t>
            </a:r>
            <a:r>
              <a:rPr dirty="0"/>
              <a:t>)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model lab61
parameter Real a= 0.01;
parameter Real b= 0.02;
parameter Real N = 10850;
parameter Real y0 =209;
parameter Real z0 = 42;
parameter Real x0 =  N - y0 - z0;
Real X(start=x0);
Real Y(start=y0);
Real Z(start=z0);
equation //I&lt;=I*
der(X)= 0;
der(Y)= -b*Y;
der(Z)= b*Y;
annotation(experiment(</a:t>
            </a:r>
            <a:r>
              <a:rPr dirty="0" err="1">
                <a:latin typeface="Courier"/>
              </a:rPr>
              <a:t>StartTime</a:t>
            </a:r>
            <a:r>
              <a:rPr dirty="0">
                <a:latin typeface="Courier"/>
              </a:rPr>
              <a:t> = 0, </a:t>
            </a:r>
            <a:r>
              <a:rPr dirty="0" err="1">
                <a:latin typeface="Courier"/>
              </a:rPr>
              <a:t>StopTime</a:t>
            </a:r>
            <a:r>
              <a:rPr dirty="0">
                <a:latin typeface="Courier"/>
              </a:rPr>
              <a:t> = 250, Tolerance = 1e-6, Interval = 0.2));
end lab61;</a:t>
            </a:r>
          </a:p>
          <a:p>
            <a:pPr lvl="0" indent="0">
              <a:buNone/>
            </a:pPr>
            <a:endParaRPr dirty="0">
              <a:latin typeface="Courier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2AD4F0A-6A3E-E21F-B309-709BC8863F87}"/>
              </a:ext>
            </a:extLst>
          </p:cNvPr>
          <p:cNvSpPr txBox="1"/>
          <p:nvPr/>
        </p:nvSpPr>
        <p:spPr>
          <a:xfrm>
            <a:off x="3000188" y="131482"/>
            <a:ext cx="2928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2.OMEDIt 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EDA110-D73C-0A29-7DE2-B33EE9E057C1}"/>
              </a:ext>
            </a:extLst>
          </p:cNvPr>
          <p:cNvSpPr txBox="1"/>
          <p:nvPr/>
        </p:nvSpPr>
        <p:spPr>
          <a:xfrm>
            <a:off x="4273396" y="340215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 err="1"/>
              <a:t>Рисунок</a:t>
            </a:r>
            <a:r>
              <a:rPr dirty="0"/>
              <a:t> </a:t>
            </a:r>
            <a:r>
              <a:rPr lang="en-US" dirty="0"/>
              <a:t>3</a:t>
            </a:r>
            <a:endParaRPr dirty="0"/>
          </a:p>
        </p:txBody>
      </p:sp>
      <p:pic>
        <p:nvPicPr>
          <p:cNvPr id="6" name="Imagem 5" descr="Mapa com linhas pretas em fundo branco&#10;&#10;Descrição gerada automaticamente com confiança média">
            <a:extLst>
              <a:ext uri="{FF2B5EF4-FFF2-40B4-BE49-F238E27FC236}">
                <a16:creationId xmlns:a16="http://schemas.microsoft.com/office/drawing/2014/main" id="{6F02CADB-6C79-31C3-5881-F738041018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9578" y="1347547"/>
            <a:ext cx="4635461" cy="182661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1230</Words>
  <Application>Microsoft Office PowerPoint</Application>
  <PresentationFormat>Apresentação na tela (16:9)</PresentationFormat>
  <Paragraphs>80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Cambria Math</vt:lpstr>
      <vt:lpstr>Consolas</vt:lpstr>
      <vt:lpstr>Courier</vt:lpstr>
      <vt:lpstr>Office Theme</vt:lpstr>
      <vt:lpstr>Презентация к лабораторной работе 6</vt:lpstr>
      <vt:lpstr>Докладчик</vt:lpstr>
      <vt:lpstr>Актуальность</vt:lpstr>
      <vt:lpstr>Цели и задачи</vt:lpstr>
      <vt:lpstr>Задачи</vt:lpstr>
      <vt:lpstr>Объект и предмет исследования</vt:lpstr>
      <vt:lpstr>Задания julia </vt:lpstr>
      <vt:lpstr>Apresentação do PowerPoint</vt:lpstr>
      <vt:lpstr>Apresentação do PowerPoint</vt:lpstr>
      <vt:lpstr>2.2)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к лабораторной работе 6</dc:title>
  <dc:creator>Ду нашсименту Висенте Феликс.</dc:creator>
  <cp:keywords/>
  <cp:lastModifiedBy>Ду Нашсименту Висенте Феликс Жозе</cp:lastModifiedBy>
  <cp:revision>1</cp:revision>
  <dcterms:created xsi:type="dcterms:W3CDTF">2023-03-18T08:48:25Z</dcterms:created>
  <dcterms:modified xsi:type="dcterms:W3CDTF">2023-03-18T09:30:26Z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169</vt:lpwstr>
  </property>
  <property fmtid="{D5CDD505-2E9C-101B-9397-08002B2CF9AE}" pid="3" name="babel-lang">
    <vt:lpwstr>russian</vt:lpwstr>
  </property>
  <property fmtid="{D5CDD505-2E9C-101B-9397-08002B2CF9AE}" pid="4" name="babel-otherlangs">
    <vt:lpwstr>english</vt:lpwstr>
  </property>
  <property fmtid="{D5CDD505-2E9C-101B-9397-08002B2CF9AE}" pid="5" name="date">
    <vt:lpwstr>28 февраля 2023</vt:lpwstr>
  </property>
  <property fmtid="{D5CDD505-2E9C-101B-9397-08002B2CF9AE}" pid="6" name="header-includes">
    <vt:lpwstr/>
  </property>
  <property fmtid="{D5CDD505-2E9C-101B-9397-08002B2CF9AE}" pid="7" name="institute">
    <vt:lpwstr/>
  </property>
  <property fmtid="{D5CDD505-2E9C-101B-9397-08002B2CF9AE}" pid="8" name="section-titles">
    <vt:lpwstr>True</vt:lpwstr>
  </property>
  <property fmtid="{D5CDD505-2E9C-101B-9397-08002B2CF9AE}" pid="9" name="slide_level">
    <vt:lpwstr>2</vt:lpwstr>
  </property>
  <property fmtid="{D5CDD505-2E9C-101B-9397-08002B2CF9AE}" pid="10" name="subtitle">
    <vt:lpwstr>Простейший шаблон</vt:lpwstr>
  </property>
  <property fmtid="{D5CDD505-2E9C-101B-9397-08002B2CF9AE}" pid="11" name="theme">
    <vt:lpwstr>metropolis</vt:lpwstr>
  </property>
  <property fmtid="{D5CDD505-2E9C-101B-9397-08002B2CF9AE}" pid="12" name="toc">
    <vt:lpwstr>False</vt:lpwstr>
  </property>
  <property fmtid="{D5CDD505-2E9C-101B-9397-08002B2CF9AE}" pid="13" name="toc-title">
    <vt:lpwstr>Содержание</vt:lpwstr>
  </property>
</Properties>
</file>