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72" r:id="rId2"/>
    <p:sldId id="3454" r:id="rId3"/>
    <p:sldId id="3469" r:id="rId4"/>
    <p:sldId id="3470" r:id="rId5"/>
    <p:sldId id="3472" r:id="rId6"/>
    <p:sldId id="3468" r:id="rId7"/>
    <p:sldId id="3456" r:id="rId8"/>
    <p:sldId id="3457" r:id="rId9"/>
    <p:sldId id="34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kieru" initials="Ik" lastIdx="10" clrIdx="0">
    <p:extLst>
      <p:ext uri="{19B8F6BF-5375-455C-9EA6-DF929625EA0E}">
        <p15:presenceInfo xmlns:p15="http://schemas.microsoft.com/office/powerpoint/2012/main" userId="f34bc270d8146420" providerId="Windows Live"/>
      </p:ext>
    </p:extLst>
  </p:cmAuthor>
  <p:cmAuthor id="2" name="James Mutua" initials="JM" lastIdx="1" clrIdx="1">
    <p:extLst>
      <p:ext uri="{19B8F6BF-5375-455C-9EA6-DF929625EA0E}">
        <p15:presenceInfo xmlns:p15="http://schemas.microsoft.com/office/powerpoint/2012/main" userId="James Mut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7F7F7"/>
    <a:srgbClr val="D9D9D9"/>
    <a:srgbClr val="989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2A0B-DDF8-4C11-A796-3194FE56C759}" type="datetimeFigureOut">
              <a:rPr lang="ru-UA" smtClean="0"/>
              <a:t>01/09/2022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E7B2-BF04-447C-A6D8-F82423899D5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501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01417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03009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486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45086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19595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08588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75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93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4">
            <a:extLst>
              <a:ext uri="{FF2B5EF4-FFF2-40B4-BE49-F238E27FC236}">
                <a16:creationId xmlns:a16="http://schemas.microsoft.com/office/drawing/2014/main" id="{F3E93985-1538-4369-90A2-5122ACFDCB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4850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6" name="자유형: 도형 4">
            <a:extLst>
              <a:ext uri="{FF2B5EF4-FFF2-40B4-BE49-F238E27FC236}">
                <a16:creationId xmlns:a16="http://schemas.microsoft.com/office/drawing/2014/main" id="{714AD0AC-F5D7-4F75-B823-D8232214680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8049986" y="3264686"/>
            <a:ext cx="3175200" cy="2199600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7211E4B-A929-425F-BC8B-4C11FB2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9A9A4-93BE-4FDC-8AFF-0560B8B20C0F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95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B5914-3F01-4867-A16B-7C26F611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88A4BFE-BFB0-4A94-B185-EBF3C1550F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1031490"/>
            <a:ext cx="3496584" cy="5304972"/>
          </a:xfrm>
          <a:custGeom>
            <a:avLst/>
            <a:gdLst>
              <a:gd name="connsiteX0" fmla="*/ 2652486 w 3496584"/>
              <a:gd name="connsiteY0" fmla="*/ 0 h 5304972"/>
              <a:gd name="connsiteX1" fmla="*/ 3441254 w 3496584"/>
              <a:gd name="connsiteY1" fmla="*/ 119251 h 5304972"/>
              <a:gd name="connsiteX2" fmla="*/ 3496584 w 3496584"/>
              <a:gd name="connsiteY2" fmla="*/ 139502 h 5304972"/>
              <a:gd name="connsiteX3" fmla="*/ 3496584 w 3496584"/>
              <a:gd name="connsiteY3" fmla="*/ 5165471 h 5304972"/>
              <a:gd name="connsiteX4" fmla="*/ 3441254 w 3496584"/>
              <a:gd name="connsiteY4" fmla="*/ 5185722 h 5304972"/>
              <a:gd name="connsiteX5" fmla="*/ 2652486 w 3496584"/>
              <a:gd name="connsiteY5" fmla="*/ 5304972 h 5304972"/>
              <a:gd name="connsiteX6" fmla="*/ 0 w 3496584"/>
              <a:gd name="connsiteY6" fmla="*/ 2652486 h 5304972"/>
              <a:gd name="connsiteX7" fmla="*/ 2652486 w 3496584"/>
              <a:gd name="connsiteY7" fmla="*/ 0 h 530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584" h="5304972">
                <a:moveTo>
                  <a:pt x="2652486" y="0"/>
                </a:moveTo>
                <a:cubicBezTo>
                  <a:pt x="2927160" y="0"/>
                  <a:pt x="3192083" y="41750"/>
                  <a:pt x="3441254" y="119251"/>
                </a:cubicBezTo>
                <a:lnTo>
                  <a:pt x="3496584" y="139502"/>
                </a:lnTo>
                <a:lnTo>
                  <a:pt x="3496584" y="5165471"/>
                </a:lnTo>
                <a:lnTo>
                  <a:pt x="3441254" y="5185722"/>
                </a:lnTo>
                <a:cubicBezTo>
                  <a:pt x="3192083" y="5263222"/>
                  <a:pt x="2927160" y="5304972"/>
                  <a:pt x="2652486" y="5304972"/>
                </a:cubicBezTo>
                <a:cubicBezTo>
                  <a:pt x="1187558" y="5304972"/>
                  <a:pt x="0" y="4117414"/>
                  <a:pt x="0" y="2652486"/>
                </a:cubicBezTo>
                <a:cubicBezTo>
                  <a:pt x="0" y="1187558"/>
                  <a:pt x="1187558" y="0"/>
                  <a:pt x="265248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13E9F16-7B0A-4AE0-B1A0-C421052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3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6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08B7-2291-41F6-8F18-B546973573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588" y="1019297"/>
            <a:ext cx="7415212" cy="240970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ru-UA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7C19B76-BEB3-47AF-AFC7-2DE9E3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2393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38549-3ACB-47B7-B13C-2D7B6FEE5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734-4FCE-4AD9-AEF1-AED7DCB432BE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70F07-197B-4616-81B3-5F368BC9A03F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57F1DF-577B-4736-99FB-CD5234E668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F0135-B63E-45BD-8E2F-4A205D764C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76893" y="0"/>
            <a:ext cx="1" cy="3186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5ACD87E-48C1-423F-806E-216172FC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092" y="263893"/>
            <a:ext cx="3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600" b="1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11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568A2-F041-4DCA-9CAA-0EFA69378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r="34320" b="50000"/>
          <a:stretch/>
        </p:blipFill>
        <p:spPr>
          <a:xfrm>
            <a:off x="9869585" y="6278830"/>
            <a:ext cx="2322415" cy="5791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E3F0F7-B1A6-406B-849F-E7469C7717C4}"/>
              </a:ext>
            </a:extLst>
          </p:cNvPr>
          <p:cNvSpPr/>
          <p:nvPr userDrawn="1"/>
        </p:nvSpPr>
        <p:spPr>
          <a:xfrm>
            <a:off x="11650893" y="324384"/>
            <a:ext cx="252000" cy="252000"/>
          </a:xfrm>
          <a:prstGeom prst="ellipse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88D52-1947-439B-9C36-9F9AD8BB676D}"/>
              </a:ext>
            </a:extLst>
          </p:cNvPr>
          <p:cNvSpPr txBox="1"/>
          <p:nvPr userDrawn="1"/>
        </p:nvSpPr>
        <p:spPr>
          <a:xfrm>
            <a:off x="10149068" y="6455201"/>
            <a:ext cx="2042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1">
                <a:solidFill>
                  <a:schemeClr val="tx2"/>
                </a:solidFill>
                <a:latin typeface="+mj-lt"/>
              </a:rPr>
              <a:t>Simplify Lives Digitally…</a:t>
            </a:r>
            <a:endParaRPr lang="ru-UA" sz="1200" b="0" i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4D372-70AC-4EC5-B7CE-F1BF351EA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885" y="143725"/>
            <a:ext cx="1520769" cy="540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8E45-C86C-4168-A7A1-0DB5E77DAC95}"/>
              </a:ext>
            </a:extLst>
          </p:cNvPr>
          <p:cNvCxnSpPr>
            <a:endCxn id="6" idx="0"/>
          </p:cNvCxnSpPr>
          <p:nvPr userDrawn="1"/>
        </p:nvCxnSpPr>
        <p:spPr>
          <a:xfrm flipH="1">
            <a:off x="11776893" y="0"/>
            <a:ext cx="892" cy="3243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4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384-98FB-4726-856A-F635229942DD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2415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663" r:id="rId18"/>
    <p:sldLayoutId id="2147483660" r:id="rId19"/>
    <p:sldLayoutId id="2147483661" r:id="rId20"/>
    <p:sldLayoutId id="2147483662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FC73D-DC30-45AA-BAFF-558AD48E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4" b="17152"/>
          <a:stretch/>
        </p:blipFill>
        <p:spPr>
          <a:xfrm>
            <a:off x="0" y="23333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EDEB3E-D363-4E48-A113-2CF7DDD76D5F}"/>
              </a:ext>
            </a:extLst>
          </p:cNvPr>
          <p:cNvSpPr/>
          <p:nvPr/>
        </p:nvSpPr>
        <p:spPr>
          <a:xfrm>
            <a:off x="2070457" y="1896711"/>
            <a:ext cx="252000" cy="252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D445C0-7D2B-44C8-9691-C903ACF80AA5}"/>
              </a:ext>
            </a:extLst>
          </p:cNvPr>
          <p:cNvCxnSpPr>
            <a:cxnSpLocks/>
          </p:cNvCxnSpPr>
          <p:nvPr/>
        </p:nvCxnSpPr>
        <p:spPr>
          <a:xfrm flipV="1">
            <a:off x="2196457" y="0"/>
            <a:ext cx="4810" cy="18967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79A36D-6D4C-45CF-9E67-E8486CBB4D07}"/>
              </a:ext>
            </a:extLst>
          </p:cNvPr>
          <p:cNvSpPr txBox="1"/>
          <p:nvPr/>
        </p:nvSpPr>
        <p:spPr>
          <a:xfrm>
            <a:off x="454754" y="2172044"/>
            <a:ext cx="53607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+mj-lt"/>
              </a:rPr>
              <a:t>E-COMMERCE SYSTEM DESIGN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F2D664-42BF-4353-B28F-FE87E275F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9186" y="122655"/>
            <a:ext cx="3591772" cy="5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CAREPAY DAWA E-COMMERCE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Dawa.com allows people to order prescription drugs.</a:t>
            </a:r>
          </a:p>
          <a:p>
            <a:r>
              <a:rPr lang="en-US" dirty="0"/>
              <a:t>There is a shopping cart.</a:t>
            </a:r>
          </a:p>
          <a:p>
            <a:r>
              <a:rPr lang="en-US" dirty="0"/>
              <a:t>Our website is having hundreds of users at the same time.</a:t>
            </a:r>
          </a:p>
          <a:p>
            <a:r>
              <a:rPr lang="en-US" dirty="0"/>
              <a:t>We need to maintain horizontal scalability and keep our application available and reliable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536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REQUEST TO DAWA.COM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4C233-B752-487D-9482-1CE855A7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81" y="1237957"/>
            <a:ext cx="9404722" cy="544419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3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265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Our e-commerce is on the early stages with little customer awareness.</a:t>
            </a:r>
          </a:p>
          <a:p>
            <a:r>
              <a:rPr lang="en-US" dirty="0"/>
              <a:t>Request per day are 1000 maximum.</a:t>
            </a:r>
          </a:p>
          <a:p>
            <a:r>
              <a:rPr lang="en-US" dirty="0"/>
              <a:t>Our engineers have designed a simple aws architecture to handle the few customers.</a:t>
            </a:r>
          </a:p>
          <a:p>
            <a:r>
              <a:rPr lang="en-US" dirty="0"/>
              <a:t>Route 53 is the DNS used, it is highly available and scalable domain name system.</a:t>
            </a:r>
          </a:p>
          <a:p>
            <a:r>
              <a:rPr lang="en-US" dirty="0"/>
              <a:t>WAF is web application firewall to protect our web application against common web exploits and bots.</a:t>
            </a:r>
          </a:p>
          <a:p>
            <a:r>
              <a:rPr lang="en-US" dirty="0"/>
              <a:t>VPC enables us to launch AWS resources into a virtual network that we have  defined.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47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one discussion continuation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BB50B93-1660-44DC-ADF1-B98139E3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</a:t>
            </a:r>
          </a:p>
          <a:p>
            <a:r>
              <a:rPr lang="en-US" dirty="0"/>
              <a:t>Security group will help us create Inbound rules and outbound rules into our EC2 instances.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329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637E36-F6D1-4D7E-8253-17DFDEB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2.OVER 1 MILLION REQUEST PER 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E98A1-3BF7-431C-9010-0F91AB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1638" y="263525"/>
            <a:ext cx="360362" cy="360363"/>
          </a:xfrm>
        </p:spPr>
        <p:txBody>
          <a:bodyPr/>
          <a:lstStyle/>
          <a:p>
            <a:fld id="{0635C384-98FB-4726-856A-F635229942DD}" type="slidenum">
              <a:rPr lang="ru-UA" smtClean="0"/>
              <a:pPr/>
              <a:t>6</a:t>
            </a:fld>
            <a:endParaRPr lang="ru-U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7D6CCA-1E9F-469B-A26C-2DA18ABE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88123"/>
            <a:ext cx="10312621" cy="5064369"/>
          </a:xfrm>
        </p:spPr>
      </p:pic>
    </p:spTree>
    <p:extLst>
      <p:ext uri="{BB962C8B-B14F-4D97-AF65-F5344CB8AC3E}">
        <p14:creationId xmlns:p14="http://schemas.microsoft.com/office/powerpoint/2010/main" val="427756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16EE-7442-48E3-969E-7033D405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2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8F13-F4B2-42EB-BB13-B1FF0B6A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026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Dawa.com business has grown tremendously.</a:t>
            </a:r>
          </a:p>
          <a:p>
            <a:r>
              <a:rPr lang="en-US" dirty="0"/>
              <a:t>There is need to scale and expand horizontally.</a:t>
            </a:r>
          </a:p>
          <a:p>
            <a:r>
              <a:rPr lang="en-US" dirty="0"/>
              <a:t>Our engineers has designed a new architecture that is highly available, scalable and cost effective.</a:t>
            </a:r>
          </a:p>
          <a:p>
            <a:r>
              <a:rPr lang="en-US" dirty="0"/>
              <a:t>Guided by the pillars of a well architected framework.</a:t>
            </a:r>
          </a:p>
          <a:p>
            <a:r>
              <a:rPr lang="en-US" dirty="0"/>
              <a:t>The have added the following:</a:t>
            </a:r>
          </a:p>
          <a:p>
            <a:r>
              <a:rPr lang="en-US" dirty="0"/>
              <a:t>Elastic load balancer for automatically distributing incoming application traffic and scales resources to meet traffic demands.</a:t>
            </a:r>
          </a:p>
          <a:p>
            <a:r>
              <a:rPr lang="en-US" dirty="0"/>
              <a:t>Auto-scaling groups to enable our  application to scale up or down automatically according to your defined criterion</a:t>
            </a:r>
          </a:p>
          <a:p>
            <a:r>
              <a:rPr lang="en-US" dirty="0"/>
              <a:t>Write and read replicas </a:t>
            </a:r>
            <a:r>
              <a:rPr lang="en-US" b="1" dirty="0"/>
              <a:t>t</a:t>
            </a:r>
            <a:r>
              <a:rPr lang="en-US" dirty="0"/>
              <a:t>o provide enhanced performance and durability for RDS database (DB) instances.</a:t>
            </a:r>
          </a:p>
        </p:txBody>
      </p:sp>
    </p:spTree>
    <p:extLst>
      <p:ext uri="{BB962C8B-B14F-4D97-AF65-F5344CB8AC3E}">
        <p14:creationId xmlns:p14="http://schemas.microsoft.com/office/powerpoint/2010/main" val="407410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B0EF-A3B3-4A15-B7FA-70FED76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3:HIGH AVAILABILITY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950070-BF47-4545-AAFD-F0C2EE79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1223889"/>
            <a:ext cx="9150502" cy="5634111"/>
          </a:xfrm>
        </p:spPr>
      </p:pic>
    </p:spTree>
    <p:extLst>
      <p:ext uri="{BB962C8B-B14F-4D97-AF65-F5344CB8AC3E}">
        <p14:creationId xmlns:p14="http://schemas.microsoft.com/office/powerpoint/2010/main" val="25453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0189-E1B7-4593-BDC5-E2DA7FA1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3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6859-01C2-4D47-A914-C347A03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is enhanced by following service:</a:t>
            </a:r>
          </a:p>
          <a:p>
            <a:r>
              <a:rPr lang="en-US" dirty="0"/>
              <a:t>Multi AZ RDS.</a:t>
            </a:r>
          </a:p>
          <a:p>
            <a:r>
              <a:rPr lang="en-US" dirty="0"/>
              <a:t>Multi AZ  EC2.</a:t>
            </a:r>
          </a:p>
          <a:p>
            <a:r>
              <a:rPr lang="en-US" dirty="0"/>
              <a:t>Elastic load balance</a:t>
            </a:r>
          </a:p>
          <a:p>
            <a:r>
              <a:rPr lang="en-US" dirty="0"/>
              <a:t>Auto-scaling groups</a:t>
            </a:r>
          </a:p>
          <a:p>
            <a:r>
              <a:rPr lang="en-US" dirty="0"/>
              <a:t>Cloud front for high speed access of content</a:t>
            </a:r>
          </a:p>
        </p:txBody>
      </p:sp>
    </p:spTree>
    <p:extLst>
      <p:ext uri="{BB962C8B-B14F-4D97-AF65-F5344CB8AC3E}">
        <p14:creationId xmlns:p14="http://schemas.microsoft.com/office/powerpoint/2010/main" val="149272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321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PowerPoint Presentation</vt:lpstr>
      <vt:lpstr>CAREPAY DAWA E-COMMERCE</vt:lpstr>
      <vt:lpstr>1000 REQUEST TO DAWA.COM</vt:lpstr>
      <vt:lpstr>DIAGRAM ONE DISCUSSION</vt:lpstr>
      <vt:lpstr>Diagram one discussion continuation</vt:lpstr>
      <vt:lpstr>DIAGRAM 2.OVER 1 MILLION REQUEST PER DAY</vt:lpstr>
      <vt:lpstr>DIAGRAM 2 DISCUSSION</vt:lpstr>
      <vt:lpstr>DIAGRAM 3:HIGH AVAILABILITY</vt:lpstr>
      <vt:lpstr>DIAGRAM 3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Johnah Ngui</dc:creator>
  <cp:lastModifiedBy>Patrick Muriithi</cp:lastModifiedBy>
  <cp:revision>11</cp:revision>
  <dcterms:created xsi:type="dcterms:W3CDTF">2020-07-09T09:17:10Z</dcterms:created>
  <dcterms:modified xsi:type="dcterms:W3CDTF">2022-01-09T10:28:50Z</dcterms:modified>
</cp:coreProperties>
</file>