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slides/slide2.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handoutMasters/handoutMaster1.xml" ContentType="application/vnd.openxmlformats-officedocument.presentationml.handoutMaster+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21.xml" ContentType="application/vnd.openxmlformats-officedocument.presentationml.slide+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slides/slide13.xml" ContentType="application/vnd.openxmlformats-officedocument.presentationml.slid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s/slide19.xml" ContentType="application/vnd.openxmlformats-officedocument.presentationml.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s/slide15.xml" ContentType="application/vnd.openxmlformats-officedocument.presentationml.slide+xml"/>
  <Override PartName="/ppt/slideLayouts/slideLayout8.xml" ContentType="application/vnd.openxmlformats-officedocument.presentationml.slideLayout+xml"/>
  <Override PartName="/ppt/slides/slide14.xml" ContentType="application/vnd.openxmlformats-officedocument.presentationml.slide+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3"/>
  </p:notesMasterIdLst>
  <p:handoutMasterIdLst>
    <p:handoutMasterId r:id="rId1"/>
  </p:handoutMasterIdLst>
  <p:sldIdLst>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57"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59"/>
    <a:srgbClr val="417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45" d="100"/>
          <a:sy n="45" d="100"/>
        </p:scale>
        <p:origin x="710" y="38"/>
      </p:cViewPr>
    </p:cSldViewPr>
  </p:slideViewPr>
  <p:notesTextViewPr>
    <p:cViewPr>
      <p:scale>
        <a:sx n="1" d="1"/>
        <a:sy n="1" d="1"/>
      </p:scale>
      <p:origin x="0" y="0"/>
    </p:cViewPr>
  </p:notesTextViewPr>
  <p:notesViewPr>
    <p:cSldViewPr snapToGrid="0" showGuides="1">
      <p:cViewPr varScale="1">
        <p:scale>
          <a:sx n="89" d="100"/>
          <a:sy n="89" d="100"/>
        </p:scale>
        <p:origin x="4114" y="82"/>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handoutMaster" Target="handoutMasters/handout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 Type="http://schemas.openxmlformats.org/officeDocument/2006/relationships/slideMaster" Target="slideMasters/slideMaster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 Type="http://schemas.openxmlformats.org/officeDocument/2006/relationships/notesMaster" Target="notesMasters/notesMaster1.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E55240-91AF-4248-BB6C-64FDE017B1F4}" type="datetimeFigureOut">
              <a:rPr lang="en-US" smtClean="0"/>
              <a:t>10/15/2023</a:t>
            </a:fld>
            <a:endParaRPr lang="en-US"/>
          </a:p>
        </p:txBody>
      </p:sp>
      <p:sp>
        <p:nvSpPr>
          <p:cNvPr id="4" name="Footer Placeholder 3"/>
          <p:cNvSpPr>
            <a:spLocks noGrp="1" noEditPoints="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cSld>
  <p:clrMap bg1="lt1" tx1="dk1" bg2="lt2" tx2="dk2" accent1="accent1" accent2="accent2" accent3="accent3" accent4="accent4" accent5="accent5" accent6="accent6" hlink="hlink" folHlink="folHlink"/>
  <p:hf dt="0"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F76C85-58D2-4542-8F2A-226C15F1FA28}" type="datetimeFigureOut">
              <a:rPr lang="en-US" smtClean="0"/>
              <a:t>10/15/2023</a:t>
            </a:fld>
            <a:endParaRPr lang="en-US"/>
          </a:p>
        </p:txBody>
      </p:sp>
      <p:sp>
        <p:nvSpPr>
          <p:cNvPr id="4" name="Slide Image Placeholder 3"/>
          <p:cNvSpPr>
            <a:spLocks noGrp="1" noRot="1" noChangeAspect="1" noEditPoints="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97C5BA-E483-4C4B-A432-EFB80B1098F9}" type="slidenum">
              <a:rPr lang="en-US" smtClean="0"/>
              <a:t>‹#›</a:t>
            </a:fld>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a:xfrm>
            <a:off x="381000" y="685800"/>
            <a:ext cx="6096000" cy="3429000"/>
          </a:xfrm>
        </p:spPr>
        <p:txBody>
          <a:bodyPr/>
          <a:lstStyle/>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0638A9F3-CB8E-440E-9770-F21E83101E17}"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B8900E9-967E-4EF7-B260-60096BFB0596}"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F9FBE0F-CA0A-4541-AAAA-1F1AE8A2892F}"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9D876AC-416F-4368-ADFE-734E637292B8}"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15E0B6D-F872-4B6C-AD10-3E9F4CDA08AB}"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6308F42-CE8D-4CA5-9093-E3998018AF31}"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A801433-9A68-4FE8-9E63-56AADD6435D8}"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AFA81A2-0F23-4F3A-BBE0-7B999F9983D7}"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C3B324B-5826-4980-A693-662F4DF86E07}"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A00C288-A839-494B-B9EB-C817B675D778}"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8B45078-FE30-4296-BCB7-BCA209D9A451}"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E131E21-F194-4C35-9787-57877671FD47}"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14E80CC-B0D6-4BAA-BA54-7BA42F99FA62}"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B5C1EC9-E207-4AAD-B41F-A968CF74FFD6}"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5E36EFB-0C92-497C-9946-C8E6AACA276D}"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57BB503-BC9E-49FB-BA29-407BEBE39484}" type="slidenum">
              <a:rPr lang="en-US" smtClean="0"/>
              <a:t>‹#›</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460253D-2873-4A39-8061-B00DC97D6328}" type="slidenum">
              <a:rPr lang="en-US" smtClean="0"/>
              <a:t>‹#›</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49A1787-0C51-41B0-9631-5C100BD4EC16}" type="slidenum">
              <a:rPr lang="en-US" smtClean="0"/>
              <a:t>‹#›</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53FA3B4-404F-489C-A070-8F05F8BC8EAE}"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EEE9C12-92FF-4F83-BCB9-2A57B0BEA303}"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A13E7D3-2D25-4E9A-AD9F-00E94C95FD5C}"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B1620A9-5EF7-4436-B076-66FAC20D1AF6}"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B59976E-E2B3-40CE-A594-BF1337A8EC8C}"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494A7B2-5B3F-46E8-8E15-1503437DC69C}"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0C68F6E-4764-43F4-AF5E-796A5FDE4E95}"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8AFD0C3-9285-4BD3-8465-3EE9A366592F}"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1"/>
          <a:srcRect/>
          <a:stretch>
            <a:fillRect/>
          </a:stretch>
        </p:blipFill>
        <p:spPr>
          <a:xfrm>
            <a:off x="-2583" y="0"/>
            <a:ext cx="12194583" cy="6861500"/>
          </a:xfrm>
          <a:prstGeom prst="rect">
            <a:avLst/>
          </a:prstGeom>
        </p:spPr>
      </p:pic>
      <p:sp>
        <p:nvSpPr>
          <p:cNvPr id="2" name="Title 1"/>
          <p:cNvSpPr>
            <a:spLocks noGrp="1" noEditPoints="1"/>
          </p:cNvSpPr>
          <p:nvPr>
            <p:ph type="ctrTitle"/>
          </p:nvPr>
        </p:nvSpPr>
        <p:spPr>
          <a:xfrm>
            <a:off x="914399" y="3916680"/>
            <a:ext cx="10363200" cy="706120"/>
          </a:xfrm>
        </p:spPr>
        <p:txBody>
          <a:bodyPr anchor="b">
            <a:normAutofit/>
          </a:bodyPr>
          <a:lstStyle>
            <a:lvl1pPr algn="ctr">
              <a:defRPr sz="4000"/>
            </a:lvl1pPr>
          </a:lstStyle>
          <a:p>
            <a:r>
              <a:rPr lang="en-US"/>
              <a:t>Click to edit Master title style</a:t>
            </a:r>
          </a:p>
        </p:txBody>
      </p:sp>
      <p:sp>
        <p:nvSpPr>
          <p:cNvPr id="3" name="Subtitle 2"/>
          <p:cNvSpPr>
            <a:spLocks noGrp="1" noEditPoints="1"/>
          </p:cNvSpPr>
          <p:nvPr>
            <p:ph type="subTitle" idx="1"/>
          </p:nvPr>
        </p:nvSpPr>
        <p:spPr>
          <a:xfrm>
            <a:off x="2885440" y="3578860"/>
            <a:ext cx="9144000" cy="642620"/>
          </a:xfrm>
        </p:spPr>
        <p:txBody>
          <a:bodyPr/>
          <a:lstStyle>
            <a:lvl1pPr marL="0" indent="0" algn="ctr">
              <a:buNone/>
              <a:defRPr sz="2400">
                <a:solidFill>
                  <a:srgbClr val="ED7C5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863238" y="1476233"/>
            <a:ext cx="2628900" cy="4621787"/>
          </a:xfrm>
        </p:spPr>
        <p:txBody>
          <a:bodyPr vert="eaVert"/>
          <a:lstStyle>
            <a:lvl1pPr>
              <a:defRPr>
                <a:solidFill>
                  <a:schemeClr val="tx2"/>
                </a:solidFill>
              </a:defRPr>
            </a:lvl1pPr>
          </a:lstStyle>
          <a:p>
            <a:r>
              <a:rPr lang="en-US"/>
              <a:t>Click to edit Master title style</a:t>
            </a:r>
          </a:p>
        </p:txBody>
      </p:sp>
      <p:sp>
        <p:nvSpPr>
          <p:cNvPr id="3" name="Vertical Text Placeholder 2"/>
          <p:cNvSpPr>
            <a:spLocks noGrp="1" noEditPoints="1"/>
          </p:cNvSpPr>
          <p:nvPr>
            <p:ph type="body" orient="vert" idx="1"/>
          </p:nvPr>
        </p:nvSpPr>
        <p:spPr>
          <a:xfrm>
            <a:off x="752749" y="1476233"/>
            <a:ext cx="7734300" cy="46217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noEditPoints="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1" y="1736728"/>
            <a:ext cx="10515600" cy="2852737"/>
          </a:xfrm>
        </p:spPr>
        <p:txBody>
          <a:bodyPr anchor="b">
            <a:normAutofit/>
          </a:bodyPr>
          <a:lstStyle>
            <a:lvl1pPr>
              <a:defRPr sz="4000">
                <a:solidFill>
                  <a:schemeClr val="tx2"/>
                </a:solidFill>
              </a:defRPr>
            </a:lvl1pPr>
          </a:lstStyle>
          <a:p>
            <a:r>
              <a:rPr lang="en-US"/>
              <a:t>Click to edit Master title style</a:t>
            </a:r>
          </a:p>
        </p:txBody>
      </p:sp>
      <p:sp>
        <p:nvSpPr>
          <p:cNvPr id="3" name="Text Placeholder 2"/>
          <p:cNvSpPr>
            <a:spLocks noGrp="1" noEditPoints="1"/>
          </p:cNvSpPr>
          <p:nvPr>
            <p:ph type="body" idx="1"/>
          </p:nvPr>
        </p:nvSpPr>
        <p:spPr>
          <a:xfrm>
            <a:off x="831851" y="4589465"/>
            <a:ext cx="10515600" cy="1500187"/>
          </a:xfrm>
        </p:spPr>
        <p:txBody>
          <a:bodyPr>
            <a:normAutofit/>
          </a:bodyPr>
          <a:lstStyle>
            <a:lvl1pPr marL="0" indent="0">
              <a:buNone/>
              <a:defRPr lang="en-US" sz="2800" kern="1200" dirty="0" smtClean="0">
                <a:solidFill>
                  <a:schemeClr val="tx1">
                    <a:lumMod val="75000"/>
                    <a:lumOff val="25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noEditPoints="1"/>
          </p:cNvSpPr>
          <p:nvPr>
            <p:ph sz="half" idx="1"/>
          </p:nvPr>
        </p:nvSpPr>
        <p:spPr>
          <a:xfrm>
            <a:off x="838199" y="2965337"/>
            <a:ext cx="5181600" cy="2318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019800" y="2965338"/>
            <a:ext cx="5181600" cy="23044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1096169"/>
            <a:ext cx="10515600" cy="1325563"/>
          </a:xfrm>
        </p:spPr>
        <p:txBody>
          <a:bodyPr/>
          <a:lstStyle>
            <a:lvl1pPr>
              <a:defRPr>
                <a:solidFill>
                  <a:schemeClr val="tx2"/>
                </a:solidFill>
              </a:defRPr>
            </a:lvl1pPr>
          </a:lstStyle>
          <a:p>
            <a:r>
              <a:rPr lang="en-US"/>
              <a:t>Click to edit Master title style</a:t>
            </a:r>
          </a:p>
        </p:txBody>
      </p:sp>
      <p:sp>
        <p:nvSpPr>
          <p:cNvPr id="3" name="Text Placeholder 2"/>
          <p:cNvSpPr>
            <a:spLocks noGrp="1" noEditPoints="1"/>
          </p:cNvSpPr>
          <p:nvPr>
            <p:ph type="body" idx="1"/>
          </p:nvPr>
        </p:nvSpPr>
        <p:spPr>
          <a:xfrm>
            <a:off x="925513" y="193119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927101" y="2755108"/>
            <a:ext cx="5157787" cy="38514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0613" y="193119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1" y="2755108"/>
            <a:ext cx="5183188" cy="38514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95986" y="1320482"/>
            <a:ext cx="3932237" cy="1600200"/>
          </a:xfrm>
        </p:spPr>
        <p:txBody>
          <a:bodyPr anchor="b"/>
          <a:lstStyle>
            <a:lvl1pPr>
              <a:defRPr sz="3200">
                <a:solidFill>
                  <a:schemeClr val="tx2"/>
                </a:solidFill>
              </a:defRPr>
            </a:lvl1pPr>
          </a:lstStyle>
          <a:p>
            <a:r>
              <a:rPr lang="en-US"/>
              <a:t>Click to edit Master title style</a:t>
            </a:r>
          </a:p>
        </p:txBody>
      </p:sp>
      <p:sp>
        <p:nvSpPr>
          <p:cNvPr id="3" name="Content Placeholder 2"/>
          <p:cNvSpPr>
            <a:spLocks noGrp="1" noEditPoints="1"/>
          </p:cNvSpPr>
          <p:nvPr>
            <p:ph idx="1"/>
          </p:nvPr>
        </p:nvSpPr>
        <p:spPr>
          <a:xfrm>
            <a:off x="5212080" y="1320483"/>
            <a:ext cx="6172200" cy="466248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902971" y="3168333"/>
            <a:ext cx="3932237" cy="28146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6612" y="671209"/>
            <a:ext cx="3932237" cy="1600200"/>
          </a:xfrm>
        </p:spPr>
        <p:txBody>
          <a:bodyPr anchor="b"/>
          <a:lstStyle>
            <a:lvl1pPr>
              <a:defRPr sz="3200">
                <a:solidFill>
                  <a:schemeClr val="tx2"/>
                </a:solidFill>
              </a:defRPr>
            </a:lvl1pPr>
          </a:lstStyle>
          <a:p>
            <a:r>
              <a:rPr lang="en-US"/>
              <a:t>Click to edit Master title style</a:t>
            </a:r>
          </a:p>
        </p:txBody>
      </p:sp>
      <p:sp>
        <p:nvSpPr>
          <p:cNvPr id="3" name="Picture Placeholder 2"/>
          <p:cNvSpPr>
            <a:spLocks noGrp="1" noChangeAspect="1" noEditPoints="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496766"/>
            <a:ext cx="3932237" cy="33722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a:xfrm>
            <a:off x="838200" y="6356352"/>
            <a:ext cx="2743200" cy="365125"/>
          </a:xfrm>
        </p:spPr>
        <p:txBody>
          <a:bodyPr/>
          <a:lstStyle/>
          <a:p>
            <a:fld id="{363DCB64-5090-461D-9AD2-20C99028C471}" type="datetimeFigureOut">
              <a:rPr lang="en-US" smtClean="0"/>
              <a:t>10/15/2023</a:t>
            </a:fld>
            <a:endParaRPr lang="en-US"/>
          </a:p>
        </p:txBody>
      </p:sp>
      <p:sp>
        <p:nvSpPr>
          <p:cNvPr id="6" name="Footer Placeholder 5"/>
          <p:cNvSpPr>
            <a:spLocks noGrp="1" noEditPoints="1"/>
          </p:cNvSpPr>
          <p:nvPr>
            <p:ph type="ftr" sz="quarter" idx="11"/>
          </p:nvPr>
        </p:nvSpPr>
        <p:spPr>
          <a:xfrm>
            <a:off x="4038600" y="6356352"/>
            <a:ext cx="4114800" cy="365125"/>
          </a:xfrm>
        </p:spPr>
        <p:txBody>
          <a:bodyPr/>
          <a:lstStyle/>
          <a:p>
            <a:endParaRPr lang="en-US"/>
          </a:p>
        </p:txBody>
      </p:sp>
      <p:sp>
        <p:nvSpPr>
          <p:cNvPr id="7" name="Slide Number Placeholder 6"/>
          <p:cNvSpPr>
            <a:spLocks noGrp="1" noEditPoints="1"/>
          </p:cNvSpPr>
          <p:nvPr>
            <p:ph type="sldNum" sz="quarter" idx="12"/>
          </p:nvPr>
        </p:nvSpPr>
        <p:spPr>
          <a:xfrm>
            <a:off x="8610600" y="6356352"/>
            <a:ext cx="2743200" cy="365125"/>
          </a:xfrm>
        </p:spPr>
        <p:txBody>
          <a:bodyPr/>
          <a:lstStyle/>
          <a:p>
            <a:fld id="{DCCDA325-AD56-4C01-B14F-EAD30531C02B}"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2.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
          <a:srcRect/>
          <a:stretch>
            <a:fillRect/>
          </a:stretch>
        </p:blipFill>
        <p:spPr>
          <a:xfrm>
            <a:off x="1818" y="0"/>
            <a:ext cx="12188363" cy="6858000"/>
          </a:xfrm>
          <a:prstGeom prst="rect">
            <a:avLst/>
          </a:prstGeom>
        </p:spPr>
      </p:pic>
      <p:sp>
        <p:nvSpPr>
          <p:cNvPr id="2" name="Title Placeholder 1"/>
          <p:cNvSpPr>
            <a:spLocks noGrp="1" noEditPoints="1"/>
          </p:cNvSpPr>
          <p:nvPr>
            <p:ph type="title"/>
          </p:nvPr>
        </p:nvSpPr>
        <p:spPr>
          <a:xfrm>
            <a:off x="838199" y="146038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199" y="2915387"/>
            <a:ext cx="10515600" cy="35156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sldNum="0" hdr="0" ftr="0"/>
  <p:txStyles>
    <p:titleStyle>
      <a:lvl1pPr algn="l" defTabSz="914400" rtl="0" eaLnBrk="1" latinLnBrk="0" hangingPunct="1">
        <a:lnSpc>
          <a:spcPct val="90000"/>
        </a:lnSpc>
        <a:spcBef>
          <a:spcPct val="0"/>
        </a:spcBef>
        <a:buNone/>
        <a:defRPr sz="4000" kern="1200">
          <a:solidFill>
            <a:srgbClr val="417A9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hyperlink" Target="https://instagram.com/stories/pavi_janani_ram/3214084394013381590?utm_source=ig_story_item_share&amp;igshid=NDA3YzJlZDM2MQ==" TargetMode="External"/><Relationship Id="rId2" Type="http://schemas.openxmlformats.org/officeDocument/2006/relationships/hyperlink" Target="https://instagram.com/stories/pavi_janani_ram/3214084026131021180?utm_source=ig_story_item_share&amp;igshid=NDA3YzJlZDM2MQ==" TargetMode="External"/><Relationship Id="rId3" Type="http://schemas.openxmlformats.org/officeDocument/2006/relationships/slideLayout" Target="../slideLayouts/slideLayout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733832" y="4577418"/>
            <a:ext cx="7772400" cy="706120"/>
          </a:xfrm>
        </p:spPr>
        <p:txBody>
          <a:bodyPr/>
          <a:lstStyle/>
          <a:p>
            <a:r>
              <a:rPr lang="en-IN" b="1" dirty="0">
                <a:solidFill>
                  <a:schemeClr val="tx1"/>
                </a:solidFill>
              </a:rPr>
              <a:t>Digital marketing project</a:t>
            </a:r>
            <a:endParaRPr lang="en-US" b="1" dirty="0">
              <a:solidFill>
                <a:schemeClr val="tx1"/>
              </a:solidFill>
            </a:endParaRPr>
          </a:p>
        </p:txBody>
      </p:sp>
      <p:sp>
        <p:nvSpPr>
          <p:cNvPr id="3" name="Subtitle 2"/>
          <p:cNvSpPr>
            <a:spLocks noGrp="1" noEditPoints="1"/>
          </p:cNvSpPr>
          <p:nvPr>
            <p:ph type="subTitle" idx="1"/>
          </p:nvPr>
        </p:nvSpPr>
        <p:spPr>
          <a:xfrm>
            <a:off x="3923515" y="4224408"/>
            <a:ext cx="6858000" cy="369212"/>
          </a:xfrm>
        </p:spPr>
        <p:txBody>
          <a:bodyPr>
            <a:normAutofit fontScale="92500" lnSpcReduction="10000"/>
          </a:bodyPr>
          <a:lstStyle/>
          <a:p>
            <a:endParaRPr lang="en-US" dirty="0">
              <a:solidFill>
                <a:schemeClr val="accent1"/>
              </a:solidFill>
            </a:endParaRPr>
          </a:p>
        </p:txBody>
      </p:sp>
      <p:sp>
        <p:nvSpPr>
          <p:cNvPr id="4" name="Rectangle 3"/>
          <p:cNvSpPr/>
          <p:nvPr/>
        </p:nvSpPr>
        <p:spPr>
          <a:xfrm>
            <a:off x="4438840" y="5394505"/>
            <a:ext cx="6245868" cy="41011"/>
          </a:xfrm>
          <a:prstGeom prst="rect">
            <a:avLst/>
          </a:prstGeom>
          <a:solidFill>
            <a:srgbClr val="ED7C59"/>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srcRect/>
          <a:stretch>
            <a:fillRect/>
          </a:stretch>
        </p:blipFill>
        <p:spPr>
          <a:xfrm>
            <a:off x="4438840" y="1839263"/>
            <a:ext cx="4868301" cy="23660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product range of Britannia</a:t>
            </a:r>
          </a:p>
        </p:txBody>
      </p:sp>
      <p:sp>
        <p:nvSpPr>
          <p:cNvPr id="3" name="Content Placeholder 2"/>
          <p:cNvSpPr>
            <a:spLocks noGrp="1" noEditPoints="1"/>
          </p:cNvSpPr>
          <p:nvPr>
            <p:ph idx="1"/>
          </p:nvPr>
        </p:nvSpPr>
        <p:spPr>
          <a:xfrm>
            <a:off x="838199" y="2489891"/>
            <a:ext cx="10515600" cy="3941128"/>
          </a:xfrm>
        </p:spPr>
        <p:txBody>
          <a:bodyPr/>
          <a:lstStyle/>
          <a:p>
            <a:pPr marL="0" indent="0">
              <a:buNone/>
            </a:pPr>
            <a:r>
              <a:rPr lang="en-IN"/>
              <a:t>Britannia's product strategy</a:t>
            </a:r>
          </a:p>
          <a:p>
            <a:pPr marL="0" indent="0">
              <a:buNone/>
            </a:pPr>
            <a:r>
              <a:rPr lang="en-IN"/>
              <a:t>comprises mostly,cakes,</a:t>
            </a:r>
          </a:p>
          <a:p>
            <a:pPr marL="0" indent="0">
              <a:buNone/>
            </a:pPr>
            <a:r>
              <a:rPr lang="en-IN"/>
              <a:t>biscuits,breads,and rusk in</a:t>
            </a:r>
          </a:p>
          <a:p>
            <a:pPr marL="0" indent="0">
              <a:buNone/>
            </a:pPr>
            <a:r>
              <a:rPr lang="en-IN"/>
              <a:t>its marketing mix.</a:t>
            </a:r>
          </a:p>
        </p:txBody>
      </p:sp>
      <p:pic>
        <p:nvPicPr>
          <p:cNvPr id="5" name="Picture 4"/>
          <p:cNvPicPr>
            <a:picLocks noChangeAspect="1"/>
          </p:cNvPicPr>
          <p:nvPr/>
        </p:nvPicPr>
        <p:blipFill>
          <a:blip r:embed="rId1"/>
          <a:srcRect/>
          <a:stretch>
            <a:fillRect/>
          </a:stretch>
        </p:blipFill>
        <p:spPr>
          <a:xfrm>
            <a:off x="5109920" y="2577397"/>
            <a:ext cx="5701512" cy="42806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product line of Britannia</a:t>
            </a:r>
          </a:p>
        </p:txBody>
      </p:sp>
      <p:sp>
        <p:nvSpPr>
          <p:cNvPr id="3" name="Content Placeholder 2"/>
          <p:cNvSpPr>
            <a:spLocks noGrp="1" noEditPoints="1"/>
          </p:cNvSpPr>
          <p:nvPr>
            <p:ph idx="1"/>
          </p:nvPr>
        </p:nvSpPr>
        <p:spPr/>
        <p:txBody>
          <a:bodyPr/>
          <a:lstStyle/>
          <a:p>
            <a:r>
              <a:rPr lang="en-IN"/>
              <a:t>Britannia's products can be classified as non durables/tangible.</a:t>
            </a:r>
          </a:p>
          <a:p>
            <a:r>
              <a:rPr lang="en-IN"/>
              <a:t>Britannia often offers some of its biscuits in bundles and provides a discount on them.</a:t>
            </a:r>
          </a:p>
          <a:p>
            <a:r>
              <a:rPr lang="en-IN"/>
              <a:t>Britannia in order to differentiate its products recently changed the packaging of almost all of its biscuits.it improved the quality and made the packaging more colorful and attractive.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short goals</a:t>
            </a:r>
          </a:p>
        </p:txBody>
      </p:sp>
      <p:sp>
        <p:nvSpPr>
          <p:cNvPr id="3" name="Content Placeholder 2"/>
          <p:cNvSpPr>
            <a:spLocks noGrp="1" noEditPoints="1"/>
          </p:cNvSpPr>
          <p:nvPr>
            <p:ph idx="1"/>
          </p:nvPr>
        </p:nvSpPr>
        <p:spPr/>
        <p:txBody>
          <a:bodyPr/>
          <a:lstStyle/>
          <a:p>
            <a:r>
              <a:rPr lang="en-IN"/>
              <a:t>At Britannia , they are committed to delivering, exciting goodness to their consumers. The department plays a key role in achieiving this objective by developing products that are not only delicious but also healthy and nutritious.</a:t>
            </a:r>
          </a:p>
          <a:p>
            <a:r>
              <a:rPr lang="en-IN"/>
              <a:t>The company also looking to expand its sales and distribution network in the Northern and western states besides increasing its sales in rural areas.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overview of Britannia</a:t>
            </a:r>
          </a:p>
        </p:txBody>
      </p:sp>
      <p:sp>
        <p:nvSpPr>
          <p:cNvPr id="3" name="Content Placeholder 2"/>
          <p:cNvSpPr>
            <a:spLocks noGrp="1" noEditPoints="1"/>
          </p:cNvSpPr>
          <p:nvPr>
            <p:ph idx="1"/>
          </p:nvPr>
        </p:nvSpPr>
        <p:spPr/>
        <p:txBody>
          <a:bodyPr/>
          <a:lstStyle/>
          <a:p>
            <a:r>
              <a:rPr lang="en-IN"/>
              <a:t>Britannia industries is one of the India's leading food companies with a 100 year legacy and annual revenues in excess of Rs.9000cr.</a:t>
            </a:r>
          </a:p>
          <a:p>
            <a:r>
              <a:rPr lang="en-IN"/>
              <a:t>Britannia is among the most trusted food brands and manufactures India's favorite brands like Good day , Tiger , Nutrichoice , Milk bikis , and Marie gold which are household names in India.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competitors of Britannia</a:t>
            </a:r>
          </a:p>
        </p:txBody>
      </p:sp>
      <p:sp>
        <p:nvSpPr>
          <p:cNvPr id="3" name="Content Placeholder 2"/>
          <p:cNvSpPr>
            <a:spLocks noGrp="1" noEditPoints="1"/>
          </p:cNvSpPr>
          <p:nvPr>
            <p:ph idx="1"/>
          </p:nvPr>
        </p:nvSpPr>
        <p:spPr/>
        <p:txBody>
          <a:bodyPr/>
          <a:lstStyle/>
          <a:p>
            <a:pPr marL="0" indent="0">
              <a:buNone/>
            </a:pPr>
            <a:r>
              <a:rPr lang="en-IN"/>
              <a:t>The top competitors of Britannia include ;</a:t>
            </a:r>
          </a:p>
          <a:p>
            <a:pPr>
              <a:buFont typeface="Wingdings" charset="0"/>
              <a:buChar char="ü"/>
            </a:pPr>
            <a:r>
              <a:rPr lang="en-IN"/>
              <a:t>cookie man India-chennai based , 2000 founded, acquired company.</a:t>
            </a:r>
          </a:p>
          <a:p>
            <a:pPr>
              <a:buFont typeface="Wingdings" charset="0"/>
              <a:buChar char="ü"/>
            </a:pPr>
            <a:r>
              <a:rPr lang="en-IN"/>
              <a:t>Loyka-Mumbai based, 2017 founded , seed company.</a:t>
            </a:r>
          </a:p>
          <a:p>
            <a:pPr>
              <a:buFont typeface="Wingdings" charset="0"/>
              <a:buChar char="ü"/>
            </a:pPr>
            <a:r>
              <a:rPr lang="en-IN"/>
              <a:t>The bread company-Delhi based , 1809 found, seed company.</a:t>
            </a:r>
          </a:p>
          <a:p>
            <a:pPr>
              <a:buFont typeface="Wingdings" charset="0"/>
              <a:buChar char="ü"/>
            </a:pPr>
            <a:r>
              <a:rPr lang="en-IN"/>
              <a:t>marino-Hyderabad based, 2015 founded , unfunded company.</a:t>
            </a:r>
          </a:p>
          <a:p>
            <a:pPr>
              <a:buFont typeface="Wingdings" charset="0"/>
              <a:buChar char="ü"/>
            </a:pPr>
            <a:r>
              <a:rPr lang="en-IN"/>
              <a:t>sunfeast-Bengaluru based, 2003 founded , unfunded company.</a:t>
            </a:r>
          </a:p>
          <a:p>
            <a:pPr>
              <a:buFont typeface="Wingdings" charset="0"/>
              <a:buChar char="ü"/>
            </a:pPr>
            <a:r>
              <a:rPr lang="en-IN"/>
              <a:t>Baker street-Mumbai based , 2011 founded, series a company.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key words of competitors</a:t>
            </a:r>
          </a:p>
        </p:txBody>
      </p:sp>
      <p:sp>
        <p:nvSpPr>
          <p:cNvPr id="3" name="Content Placeholder 2"/>
          <p:cNvSpPr>
            <a:spLocks noGrp="1" noEditPoints="1"/>
          </p:cNvSpPr>
          <p:nvPr>
            <p:ph idx="1"/>
          </p:nvPr>
        </p:nvSpPr>
        <p:spPr/>
        <p:txBody>
          <a:bodyPr/>
          <a:lstStyle/>
          <a:p/>
        </p:txBody>
      </p:sp>
      <p:pic>
        <p:nvPicPr>
          <p:cNvPr id="5" name="Picture 4"/>
          <p:cNvPicPr>
            <a:picLocks noChangeAspect="1"/>
          </p:cNvPicPr>
          <p:nvPr/>
        </p:nvPicPr>
        <p:blipFill>
          <a:blip r:embed="rId1"/>
          <a:srcRect/>
          <a:stretch>
            <a:fillRect/>
          </a:stretch>
        </p:blipFill>
        <p:spPr>
          <a:xfrm>
            <a:off x="838199" y="2785950"/>
            <a:ext cx="5034936" cy="35156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Digital strategy</a:t>
            </a:r>
          </a:p>
        </p:txBody>
      </p:sp>
      <p:sp>
        <p:nvSpPr>
          <p:cNvPr id="3" name="Content Placeholder 2"/>
          <p:cNvSpPr>
            <a:spLocks noGrp="1" noEditPoints="1"/>
          </p:cNvSpPr>
          <p:nvPr>
            <p:ph idx="1"/>
          </p:nvPr>
        </p:nvSpPr>
        <p:spPr/>
        <p:txBody>
          <a:bodyPr/>
          <a:lstStyle/>
          <a:p>
            <a:pPr marL="0" indent="0">
              <a:buNone/>
            </a:pPr>
            <a:r>
              <a:rPr lang="en-IN"/>
              <a:t>Britannia's social media strategy ;</a:t>
            </a:r>
          </a:p>
          <a:p>
            <a:pPr>
              <a:buFont typeface="Arial" pitchFamily="34" charset="0"/>
              <a:buChar char="*"/>
            </a:pPr>
            <a:r>
              <a:rPr lang="en-IN"/>
              <a:t>Britannia's digital marketing strategies have effectively utilized various online platforms to engage with their audience.</a:t>
            </a:r>
          </a:p>
          <a:p>
            <a:pPr>
              <a:buFont typeface="Arial" pitchFamily="34" charset="0"/>
              <a:buChar char="*"/>
            </a:pPr>
            <a:r>
              <a:rPr lang="en-IN"/>
              <a:t>Through social media channels like Facebook , Instagram , and Twitter , Britannia has created online presence and interacted with consumers in a personalized and engaging manner.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SWOT analysis of Britannia</a:t>
            </a:r>
          </a:p>
        </p:txBody>
      </p:sp>
      <p:sp>
        <p:nvSpPr>
          <p:cNvPr id="3" name="Content Placeholder 2"/>
          <p:cNvSpPr>
            <a:spLocks noGrp="1" noEditPoints="1"/>
          </p:cNvSpPr>
          <p:nvPr>
            <p:ph idx="1"/>
          </p:nvPr>
        </p:nvSpPr>
        <p:spPr/>
        <p:txBody>
          <a:bodyPr/>
          <a:lstStyle/>
          <a:p/>
        </p:txBody>
      </p:sp>
      <p:pic>
        <p:nvPicPr>
          <p:cNvPr id="4" name="Picture 3"/>
          <p:cNvPicPr>
            <a:picLocks noChangeAspect="1"/>
          </p:cNvPicPr>
          <p:nvPr/>
        </p:nvPicPr>
        <p:blipFill>
          <a:blip r:embed="rId1"/>
          <a:srcRect/>
          <a:stretch>
            <a:fillRect/>
          </a:stretch>
        </p:blipFill>
        <p:spPr>
          <a:xfrm>
            <a:off x="913287" y="2785950"/>
            <a:ext cx="6251737" cy="36450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Strategies of Britannia</a:t>
            </a:r>
          </a:p>
        </p:txBody>
      </p:sp>
      <p:sp>
        <p:nvSpPr>
          <p:cNvPr id="3" name="Content Placeholder 2"/>
          <p:cNvSpPr>
            <a:spLocks noGrp="1" noEditPoints="1"/>
          </p:cNvSpPr>
          <p:nvPr>
            <p:ph idx="1"/>
          </p:nvPr>
        </p:nvSpPr>
        <p:spPr/>
        <p:txBody>
          <a:bodyPr/>
          <a:lstStyle/>
          <a:p>
            <a:pPr marL="0" indent="0">
              <a:buFont typeface="Arial" pitchFamily="34" charset="0"/>
              <a:buNone/>
            </a:pPr>
            <a:r>
              <a:rPr lang="en-IN"/>
              <a:t>Britannia's marketing and branding strategies;</a:t>
            </a:r>
          </a:p>
          <a:p>
            <a:pPr>
              <a:buFont typeface="Wingdings" charset="0"/>
              <a:buChar char="Ø"/>
            </a:pPr>
            <a:r>
              <a:rPr lang="en-IN"/>
              <a:t>marketing strstegy of Britannia and social </a:t>
            </a:r>
          </a:p>
          <a:p>
            <a:pPr marL="0" indent="0">
              <a:buFont typeface="Wingdings" charset="0"/>
              <a:buNone/>
            </a:pPr>
            <a:r>
              <a:rPr lang="en-IN"/>
              <a:t>media compaigns are more focused on the</a:t>
            </a:r>
          </a:p>
          <a:p>
            <a:pPr marL="0" indent="0">
              <a:buFont typeface="Wingdings" charset="0"/>
              <a:buNone/>
            </a:pPr>
            <a:r>
              <a:rPr lang="en-IN"/>
              <a:t>connecting taste,nutrition, and movements of</a:t>
            </a:r>
          </a:p>
          <a:p>
            <a:pPr marL="0" indent="0">
              <a:buFont typeface="Wingdings" charset="0"/>
              <a:buNone/>
            </a:pPr>
            <a:r>
              <a:rPr lang="en-IN"/>
              <a:t>life.</a:t>
            </a:r>
          </a:p>
          <a:p>
            <a:pPr>
              <a:buFont typeface="Wingdings" charset="0"/>
              <a:buChar char="Ø"/>
            </a:pPr>
            <a:r>
              <a:rPr lang="en-IN"/>
              <a:t>Britannia also focused on new product </a:t>
            </a:r>
          </a:p>
          <a:p>
            <a:pPr marL="0" indent="0">
              <a:buFont typeface="Wingdings" charset="0"/>
              <a:buNone/>
            </a:pPr>
            <a:r>
              <a:rPr lang="en-IN"/>
              <a:t>development and promoting nutrition and health.</a:t>
            </a:r>
          </a:p>
        </p:txBody>
      </p:sp>
      <p:pic>
        <p:nvPicPr>
          <p:cNvPr id="4" name="Picture 3"/>
          <p:cNvPicPr>
            <a:picLocks noChangeAspect="1"/>
          </p:cNvPicPr>
          <p:nvPr/>
        </p:nvPicPr>
        <p:blipFill>
          <a:blip r:embed="rId1"/>
          <a:srcRect/>
          <a:stretch>
            <a:fillRect/>
          </a:stretch>
        </p:blipFill>
        <p:spPr>
          <a:xfrm>
            <a:off x="7794509" y="2915387"/>
            <a:ext cx="3559291" cy="344318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Key performance of Britannia</a:t>
            </a:r>
          </a:p>
        </p:txBody>
      </p:sp>
      <p:sp>
        <p:nvSpPr>
          <p:cNvPr id="3" name="Content Placeholder 2"/>
          <p:cNvSpPr>
            <a:spLocks noGrp="1" noEditPoints="1"/>
          </p:cNvSpPr>
          <p:nvPr>
            <p:ph idx="1"/>
          </p:nvPr>
        </p:nvSpPr>
        <p:spPr>
          <a:xfrm>
            <a:off x="838199" y="2915387"/>
            <a:ext cx="10515600" cy="3515632"/>
          </a:xfrm>
        </p:spPr>
        <p:txBody>
          <a:bodyPr/>
          <a:lstStyle/>
          <a:p>
            <a:pPr marL="0" indent="0">
              <a:buNone/>
            </a:pPr>
          </a:p>
        </p:txBody>
      </p:sp>
      <p:pic>
        <p:nvPicPr>
          <p:cNvPr id="4" name="Picture 3"/>
          <p:cNvPicPr>
            <a:picLocks noChangeAspect="1"/>
          </p:cNvPicPr>
          <p:nvPr/>
        </p:nvPicPr>
        <p:blipFill>
          <a:blip r:embed="rId1"/>
          <a:srcRect/>
          <a:stretch>
            <a:fillRect/>
          </a:stretch>
        </p:blipFill>
        <p:spPr>
          <a:xfrm>
            <a:off x="735824" y="2785950"/>
            <a:ext cx="8642929" cy="41957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CONTENTS</a:t>
            </a:r>
          </a:p>
        </p:txBody>
      </p:sp>
      <p:sp>
        <p:nvSpPr>
          <p:cNvPr id="3" name="Content Placeholder 2"/>
          <p:cNvSpPr>
            <a:spLocks noGrp="1" noEditPoints="1"/>
          </p:cNvSpPr>
          <p:nvPr>
            <p:ph idx="1"/>
          </p:nvPr>
        </p:nvSpPr>
        <p:spPr/>
        <p:txBody>
          <a:bodyPr/>
          <a:lstStyle/>
          <a:p>
            <a:pPr>
              <a:buClr>
                <a:srgbClr val="FF0000"/>
              </a:buClr>
              <a:buFont typeface="Wingdings" charset="0"/>
              <a:buChar char="q"/>
            </a:pPr>
            <a:r>
              <a:rPr lang="en-IN"/>
              <a:t>INTRODUCTION OF BRITANNIA</a:t>
            </a:r>
          </a:p>
          <a:p>
            <a:pPr>
              <a:buClr>
                <a:srgbClr val="FF0000"/>
              </a:buClr>
              <a:buFont typeface="Wingdings" charset="0"/>
              <a:buChar char="q"/>
            </a:pPr>
            <a:r>
              <a:rPr lang="en-IN"/>
              <a:t>VISION AND MISSION OF BRITANNIA</a:t>
            </a:r>
          </a:p>
          <a:p>
            <a:pPr>
              <a:buClr>
                <a:srgbClr val="FF0000"/>
              </a:buClr>
              <a:buFont typeface="Wingdings" charset="0"/>
              <a:buChar char="q"/>
            </a:pPr>
            <a:r>
              <a:rPr lang="en-IN"/>
              <a:t>HISTORY</a:t>
            </a:r>
          </a:p>
          <a:p>
            <a:pPr>
              <a:buClr>
                <a:srgbClr val="FF0000"/>
              </a:buClr>
              <a:buFont typeface="Wingdings" charset="0"/>
              <a:buChar char="q"/>
            </a:pPr>
            <a:r>
              <a:rPr lang="en-IN"/>
              <a:t>FOUNDERS </a:t>
            </a:r>
          </a:p>
          <a:p>
            <a:pPr>
              <a:buClr>
                <a:srgbClr val="FF0000"/>
              </a:buClr>
              <a:buFont typeface="Wingdings" charset="0"/>
              <a:buChar char="q"/>
            </a:pPr>
            <a:r>
              <a:rPr lang="en-IN"/>
              <a:t>STRATEGIES OF BRITANNIA</a:t>
            </a:r>
          </a:p>
          <a:p>
            <a:pPr>
              <a:buClr>
                <a:srgbClr val="FF0000"/>
              </a:buClr>
              <a:buFont typeface="Wingdings" charset="0"/>
              <a:buChar char="q"/>
            </a:pPr>
            <a:r>
              <a:rPr lang="en-IN"/>
              <a:t>SWOT ANALYSIS OF BRITANNIA</a:t>
            </a:r>
          </a:p>
          <a:p>
            <a:pPr>
              <a:buClr>
                <a:srgbClr val="FF0000"/>
              </a:buClr>
              <a:buFont typeface="Wingdings" charset="0"/>
              <a:buChar char="q"/>
            </a:pPr>
            <a:r>
              <a:rPr lang="en-IN"/>
              <a:t>OVERVIEW OF BRITANNIA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Social media engagement</a:t>
            </a:r>
          </a:p>
        </p:txBody>
      </p:sp>
      <p:sp>
        <p:nvSpPr>
          <p:cNvPr id="3" name="Content Placeholder 2"/>
          <p:cNvSpPr>
            <a:spLocks noGrp="1" noEditPoints="1"/>
          </p:cNvSpPr>
          <p:nvPr>
            <p:ph idx="1"/>
          </p:nvPr>
        </p:nvSpPr>
        <p:spPr/>
        <p:txBody>
          <a:bodyPr/>
          <a:lstStyle/>
          <a:p>
            <a:pPr>
              <a:buFont typeface="Courier New" pitchFamily="49" charset="0"/>
              <a:buChar char="o"/>
            </a:pPr>
            <a:r>
              <a:rPr lang="en-IN"/>
              <a:t>To inspire people to celebrate the seemingly small, everyday moments of joy without waiting for the big , momentous occassions.</a:t>
            </a:r>
          </a:p>
          <a:p>
            <a:pPr>
              <a:buFont typeface="Courier New" pitchFamily="49" charset="0"/>
              <a:buChar char="o"/>
            </a:pPr>
            <a:r>
              <a:rPr lang="en-IN"/>
              <a:t>Britania uses social media to connect with customers and boost brand visibility.</a:t>
            </a:r>
          </a:p>
          <a:p>
            <a:pPr>
              <a:buFont typeface="Courier New" pitchFamily="49" charset="0"/>
              <a:buChar char="o"/>
            </a:pPr>
            <a:r>
              <a:rPr lang="en-IN"/>
              <a:t>content marketing helps Britannia educate and promote its products.</a:t>
            </a:r>
          </a:p>
          <a:p>
            <a:pPr>
              <a:buFont typeface="Courier New" pitchFamily="49" charset="0"/>
              <a:buChar char="o"/>
            </a:pPr>
            <a:r>
              <a:rPr lang="en-IN"/>
              <a:t>SEO tactics help Britannia rank higher in search results and attract more online visitors.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Instagram</a:t>
            </a:r>
          </a:p>
        </p:txBody>
      </p:sp>
      <p:sp>
        <p:nvSpPr>
          <p:cNvPr id="3" name="Content Placeholder 2"/>
          <p:cNvSpPr>
            <a:spLocks noGrp="1" noEditPoints="1"/>
          </p:cNvSpPr>
          <p:nvPr>
            <p:ph idx="1"/>
          </p:nvPr>
        </p:nvSpPr>
        <p:spPr/>
        <p:txBody>
          <a:bodyPr/>
          <a:lstStyle/>
          <a:p/>
        </p:txBody>
      </p:sp>
      <p:pic>
        <p:nvPicPr>
          <p:cNvPr id="4" name="Picture 3"/>
          <p:cNvPicPr>
            <a:picLocks noChangeAspect="1"/>
          </p:cNvPicPr>
          <p:nvPr/>
        </p:nvPicPr>
        <p:blipFill>
          <a:blip r:embed="rId1"/>
          <a:srcRect/>
          <a:stretch>
            <a:fillRect/>
          </a:stretch>
        </p:blipFill>
        <p:spPr>
          <a:xfrm>
            <a:off x="-1827131" y="2384123"/>
            <a:ext cx="5584292" cy="4143477"/>
          </a:xfrm>
          <a:prstGeom prst="rect">
            <a:avLst/>
          </a:prstGeom>
        </p:spPr>
      </p:pic>
      <p:pic>
        <p:nvPicPr>
          <p:cNvPr id="5" name="Picture 4"/>
          <p:cNvPicPr>
            <a:picLocks noChangeAspect="1"/>
          </p:cNvPicPr>
          <p:nvPr/>
        </p:nvPicPr>
        <p:blipFill>
          <a:blip r:embed="rId2"/>
          <a:srcRect/>
          <a:stretch>
            <a:fillRect/>
          </a:stretch>
        </p:blipFill>
        <p:spPr>
          <a:xfrm>
            <a:off x="1842776" y="2287542"/>
            <a:ext cx="4420434" cy="4143477"/>
          </a:xfrm>
          <a:prstGeom prst="rect">
            <a:avLst/>
          </a:prstGeom>
        </p:spPr>
      </p:pic>
      <p:pic>
        <p:nvPicPr>
          <p:cNvPr id="6" name="Picture 5"/>
          <p:cNvPicPr>
            <a:picLocks noChangeAspect="1"/>
          </p:cNvPicPr>
          <p:nvPr/>
        </p:nvPicPr>
        <p:blipFill>
          <a:blip r:embed="rId3"/>
          <a:srcRect/>
          <a:stretch>
            <a:fillRect/>
          </a:stretch>
        </p:blipFill>
        <p:spPr>
          <a:xfrm>
            <a:off x="6031537" y="2287542"/>
            <a:ext cx="5409088" cy="447220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Instagram story link</a:t>
            </a:r>
          </a:p>
        </p:txBody>
      </p:sp>
      <p:sp>
        <p:nvSpPr>
          <p:cNvPr id="3" name="Content Placeholder 2"/>
          <p:cNvSpPr>
            <a:spLocks noGrp="1" noEditPoints="1"/>
          </p:cNvSpPr>
          <p:nvPr>
            <p:ph idx="1"/>
          </p:nvPr>
        </p:nvSpPr>
        <p:spPr/>
        <p:txBody>
          <a:bodyPr/>
          <a:lstStyle/>
          <a:p>
            <a:r>
              <a:rPr>
                <a:hlinkClick r:id="rId1"/>
              </a:rPr>
              <a:t>https://instagram.com/stories/pavi_janani_ram/3214084394013381590?utm_source=ig_story_item_share&amp;igshid=NDA3YzJlZDM2MQ==</a:t>
            </a:r>
            <a:endParaRPr lang="en-IN"/>
          </a:p>
          <a:p>
            <a:r>
              <a:rPr lang="en-IN">
                <a:hlinkClick r:id="rId2"/>
              </a:rPr>
              <a:t>https://instagram.com/stories/pavi_janani_ram/3214084026131021180?utm_source=ig_story_item_share&amp;igshid=NDA3YzJlZDM2MQ==</a:t>
            </a:r>
            <a:endParaRPr lang="en-IN"/>
          </a:p>
          <a:p>
            <a:pPr marL="0" indent="0">
              <a:buNone/>
            </a:pPr>
            <a:endParaRPr lang="en-IN" b="1" u="sng">
              <a:solidFill>
                <a:srgbClr val="002060"/>
              </a:solidFill>
            </a:endParaRPr>
          </a:p>
          <a:p>
            <a:endParaRPr lang="en-IN"/>
          </a:p>
          <a:p>
            <a:endParaRPr lang="en-IN"/>
          </a:p>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2523152" y="1460387"/>
            <a:ext cx="8830647" cy="1325563"/>
          </a:xfrm>
        </p:spPr>
        <p:txBody>
          <a:bodyPr/>
          <a:lstStyle/>
          <a:p>
            <a:r>
              <a:rPr lang="en-IN" b="1">
                <a:solidFill>
                  <a:schemeClr val="tx1"/>
                </a:solidFill>
                <a:highlight>
                  <a:srgbClr val="00FF00"/>
                </a:highlight>
              </a:rPr>
              <a:t>K.Pavithra    </a:t>
            </a:r>
            <a:r>
              <a:rPr lang="en-IN" b="1">
                <a:solidFill>
                  <a:schemeClr val="tx1"/>
                </a:solidFill>
              </a:rPr>
              <a:t>            </a:t>
            </a:r>
          </a:p>
          <a:p>
            <a:r>
              <a:rPr lang="en-IN" b="1">
                <a:solidFill>
                  <a:schemeClr val="tx1"/>
                </a:solidFill>
              </a:rPr>
              <a:t>             </a:t>
            </a:r>
            <a:r>
              <a:rPr lang="en-IN" b="0">
                <a:solidFill>
                  <a:schemeClr val="tx1"/>
                </a:solidFill>
              </a:rPr>
              <a:t>~</a:t>
            </a:r>
            <a:r>
              <a:rPr lang="en-IN" b="0" i="1">
                <a:solidFill>
                  <a:schemeClr val="tx1"/>
                </a:solidFill>
              </a:rPr>
              <a:t> </a:t>
            </a:r>
            <a:r>
              <a:rPr lang="en-IN" sz="2800" b="0" i="1">
                <a:solidFill>
                  <a:schemeClr val="tx1"/>
                </a:solidFill>
              </a:rPr>
              <a:t>Team leader</a:t>
            </a:r>
            <a:endParaRPr lang="en-IN" sz="2800" b="1" i="1">
              <a:solidFill>
                <a:schemeClr val="tx1"/>
              </a:solidFill>
            </a:endParaRPr>
          </a:p>
        </p:txBody>
      </p:sp>
      <p:sp>
        <p:nvSpPr>
          <p:cNvPr id="3" name="Content Placeholder 2"/>
          <p:cNvSpPr>
            <a:spLocks noGrp="1" noEditPoints="1"/>
          </p:cNvSpPr>
          <p:nvPr>
            <p:ph idx="1"/>
          </p:nvPr>
        </p:nvSpPr>
        <p:spPr>
          <a:xfrm>
            <a:off x="2598240" y="2915387"/>
            <a:ext cx="8755559" cy="3515632"/>
          </a:xfrm>
        </p:spPr>
        <p:txBody>
          <a:bodyPr/>
          <a:lstStyle/>
          <a:p>
            <a:pPr marL="0" indent="0">
              <a:buNone/>
            </a:pPr>
            <a:r>
              <a:rPr lang="en-IN"/>
              <a:t>Myself K.Pavithra , the team leader of this team . I assigned the works to my team members based on their skills and interest. I supervised and helped in all their works , and I collected some information .and I also edited this ppt.</a:t>
            </a:r>
          </a:p>
        </p:txBody>
      </p:sp>
      <p:pic>
        <p:nvPicPr>
          <p:cNvPr id="9" name="Picture 8"/>
          <p:cNvPicPr>
            <a:picLocks noChangeAspect="1"/>
          </p:cNvPicPr>
          <p:nvPr/>
        </p:nvPicPr>
        <p:blipFill>
          <a:blip r:embed="rId1"/>
          <a:srcRect/>
          <a:stretch>
            <a:fillRect/>
          </a:stretch>
        </p:blipFill>
        <p:spPr>
          <a:xfrm>
            <a:off x="-25029" y="1320291"/>
            <a:ext cx="2548181" cy="449274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278546" y="1310212"/>
            <a:ext cx="8075253" cy="1475738"/>
          </a:xfrm>
        </p:spPr>
        <p:txBody>
          <a:bodyPr/>
          <a:lstStyle/>
          <a:p>
            <a:r>
              <a:rPr lang="en-IN">
                <a:highlight>
                  <a:srgbClr val="FFFF00"/>
                </a:highlight>
              </a:rPr>
              <a:t>J.Raghavendra</a:t>
            </a:r>
          </a:p>
          <a:p>
            <a:r>
              <a:rPr lang="en-IN"/>
              <a:t>                 </a:t>
            </a:r>
            <a:r>
              <a:rPr lang="en-IN" sz="2400" i="1"/>
              <a:t>~team member</a:t>
            </a:r>
          </a:p>
          <a:p>
            <a:r>
              <a:rPr lang="en-IN">
                <a:highlight>
                  <a:srgbClr val="FFFF00"/>
                </a:highlight>
              </a:rPr>
              <a:t>           </a:t>
            </a:r>
          </a:p>
        </p:txBody>
      </p:sp>
      <p:sp>
        <p:nvSpPr>
          <p:cNvPr id="3" name="Content Placeholder 2"/>
          <p:cNvSpPr>
            <a:spLocks noGrp="1" noEditPoints="1"/>
          </p:cNvSpPr>
          <p:nvPr>
            <p:ph idx="1"/>
          </p:nvPr>
        </p:nvSpPr>
        <p:spPr>
          <a:xfrm>
            <a:off x="3190944" y="2915387"/>
            <a:ext cx="8162855" cy="3515632"/>
          </a:xfrm>
        </p:spPr>
        <p:txBody>
          <a:bodyPr/>
          <a:lstStyle/>
          <a:p>
            <a:r>
              <a:rPr lang="en-IN"/>
              <a:t>I focused on my team objective with lots of dedication about the project work presentation . i have prepared instagram stories for ppt.</a:t>
            </a:r>
          </a:p>
          <a:p>
            <a:endParaRPr lang="en-IN"/>
          </a:p>
        </p:txBody>
      </p:sp>
      <p:pic>
        <p:nvPicPr>
          <p:cNvPr id="4" name="Picture 3"/>
          <p:cNvPicPr>
            <a:picLocks noChangeAspect="1"/>
          </p:cNvPicPr>
          <p:nvPr/>
        </p:nvPicPr>
        <p:blipFill>
          <a:blip r:embed="rId1"/>
          <a:srcRect/>
          <a:stretch>
            <a:fillRect/>
          </a:stretch>
        </p:blipFill>
        <p:spPr>
          <a:xfrm>
            <a:off x="0" y="1310212"/>
            <a:ext cx="3070105" cy="400467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704042" y="1460387"/>
            <a:ext cx="7649757" cy="1325563"/>
          </a:xfrm>
        </p:spPr>
        <p:txBody>
          <a:bodyPr/>
          <a:lstStyle/>
          <a:p>
            <a:r>
              <a:rPr lang="en-IN">
                <a:highlight>
                  <a:srgbClr val="FFFF00"/>
                </a:highlight>
              </a:rPr>
              <a:t>K.dinesh kumar</a:t>
            </a:r>
          </a:p>
          <a:p>
            <a:r>
              <a:rPr lang="en-IN"/>
              <a:t>       </a:t>
            </a:r>
            <a:r>
              <a:rPr lang="en-IN" sz="2800"/>
              <a:t> ~team member</a:t>
            </a:r>
          </a:p>
        </p:txBody>
      </p:sp>
      <p:sp>
        <p:nvSpPr>
          <p:cNvPr id="3" name="Content Placeholder 2"/>
          <p:cNvSpPr>
            <a:spLocks noGrp="1" noEditPoints="1"/>
          </p:cNvSpPr>
          <p:nvPr>
            <p:ph idx="1"/>
          </p:nvPr>
        </p:nvSpPr>
        <p:spPr>
          <a:xfrm>
            <a:off x="3704042" y="2915387"/>
            <a:ext cx="7649757" cy="3515632"/>
          </a:xfrm>
        </p:spPr>
        <p:txBody>
          <a:bodyPr/>
          <a:lstStyle/>
          <a:p>
            <a:r>
              <a:rPr lang="en-IN"/>
              <a:t>I edited the ppt with the help of my team. and i played a vital role to complete our project.</a:t>
            </a:r>
          </a:p>
        </p:txBody>
      </p:sp>
      <p:pic>
        <p:nvPicPr>
          <p:cNvPr id="4" name="Picture 3"/>
          <p:cNvPicPr>
            <a:picLocks noChangeAspect="1"/>
          </p:cNvPicPr>
          <p:nvPr/>
        </p:nvPicPr>
        <p:blipFill>
          <a:blip r:embed="rId1"/>
          <a:srcRect/>
          <a:stretch>
            <a:fillRect/>
          </a:stretch>
        </p:blipFill>
        <p:spPr>
          <a:xfrm>
            <a:off x="0" y="1332775"/>
            <a:ext cx="3456532" cy="35156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866732" y="1460387"/>
            <a:ext cx="7487067" cy="1325563"/>
          </a:xfrm>
        </p:spPr>
        <p:txBody>
          <a:bodyPr/>
          <a:lstStyle/>
          <a:p>
            <a:r>
              <a:rPr lang="en-IN">
                <a:highlight>
                  <a:srgbClr val="FFFF00"/>
                </a:highlight>
              </a:rPr>
              <a:t>K.Eswar</a:t>
            </a:r>
          </a:p>
          <a:p>
            <a:r>
              <a:rPr lang="en-IN"/>
              <a:t>          </a:t>
            </a:r>
            <a:r>
              <a:rPr lang="en-IN" sz="2800" i="1"/>
              <a:t>~team member</a:t>
            </a:r>
          </a:p>
        </p:txBody>
      </p:sp>
      <p:sp>
        <p:nvSpPr>
          <p:cNvPr id="3" name="Content Placeholder 2"/>
          <p:cNvSpPr>
            <a:spLocks noGrp="1" noEditPoints="1"/>
          </p:cNvSpPr>
          <p:nvPr>
            <p:ph idx="1"/>
          </p:nvPr>
        </p:nvSpPr>
        <p:spPr>
          <a:xfrm>
            <a:off x="3866732" y="2915387"/>
            <a:ext cx="7487067" cy="3515632"/>
          </a:xfrm>
        </p:spPr>
        <p:txBody>
          <a:bodyPr/>
          <a:lstStyle/>
          <a:p>
            <a:pPr marL="0" indent="0">
              <a:buNone/>
            </a:pPr>
            <a:r>
              <a:rPr lang="en-IN"/>
              <a:t>I have motivated my team to complete out our project more efficiently.  </a:t>
            </a:r>
          </a:p>
          <a:p>
            <a:pPr marL="0" indent="0">
              <a:buNone/>
            </a:pPr>
            <a:endParaRPr lang="en-IN"/>
          </a:p>
          <a:p>
            <a:pPr marL="0" indent="0">
              <a:buNone/>
            </a:pPr>
            <a:endParaRPr lang="en-IN"/>
          </a:p>
          <a:p>
            <a:pPr marL="0" indent="0">
              <a:buNone/>
            </a:pPr>
            <a:endParaRPr lang="en-IN"/>
          </a:p>
          <a:p>
            <a:pPr marL="0" indent="0">
              <a:buNone/>
            </a:pPr>
            <a:r>
              <a:rPr lang="en-IN"/>
              <a:t>THANK YOU....</a:t>
            </a:r>
          </a:p>
        </p:txBody>
      </p:sp>
      <p:pic>
        <p:nvPicPr>
          <p:cNvPr id="5" name="Picture 4"/>
          <p:cNvPicPr>
            <a:picLocks noChangeAspect="1"/>
          </p:cNvPicPr>
          <p:nvPr/>
        </p:nvPicPr>
        <p:blipFill>
          <a:blip r:embed="rId1"/>
          <a:srcRect/>
          <a:stretch>
            <a:fillRect/>
          </a:stretch>
        </p:blipFill>
        <p:spPr>
          <a:xfrm>
            <a:off x="0" y="1460387"/>
            <a:ext cx="3634631" cy="35156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PRESENTED BY</a:t>
            </a:r>
          </a:p>
        </p:txBody>
      </p:sp>
      <p:sp>
        <p:nvSpPr>
          <p:cNvPr id="3" name="Content Placeholder 2"/>
          <p:cNvSpPr>
            <a:spLocks noGrp="1" noEditPoints="1"/>
          </p:cNvSpPr>
          <p:nvPr>
            <p:ph idx="1"/>
          </p:nvPr>
        </p:nvSpPr>
        <p:spPr/>
        <p:txBody>
          <a:bodyPr/>
          <a:lstStyle/>
          <a:p>
            <a:pPr>
              <a:buClr>
                <a:srgbClr val="FF0000"/>
              </a:buClr>
              <a:buFont typeface="Wingdings" charset="0"/>
              <a:buChar char="q"/>
            </a:pPr>
            <a:r>
              <a:rPr lang="en-IN"/>
              <a:t>K.PAVITHRA</a:t>
            </a:r>
          </a:p>
          <a:p>
            <a:pPr>
              <a:buClr>
                <a:srgbClr val="FF0000"/>
              </a:buClr>
              <a:buFont typeface="Wingdings" charset="0"/>
              <a:buChar char="q"/>
            </a:pPr>
            <a:r>
              <a:rPr lang="en-IN"/>
              <a:t>J.RAGHAVENDRA</a:t>
            </a:r>
          </a:p>
          <a:p>
            <a:pPr>
              <a:buClr>
                <a:srgbClr val="FF0000"/>
              </a:buClr>
              <a:buFont typeface="Wingdings" charset="0"/>
              <a:buChar char="q"/>
            </a:pPr>
            <a:r>
              <a:rPr lang="en-IN"/>
              <a:t>K.DINESH KUMAR</a:t>
            </a:r>
          </a:p>
          <a:p>
            <a:pPr>
              <a:buClr>
                <a:srgbClr val="FF0000"/>
              </a:buClr>
              <a:buFont typeface="Wingdings" charset="0"/>
              <a:buChar char="q"/>
            </a:pPr>
            <a:r>
              <a:rPr lang="en-IN"/>
              <a:t>K ESWAR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REASEARCH BRAND : BRITANNIA</a:t>
            </a:r>
          </a:p>
        </p:txBody>
      </p:sp>
      <p:sp>
        <p:nvSpPr>
          <p:cNvPr id="3" name="Content Placeholder 2"/>
          <p:cNvSpPr>
            <a:spLocks noGrp="1" noEditPoints="1"/>
          </p:cNvSpPr>
          <p:nvPr>
            <p:ph idx="1"/>
          </p:nvPr>
        </p:nvSpPr>
        <p:spPr/>
        <p:txBody>
          <a:bodyPr/>
          <a:lstStyle/>
          <a:p>
            <a:pPr marL="0" indent="0">
              <a:buFont typeface="Arial" pitchFamily="34" charset="0"/>
              <a:buNone/>
            </a:pPr>
            <a:r>
              <a:rPr lang="en-IN">
                <a:solidFill>
                  <a:srgbClr val="FF0000"/>
                </a:solidFill>
              </a:rPr>
              <a:t>INTRODUCTION OF BRITANNIA </a:t>
            </a:r>
          </a:p>
          <a:p>
            <a:pPr>
              <a:buFont typeface="Arial" pitchFamily="34" charset="0"/>
              <a:buChar char="•"/>
            </a:pPr>
            <a:r>
              <a:rPr lang="en-IN" sz="1800">
                <a:solidFill>
                  <a:schemeClr val="tx1"/>
                </a:solidFill>
              </a:rPr>
              <a:t>Britannia industries is one of India's leading food companies with a 100 year legacy and annual revenues in excess of Rs.9000cr .</a:t>
            </a:r>
          </a:p>
          <a:p>
            <a:pPr>
              <a:buFont typeface="Arial" pitchFamily="34" charset="0"/>
              <a:buChar char="•"/>
            </a:pPr>
            <a:r>
              <a:rPr lang="en-IN" sz="1800">
                <a:solidFill>
                  <a:schemeClr val="tx1"/>
                </a:solidFill>
              </a:rPr>
              <a:t>Britannias product portfolio includes biscuits ,  bread cakes , rusk and diary products including cheese beverages , milk and yoghurt .</a:t>
            </a:r>
          </a:p>
          <a:p>
            <a:pPr>
              <a:buFont typeface="Arial" pitchFamily="34" charset="0"/>
              <a:buChar char="•"/>
            </a:pPr>
            <a:r>
              <a:rPr lang="en-IN" sz="1800">
                <a:solidFill>
                  <a:schemeClr val="tx1"/>
                </a:solidFill>
              </a:rPr>
              <a:t>Britannia is a brand which may generations of Indians grown up with and cherished and loved in India and world 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vision</a:t>
            </a:r>
          </a:p>
        </p:txBody>
      </p:sp>
      <p:sp>
        <p:nvSpPr>
          <p:cNvPr id="3" name="Content Placeholder 2"/>
          <p:cNvSpPr>
            <a:spLocks noGrp="1" noEditPoints="1"/>
          </p:cNvSpPr>
          <p:nvPr>
            <p:ph idx="1"/>
          </p:nvPr>
        </p:nvSpPr>
        <p:spPr/>
        <p:txBody>
          <a:bodyPr/>
          <a:lstStyle/>
          <a:p>
            <a:r>
              <a:rPr lang="en-IN"/>
              <a:t>Expanding their global client base with significant repeat businesses</a:t>
            </a:r>
          </a:p>
          <a:p>
            <a:r>
              <a:rPr lang="en-IN"/>
              <a:t>A flexible and innovative approach towards the needs of their clients aware of emerging trends and technological breakthroughs.</a:t>
            </a:r>
          </a:p>
          <a:p>
            <a:r>
              <a:rPr lang="en-IN"/>
              <a:t>Being able to communicate effectively and knowledgeably in the diverse range of countries in which we operate.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mission</a:t>
            </a:r>
          </a:p>
        </p:txBody>
      </p:sp>
      <p:sp>
        <p:nvSpPr>
          <p:cNvPr id="3" name="Content Placeholder 2"/>
          <p:cNvSpPr>
            <a:spLocks noGrp="1" noEditPoints="1"/>
          </p:cNvSpPr>
          <p:nvPr>
            <p:ph idx="1"/>
          </p:nvPr>
        </p:nvSpPr>
        <p:spPr/>
        <p:txBody>
          <a:bodyPr/>
          <a:lstStyle/>
          <a:p>
            <a:r>
              <a:rPr lang="en-IN"/>
              <a:t>To meet or where possible exceed the expectation of our diverse client base with flexible innovative solutions of the highest quality that adhere to safe ethically sound and environmentally friendly codes of practice.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History of Britannia</a:t>
            </a:r>
          </a:p>
        </p:txBody>
      </p:sp>
      <p:sp>
        <p:nvSpPr>
          <p:cNvPr id="3" name="Content Placeholder 2"/>
          <p:cNvSpPr>
            <a:spLocks noGrp="1" noEditPoints="1"/>
          </p:cNvSpPr>
          <p:nvPr>
            <p:ph idx="1"/>
          </p:nvPr>
        </p:nvSpPr>
        <p:spPr/>
        <p:txBody>
          <a:bodyPr/>
          <a:lstStyle/>
          <a:p>
            <a:r>
              <a:rPr lang="en-IN"/>
              <a:t>In the year 1891 , a group of british businessmen formed a company in a room of small house in kolkata with Rs 295.</a:t>
            </a:r>
          </a:p>
          <a:p>
            <a:r>
              <a:rPr lang="en-IN"/>
              <a:t>And now , 130 years later , that company is one of the biggest FMCG companies in India.</a:t>
            </a:r>
          </a:p>
          <a:p>
            <a:r>
              <a:rPr lang="en-IN"/>
              <a:t>Just as recently as november 2022 , Britannia's shares zoomed to all-time growth in the June-September quarter , which resultes in Britannia entering the Rs 1 trillion market value club.</a:t>
            </a:r>
          </a:p>
          <a:p>
            <a:endParaRPr lang="en-IN"/>
          </a:p>
          <a:p>
            <a:endParaRPr lang="en-IN"/>
          </a:p>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a:t>cooperative model</a:t>
            </a:r>
          </a:p>
        </p:txBody>
      </p:sp>
      <p:sp>
        <p:nvSpPr>
          <p:cNvPr id="3" name="Content Placeholder 2"/>
          <p:cNvSpPr>
            <a:spLocks noGrp="1" noEditPoints="1"/>
          </p:cNvSpPr>
          <p:nvPr>
            <p:ph idx="1"/>
          </p:nvPr>
        </p:nvSpPr>
        <p:spPr/>
        <p:txBody>
          <a:bodyPr/>
          <a:lstStyle/>
          <a:p>
            <a:r>
              <a:rPr lang="en-IN"/>
              <a:t>The deal take advantage of new legislation that is likely to spark sweeping consolidation among britain's 55 building societies , 33 mutual insurers and 70 friendly societies.</a:t>
            </a:r>
          </a:p>
          <a:p>
            <a:endParaRPr lang="en-IN"/>
          </a:p>
        </p:txBody>
      </p:sp>
      <p:pic>
        <p:nvPicPr>
          <p:cNvPr id="4" name="Picture 3"/>
          <p:cNvPicPr>
            <a:picLocks noChangeAspect="1"/>
          </p:cNvPicPr>
          <p:nvPr/>
        </p:nvPicPr>
        <p:blipFill>
          <a:blip r:embed="rId1"/>
          <a:srcRect/>
          <a:stretch>
            <a:fillRect/>
          </a:stretch>
        </p:blipFill>
        <p:spPr>
          <a:xfrm>
            <a:off x="2450358" y="4287257"/>
            <a:ext cx="3962400" cy="24633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199" y="1460387"/>
            <a:ext cx="10515600" cy="1016989"/>
          </a:xfrm>
        </p:spPr>
        <p:txBody>
          <a:bodyPr/>
          <a:lstStyle/>
          <a:p>
            <a:r>
              <a:rPr lang="en-IN"/>
              <a:t> CEO of Britannia</a:t>
            </a:r>
          </a:p>
        </p:txBody>
      </p:sp>
      <p:sp>
        <p:nvSpPr>
          <p:cNvPr id="3" name="Content Placeholder 2"/>
          <p:cNvSpPr>
            <a:spLocks noGrp="1" noEditPoints="1"/>
          </p:cNvSpPr>
          <p:nvPr>
            <p:ph idx="1"/>
          </p:nvPr>
        </p:nvSpPr>
        <p:spPr>
          <a:xfrm>
            <a:off x="1013403" y="2477376"/>
            <a:ext cx="10515600" cy="4641946"/>
          </a:xfrm>
        </p:spPr>
        <p:txBody>
          <a:bodyPr/>
          <a:lstStyle/>
          <a:p>
            <a:pPr marL="0" indent="0">
              <a:buNone/>
            </a:pPr>
          </a:p>
        </p:txBody>
      </p:sp>
      <p:pic>
        <p:nvPicPr>
          <p:cNvPr id="6" name="Picture 5"/>
          <p:cNvPicPr>
            <a:picLocks noChangeAspect="1"/>
          </p:cNvPicPr>
          <p:nvPr/>
        </p:nvPicPr>
        <p:blipFill>
          <a:blip r:embed="rId1"/>
          <a:srcRect/>
          <a:stretch>
            <a:fillRect/>
          </a:stretch>
        </p:blipFill>
        <p:spPr>
          <a:xfrm rot="21600000">
            <a:off x="1106616" y="2477376"/>
            <a:ext cx="7398909" cy="43055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ProjectPresentation">
  <a:themeElements>
    <a:clrScheme name="ProjectPresentation">
      <a:dk1>
        <a:sysClr val="windowText" lastClr="000000"/>
      </a:dk1>
      <a:lt1>
        <a:sysClr val="window" lastClr="FFFFFF"/>
      </a:lt1>
      <a:dk2>
        <a:srgbClr val="417A9B"/>
      </a:dk2>
      <a:lt2>
        <a:srgbClr val="F4EBE3"/>
      </a:lt2>
      <a:accent1>
        <a:srgbClr val="ED7C59"/>
      </a:accent1>
      <a:accent2>
        <a:srgbClr val="00C4B9"/>
      </a:accent2>
      <a:accent3>
        <a:srgbClr val="F5AE00"/>
      </a:accent3>
      <a:accent4>
        <a:srgbClr val="74B287"/>
      </a:accent4>
      <a:accent5>
        <a:srgbClr val="EF5361"/>
      </a:accent5>
      <a:accent6>
        <a:srgbClr val="88C9CC"/>
      </a:accent6>
      <a:hlink>
        <a:srgbClr val="0563C1"/>
      </a:hlink>
      <a:folHlink>
        <a:srgbClr val="954F72"/>
      </a:folHlink>
    </a:clrScheme>
    <a:fontScheme name="Gill Sans MT - Gill Sans MT">
      <a:majorFont>
        <a:latin typeface="Gill Sans MT"/>
        <a:ea typeface=""/>
        <a:cs typeface=""/>
      </a:majorFont>
      <a:minorFont>
        <a:latin typeface="Gill Sans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Words>
  <Application>Microsoft Office PowerPoint</Application>
  <PresentationFormat>Widescreen</PresentationFormat>
  <Paragraphs>1</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Gill Sans MT</vt:lpstr>
      <vt:lpstr>ProjectPresentation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k.pavithra keshava</dc:creator>
  <cp:lastModifiedBy>k.pavithra keshava</cp:lastModifiedBy>
  <cp:revision>1</cp:revision>
  <dcterms:created xsi:type="dcterms:W3CDTF">2020-03-05T14:05:40Z</dcterms:created>
  <dcterms:modified xsi:type="dcterms:W3CDTF">2023-10-15T17:33:35Z</dcterms:modified>
</cp:coreProperties>
</file>