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83" d="100"/>
          <a:sy n="83" d="100"/>
        </p:scale>
        <p:origin x="8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DA3A-B46B-4A67-9551-AEF6EEDE17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6E07BA-C10B-44B5-8183-6550B1E5147A}">
      <dgm:prSet/>
      <dgm:spPr/>
      <dgm:t>
        <a:bodyPr/>
        <a:lstStyle/>
        <a:p>
          <a:r>
            <a:rPr lang="en-US"/>
            <a:t>Present the general overview of energy production by sources and consumption per state in the US. </a:t>
          </a:r>
        </a:p>
      </dgm:t>
    </dgm:pt>
    <dgm:pt modelId="{28294E79-26A3-4BB8-84AD-79B31140DDAD}" type="parTrans" cxnId="{76AC15CB-FDEE-4E32-9134-354D3CB9EC5E}">
      <dgm:prSet/>
      <dgm:spPr/>
      <dgm:t>
        <a:bodyPr/>
        <a:lstStyle/>
        <a:p>
          <a:endParaRPr lang="en-US"/>
        </a:p>
      </dgm:t>
    </dgm:pt>
    <dgm:pt modelId="{51C41501-F608-4867-A287-7D00BB2B453E}" type="sibTrans" cxnId="{76AC15CB-FDEE-4E32-9134-354D3CB9EC5E}">
      <dgm:prSet/>
      <dgm:spPr/>
      <dgm:t>
        <a:bodyPr/>
        <a:lstStyle/>
        <a:p>
          <a:endParaRPr lang="en-US"/>
        </a:p>
      </dgm:t>
    </dgm:pt>
    <dgm:pt modelId="{9ED783EF-2F67-4F5F-B9A5-A4265B95DDF5}">
      <dgm:prSet/>
      <dgm:spPr/>
      <dgm:t>
        <a:bodyPr/>
        <a:lstStyle/>
        <a:p>
          <a:r>
            <a:rPr lang="en-US"/>
            <a:t>Evaluate the production sources in each state</a:t>
          </a:r>
        </a:p>
      </dgm:t>
    </dgm:pt>
    <dgm:pt modelId="{E9F8EC65-BBB2-494C-81B0-844F0FD1272C}" type="parTrans" cxnId="{F626EE10-93B5-4584-9777-35D2E38F8135}">
      <dgm:prSet/>
      <dgm:spPr/>
      <dgm:t>
        <a:bodyPr/>
        <a:lstStyle/>
        <a:p>
          <a:endParaRPr lang="en-US"/>
        </a:p>
      </dgm:t>
    </dgm:pt>
    <dgm:pt modelId="{DA58B886-EE52-44AD-8B51-6F256942A2CE}" type="sibTrans" cxnId="{F626EE10-93B5-4584-9777-35D2E38F8135}">
      <dgm:prSet/>
      <dgm:spPr/>
      <dgm:t>
        <a:bodyPr/>
        <a:lstStyle/>
        <a:p>
          <a:endParaRPr lang="en-US"/>
        </a:p>
      </dgm:t>
    </dgm:pt>
    <dgm:pt modelId="{9B3B3475-A07B-437F-99FE-AA9DFA15B456}">
      <dgm:prSet/>
      <dgm:spPr/>
      <dgm:t>
        <a:bodyPr/>
        <a:lstStyle/>
        <a:p>
          <a:r>
            <a:rPr lang="en-US"/>
            <a:t>Evaluate the production from renewables throughout the years</a:t>
          </a:r>
        </a:p>
      </dgm:t>
    </dgm:pt>
    <dgm:pt modelId="{8F866ED2-84B2-4D19-9F4C-85F046FF658E}" type="parTrans" cxnId="{6029C18E-A2BF-4474-BE57-80526DA87F29}">
      <dgm:prSet/>
      <dgm:spPr/>
      <dgm:t>
        <a:bodyPr/>
        <a:lstStyle/>
        <a:p>
          <a:endParaRPr lang="en-US"/>
        </a:p>
      </dgm:t>
    </dgm:pt>
    <dgm:pt modelId="{53C2E494-3E5F-46E0-989B-4276B167F4DB}" type="sibTrans" cxnId="{6029C18E-A2BF-4474-BE57-80526DA87F29}">
      <dgm:prSet/>
      <dgm:spPr/>
      <dgm:t>
        <a:bodyPr/>
        <a:lstStyle/>
        <a:p>
          <a:endParaRPr lang="en-US"/>
        </a:p>
      </dgm:t>
    </dgm:pt>
    <dgm:pt modelId="{5C7CA15F-7EEA-42FF-9016-B410368877A0}" type="pres">
      <dgm:prSet presAssocID="{1B74DA3A-B46B-4A67-9551-AEF6EEDE177F}" presName="root" presStyleCnt="0">
        <dgm:presLayoutVars>
          <dgm:dir/>
          <dgm:resizeHandles val="exact"/>
        </dgm:presLayoutVars>
      </dgm:prSet>
      <dgm:spPr/>
    </dgm:pt>
    <dgm:pt modelId="{A47EC41B-C32B-46A4-B9F4-3281DD65F152}" type="pres">
      <dgm:prSet presAssocID="{1F6E07BA-C10B-44B5-8183-6550B1E5147A}" presName="compNode" presStyleCnt="0"/>
      <dgm:spPr/>
    </dgm:pt>
    <dgm:pt modelId="{A75BDD36-6FBE-4FE9-8EA1-01285EA164FE}" type="pres">
      <dgm:prSet presAssocID="{1F6E07BA-C10B-44B5-8183-6550B1E5147A}" presName="bgRect" presStyleLbl="bgShp" presStyleIdx="0" presStyleCnt="3"/>
      <dgm:spPr/>
    </dgm:pt>
    <dgm:pt modelId="{B3EA0455-0E16-4E3A-B9A6-7FC99E6EB7E9}" type="pres">
      <dgm:prSet presAssocID="{1F6E07BA-C10B-44B5-8183-6550B1E514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9C11E55C-AB95-49F0-8241-9DD89EDB85D3}" type="pres">
      <dgm:prSet presAssocID="{1F6E07BA-C10B-44B5-8183-6550B1E5147A}" presName="spaceRect" presStyleCnt="0"/>
      <dgm:spPr/>
    </dgm:pt>
    <dgm:pt modelId="{530CC580-F24A-44F2-94D9-48931B16B5FA}" type="pres">
      <dgm:prSet presAssocID="{1F6E07BA-C10B-44B5-8183-6550B1E5147A}" presName="parTx" presStyleLbl="revTx" presStyleIdx="0" presStyleCnt="3">
        <dgm:presLayoutVars>
          <dgm:chMax val="0"/>
          <dgm:chPref val="0"/>
        </dgm:presLayoutVars>
      </dgm:prSet>
      <dgm:spPr/>
    </dgm:pt>
    <dgm:pt modelId="{D19A6AFD-FCF7-431F-AB30-35E5D1AFCC7B}" type="pres">
      <dgm:prSet presAssocID="{51C41501-F608-4867-A287-7D00BB2B453E}" presName="sibTrans" presStyleCnt="0"/>
      <dgm:spPr/>
    </dgm:pt>
    <dgm:pt modelId="{2AF3B51E-0591-4858-BDEF-DB6F06C8E165}" type="pres">
      <dgm:prSet presAssocID="{9ED783EF-2F67-4F5F-B9A5-A4265B95DDF5}" presName="compNode" presStyleCnt="0"/>
      <dgm:spPr/>
    </dgm:pt>
    <dgm:pt modelId="{006AEA8E-0D6C-4DB5-8CC5-0EC51A8F443D}" type="pres">
      <dgm:prSet presAssocID="{9ED783EF-2F67-4F5F-B9A5-A4265B95DDF5}" presName="bgRect" presStyleLbl="bgShp" presStyleIdx="1" presStyleCnt="3"/>
      <dgm:spPr/>
    </dgm:pt>
    <dgm:pt modelId="{C284CA53-D522-4492-9EC2-FDBAFA848B0B}" type="pres">
      <dgm:prSet presAssocID="{9ED783EF-2F67-4F5F-B9A5-A4265B95D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A4C4EA0-CFFD-429D-A2C7-432D4AB744E6}" type="pres">
      <dgm:prSet presAssocID="{9ED783EF-2F67-4F5F-B9A5-A4265B95DDF5}" presName="spaceRect" presStyleCnt="0"/>
      <dgm:spPr/>
    </dgm:pt>
    <dgm:pt modelId="{38ACFD20-0B6B-4B7E-82E3-0567EEA9B884}" type="pres">
      <dgm:prSet presAssocID="{9ED783EF-2F67-4F5F-B9A5-A4265B95DDF5}" presName="parTx" presStyleLbl="revTx" presStyleIdx="1" presStyleCnt="3">
        <dgm:presLayoutVars>
          <dgm:chMax val="0"/>
          <dgm:chPref val="0"/>
        </dgm:presLayoutVars>
      </dgm:prSet>
      <dgm:spPr/>
    </dgm:pt>
    <dgm:pt modelId="{14902E29-0AF7-4BBD-9A4D-E1E1B1773B6D}" type="pres">
      <dgm:prSet presAssocID="{DA58B886-EE52-44AD-8B51-6F256942A2CE}" presName="sibTrans" presStyleCnt="0"/>
      <dgm:spPr/>
    </dgm:pt>
    <dgm:pt modelId="{B95428C1-8DEB-4316-9454-D586DB46EC7D}" type="pres">
      <dgm:prSet presAssocID="{9B3B3475-A07B-437F-99FE-AA9DFA15B456}" presName="compNode" presStyleCnt="0"/>
      <dgm:spPr/>
    </dgm:pt>
    <dgm:pt modelId="{1CED59B8-920E-4C3B-B284-1B6E63C91782}" type="pres">
      <dgm:prSet presAssocID="{9B3B3475-A07B-437F-99FE-AA9DFA15B456}" presName="bgRect" presStyleLbl="bgShp" presStyleIdx="2" presStyleCnt="3"/>
      <dgm:spPr/>
    </dgm:pt>
    <dgm:pt modelId="{0E50938F-65CB-4A14-86F5-3BDABC7C4121}" type="pres">
      <dgm:prSet presAssocID="{9B3B3475-A07B-437F-99FE-AA9DFA15B4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
        </a:ext>
      </dgm:extLst>
    </dgm:pt>
    <dgm:pt modelId="{DDB7935E-B565-4FB7-8C5F-4342E2E21E1D}" type="pres">
      <dgm:prSet presAssocID="{9B3B3475-A07B-437F-99FE-AA9DFA15B456}" presName="spaceRect" presStyleCnt="0"/>
      <dgm:spPr/>
    </dgm:pt>
    <dgm:pt modelId="{94C63917-EC6A-4661-9E55-BAB3EA5A3A67}" type="pres">
      <dgm:prSet presAssocID="{9B3B3475-A07B-437F-99FE-AA9DFA15B456}" presName="parTx" presStyleLbl="revTx" presStyleIdx="2" presStyleCnt="3">
        <dgm:presLayoutVars>
          <dgm:chMax val="0"/>
          <dgm:chPref val="0"/>
        </dgm:presLayoutVars>
      </dgm:prSet>
      <dgm:spPr/>
    </dgm:pt>
  </dgm:ptLst>
  <dgm:cxnLst>
    <dgm:cxn modelId="{F626EE10-93B5-4584-9777-35D2E38F8135}" srcId="{1B74DA3A-B46B-4A67-9551-AEF6EEDE177F}" destId="{9ED783EF-2F67-4F5F-B9A5-A4265B95DDF5}" srcOrd="1" destOrd="0" parTransId="{E9F8EC65-BBB2-494C-81B0-844F0FD1272C}" sibTransId="{DA58B886-EE52-44AD-8B51-6F256942A2CE}"/>
    <dgm:cxn modelId="{0EDD895D-C03D-4CEE-8C75-F4AD72D8B636}" type="presOf" srcId="{9B3B3475-A07B-437F-99FE-AA9DFA15B456}" destId="{94C63917-EC6A-4661-9E55-BAB3EA5A3A67}" srcOrd="0" destOrd="0" presId="urn:microsoft.com/office/officeart/2018/2/layout/IconVerticalSolidList"/>
    <dgm:cxn modelId="{6029C18E-A2BF-4474-BE57-80526DA87F29}" srcId="{1B74DA3A-B46B-4A67-9551-AEF6EEDE177F}" destId="{9B3B3475-A07B-437F-99FE-AA9DFA15B456}" srcOrd="2" destOrd="0" parTransId="{8F866ED2-84B2-4D19-9F4C-85F046FF658E}" sibTransId="{53C2E494-3E5F-46E0-989B-4276B167F4DB}"/>
    <dgm:cxn modelId="{E077348F-AAD4-4781-BDBD-A12914F500FC}" type="presOf" srcId="{9ED783EF-2F67-4F5F-B9A5-A4265B95DDF5}" destId="{38ACFD20-0B6B-4B7E-82E3-0567EEA9B884}" srcOrd="0" destOrd="0" presId="urn:microsoft.com/office/officeart/2018/2/layout/IconVerticalSolidList"/>
    <dgm:cxn modelId="{E530D496-B284-4A32-B5EF-2752BE1820E5}" type="presOf" srcId="{1F6E07BA-C10B-44B5-8183-6550B1E5147A}" destId="{530CC580-F24A-44F2-94D9-48931B16B5FA}" srcOrd="0" destOrd="0" presId="urn:microsoft.com/office/officeart/2018/2/layout/IconVerticalSolidList"/>
    <dgm:cxn modelId="{7285EEA7-A9E7-4A3F-B373-92CB5D79475A}" type="presOf" srcId="{1B74DA3A-B46B-4A67-9551-AEF6EEDE177F}" destId="{5C7CA15F-7EEA-42FF-9016-B410368877A0}" srcOrd="0" destOrd="0" presId="urn:microsoft.com/office/officeart/2018/2/layout/IconVerticalSolidList"/>
    <dgm:cxn modelId="{76AC15CB-FDEE-4E32-9134-354D3CB9EC5E}" srcId="{1B74DA3A-B46B-4A67-9551-AEF6EEDE177F}" destId="{1F6E07BA-C10B-44B5-8183-6550B1E5147A}" srcOrd="0" destOrd="0" parTransId="{28294E79-26A3-4BB8-84AD-79B31140DDAD}" sibTransId="{51C41501-F608-4867-A287-7D00BB2B453E}"/>
    <dgm:cxn modelId="{648E12E3-5324-49DE-AD23-1E912F4A55E0}" type="presParOf" srcId="{5C7CA15F-7EEA-42FF-9016-B410368877A0}" destId="{A47EC41B-C32B-46A4-B9F4-3281DD65F152}" srcOrd="0" destOrd="0" presId="urn:microsoft.com/office/officeart/2018/2/layout/IconVerticalSolidList"/>
    <dgm:cxn modelId="{CFF8007C-E258-4428-9EE7-3879E3B2280D}" type="presParOf" srcId="{A47EC41B-C32B-46A4-B9F4-3281DD65F152}" destId="{A75BDD36-6FBE-4FE9-8EA1-01285EA164FE}" srcOrd="0" destOrd="0" presId="urn:microsoft.com/office/officeart/2018/2/layout/IconVerticalSolidList"/>
    <dgm:cxn modelId="{246F63F3-9805-4ACF-80E4-E1355010AFEA}" type="presParOf" srcId="{A47EC41B-C32B-46A4-B9F4-3281DD65F152}" destId="{B3EA0455-0E16-4E3A-B9A6-7FC99E6EB7E9}" srcOrd="1" destOrd="0" presId="urn:microsoft.com/office/officeart/2018/2/layout/IconVerticalSolidList"/>
    <dgm:cxn modelId="{67EE6E90-E640-45CE-87CE-72170FD82069}" type="presParOf" srcId="{A47EC41B-C32B-46A4-B9F4-3281DD65F152}" destId="{9C11E55C-AB95-49F0-8241-9DD89EDB85D3}" srcOrd="2" destOrd="0" presId="urn:microsoft.com/office/officeart/2018/2/layout/IconVerticalSolidList"/>
    <dgm:cxn modelId="{F2715F67-D6E7-416C-A092-861FE945771C}" type="presParOf" srcId="{A47EC41B-C32B-46A4-B9F4-3281DD65F152}" destId="{530CC580-F24A-44F2-94D9-48931B16B5FA}" srcOrd="3" destOrd="0" presId="urn:microsoft.com/office/officeart/2018/2/layout/IconVerticalSolidList"/>
    <dgm:cxn modelId="{0808EB6B-32FE-4DD4-8D95-64715EA69E28}" type="presParOf" srcId="{5C7CA15F-7EEA-42FF-9016-B410368877A0}" destId="{D19A6AFD-FCF7-431F-AB30-35E5D1AFCC7B}" srcOrd="1" destOrd="0" presId="urn:microsoft.com/office/officeart/2018/2/layout/IconVerticalSolidList"/>
    <dgm:cxn modelId="{25D1878F-05D7-456C-B0A1-FAE38E812FF1}" type="presParOf" srcId="{5C7CA15F-7EEA-42FF-9016-B410368877A0}" destId="{2AF3B51E-0591-4858-BDEF-DB6F06C8E165}" srcOrd="2" destOrd="0" presId="urn:microsoft.com/office/officeart/2018/2/layout/IconVerticalSolidList"/>
    <dgm:cxn modelId="{862D3E86-D8C3-4501-B8B8-E3F115D875DA}" type="presParOf" srcId="{2AF3B51E-0591-4858-BDEF-DB6F06C8E165}" destId="{006AEA8E-0D6C-4DB5-8CC5-0EC51A8F443D}" srcOrd="0" destOrd="0" presId="urn:microsoft.com/office/officeart/2018/2/layout/IconVerticalSolidList"/>
    <dgm:cxn modelId="{2BBBADB1-52C0-4A59-BCE8-420FB9516D10}" type="presParOf" srcId="{2AF3B51E-0591-4858-BDEF-DB6F06C8E165}" destId="{C284CA53-D522-4492-9EC2-FDBAFA848B0B}" srcOrd="1" destOrd="0" presId="urn:microsoft.com/office/officeart/2018/2/layout/IconVerticalSolidList"/>
    <dgm:cxn modelId="{B0C55AD8-9FC9-44B7-ADB0-11721E9A4F7E}" type="presParOf" srcId="{2AF3B51E-0591-4858-BDEF-DB6F06C8E165}" destId="{7A4C4EA0-CFFD-429D-A2C7-432D4AB744E6}" srcOrd="2" destOrd="0" presId="urn:microsoft.com/office/officeart/2018/2/layout/IconVerticalSolidList"/>
    <dgm:cxn modelId="{09EFD82C-AC23-49BD-A38A-888917EB96AD}" type="presParOf" srcId="{2AF3B51E-0591-4858-BDEF-DB6F06C8E165}" destId="{38ACFD20-0B6B-4B7E-82E3-0567EEA9B884}" srcOrd="3" destOrd="0" presId="urn:microsoft.com/office/officeart/2018/2/layout/IconVerticalSolidList"/>
    <dgm:cxn modelId="{24FBE6C9-4DF7-4D32-A210-52EB6E5D0973}" type="presParOf" srcId="{5C7CA15F-7EEA-42FF-9016-B410368877A0}" destId="{14902E29-0AF7-4BBD-9A4D-E1E1B1773B6D}" srcOrd="3" destOrd="0" presId="urn:microsoft.com/office/officeart/2018/2/layout/IconVerticalSolidList"/>
    <dgm:cxn modelId="{A1AEAA73-F5ED-4AAE-B5CB-B353A580855D}" type="presParOf" srcId="{5C7CA15F-7EEA-42FF-9016-B410368877A0}" destId="{B95428C1-8DEB-4316-9454-D586DB46EC7D}" srcOrd="4" destOrd="0" presId="urn:microsoft.com/office/officeart/2018/2/layout/IconVerticalSolidList"/>
    <dgm:cxn modelId="{2047D4DB-7AA6-4AC0-95E3-DD5AB8D5A2F7}" type="presParOf" srcId="{B95428C1-8DEB-4316-9454-D586DB46EC7D}" destId="{1CED59B8-920E-4C3B-B284-1B6E63C91782}" srcOrd="0" destOrd="0" presId="urn:microsoft.com/office/officeart/2018/2/layout/IconVerticalSolidList"/>
    <dgm:cxn modelId="{0FFD5A9B-C0F5-48D8-A689-1C97E328C390}" type="presParOf" srcId="{B95428C1-8DEB-4316-9454-D586DB46EC7D}" destId="{0E50938F-65CB-4A14-86F5-3BDABC7C4121}" srcOrd="1" destOrd="0" presId="urn:microsoft.com/office/officeart/2018/2/layout/IconVerticalSolidList"/>
    <dgm:cxn modelId="{B68AB88E-DC20-4800-A697-A5AD5864EC85}" type="presParOf" srcId="{B95428C1-8DEB-4316-9454-D586DB46EC7D}" destId="{DDB7935E-B565-4FB7-8C5F-4342E2E21E1D}" srcOrd="2" destOrd="0" presId="urn:microsoft.com/office/officeart/2018/2/layout/IconVerticalSolidList"/>
    <dgm:cxn modelId="{234B4BA9-F433-49D1-8B90-C86AF92DB578}" type="presParOf" srcId="{B95428C1-8DEB-4316-9454-D586DB46EC7D}" destId="{94C63917-EC6A-4661-9E55-BAB3EA5A3A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182978-01A2-465D-BF4F-93583FA8CD1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74E7A44-DDCD-4689-8D1D-453650A46355}">
      <dgm:prSet/>
      <dgm:spPr/>
      <dgm:t>
        <a:bodyPr/>
        <a:lstStyle/>
        <a:p>
          <a:r>
            <a:rPr lang="en-US" dirty="0"/>
            <a:t>Used pandas in </a:t>
          </a:r>
          <a:r>
            <a:rPr lang="en-US" dirty="0" err="1"/>
            <a:t>jupyter</a:t>
          </a:r>
          <a:r>
            <a:rPr lang="en-US" dirty="0"/>
            <a:t> notebook perform data cleaning; converted </a:t>
          </a:r>
          <a:r>
            <a:rPr lang="en-US" dirty="0" err="1"/>
            <a:t>NaN</a:t>
          </a:r>
          <a:r>
            <a:rPr lang="en-US" dirty="0"/>
            <a:t> values to 0 for visualization purposes</a:t>
          </a:r>
        </a:p>
      </dgm:t>
    </dgm:pt>
    <dgm:pt modelId="{AD85CE79-5768-4BA4-AA61-5DF6DC998103}" type="parTrans" cxnId="{490130DB-F5A5-4FC3-B8ED-78DCC770D2C7}">
      <dgm:prSet/>
      <dgm:spPr/>
      <dgm:t>
        <a:bodyPr/>
        <a:lstStyle/>
        <a:p>
          <a:endParaRPr lang="en-US"/>
        </a:p>
      </dgm:t>
    </dgm:pt>
    <dgm:pt modelId="{A745A025-8D98-4AAE-AB6F-502733BEB270}" type="sibTrans" cxnId="{490130DB-F5A5-4FC3-B8ED-78DCC770D2C7}">
      <dgm:prSet/>
      <dgm:spPr/>
      <dgm:t>
        <a:bodyPr/>
        <a:lstStyle/>
        <a:p>
          <a:endParaRPr lang="en-US"/>
        </a:p>
      </dgm:t>
    </dgm:pt>
    <dgm:pt modelId="{6C8A9872-0435-47D0-A65E-607B6272F633}">
      <dgm:prSet/>
      <dgm:spPr/>
      <dgm:t>
        <a:bodyPr/>
        <a:lstStyle/>
        <a:p>
          <a:r>
            <a:rPr lang="en-US"/>
            <a:t>Renamed columns and collections and merged some data to have fewer collections</a:t>
          </a:r>
        </a:p>
      </dgm:t>
    </dgm:pt>
    <dgm:pt modelId="{5CA28190-8671-4598-A91F-74D63B66044E}" type="parTrans" cxnId="{21E9DB8D-F5DF-4C50-8E47-BAEB09E80081}">
      <dgm:prSet/>
      <dgm:spPr/>
      <dgm:t>
        <a:bodyPr/>
        <a:lstStyle/>
        <a:p>
          <a:endParaRPr lang="en-US"/>
        </a:p>
      </dgm:t>
    </dgm:pt>
    <dgm:pt modelId="{1BA7C814-A718-4C67-9158-2D0CE7F4E311}" type="sibTrans" cxnId="{21E9DB8D-F5DF-4C50-8E47-BAEB09E80081}">
      <dgm:prSet/>
      <dgm:spPr/>
      <dgm:t>
        <a:bodyPr/>
        <a:lstStyle/>
        <a:p>
          <a:endParaRPr lang="en-US"/>
        </a:p>
      </dgm:t>
    </dgm:pt>
    <dgm:pt modelId="{03F5D0B5-889C-456E-800C-85607641D47E}">
      <dgm:prSet/>
      <dgm:spPr/>
      <dgm:t>
        <a:bodyPr/>
        <a:lstStyle/>
        <a:p>
          <a:r>
            <a:rPr lang="en-US"/>
            <a:t>Loaded data into MongoDB</a:t>
          </a:r>
        </a:p>
      </dgm:t>
    </dgm:pt>
    <dgm:pt modelId="{3973846B-E610-46B0-BE50-4D12355A6F9B}" type="parTrans" cxnId="{74143342-75D8-4745-9EAE-90302353B243}">
      <dgm:prSet/>
      <dgm:spPr/>
      <dgm:t>
        <a:bodyPr/>
        <a:lstStyle/>
        <a:p>
          <a:endParaRPr lang="en-US"/>
        </a:p>
      </dgm:t>
    </dgm:pt>
    <dgm:pt modelId="{2F4DB7F2-B060-422A-AAE7-F63744FDAF2C}" type="sibTrans" cxnId="{74143342-75D8-4745-9EAE-90302353B243}">
      <dgm:prSet/>
      <dgm:spPr/>
      <dgm:t>
        <a:bodyPr/>
        <a:lstStyle/>
        <a:p>
          <a:endParaRPr lang="en-US"/>
        </a:p>
      </dgm:t>
    </dgm:pt>
    <dgm:pt modelId="{FC0944E1-4E68-401A-8B2B-C375CB6C720E}" type="pres">
      <dgm:prSet presAssocID="{1B182978-01A2-465D-BF4F-93583FA8CD18}" presName="linear" presStyleCnt="0">
        <dgm:presLayoutVars>
          <dgm:animLvl val="lvl"/>
          <dgm:resizeHandles val="exact"/>
        </dgm:presLayoutVars>
      </dgm:prSet>
      <dgm:spPr/>
    </dgm:pt>
    <dgm:pt modelId="{4D2C1CC1-51EF-4EFC-AE2C-732DD0C22E36}" type="pres">
      <dgm:prSet presAssocID="{674E7A44-DDCD-4689-8D1D-453650A46355}" presName="parentText" presStyleLbl="node1" presStyleIdx="0" presStyleCnt="3">
        <dgm:presLayoutVars>
          <dgm:chMax val="0"/>
          <dgm:bulletEnabled val="1"/>
        </dgm:presLayoutVars>
      </dgm:prSet>
      <dgm:spPr/>
    </dgm:pt>
    <dgm:pt modelId="{75CB9FA8-FABB-442F-855C-4A5D85A5F11C}" type="pres">
      <dgm:prSet presAssocID="{A745A025-8D98-4AAE-AB6F-502733BEB270}" presName="spacer" presStyleCnt="0"/>
      <dgm:spPr/>
    </dgm:pt>
    <dgm:pt modelId="{E9368434-3DE0-4DFB-A754-1479E32D3EB5}" type="pres">
      <dgm:prSet presAssocID="{6C8A9872-0435-47D0-A65E-607B6272F633}" presName="parentText" presStyleLbl="node1" presStyleIdx="1" presStyleCnt="3">
        <dgm:presLayoutVars>
          <dgm:chMax val="0"/>
          <dgm:bulletEnabled val="1"/>
        </dgm:presLayoutVars>
      </dgm:prSet>
      <dgm:spPr/>
    </dgm:pt>
    <dgm:pt modelId="{512EB728-C9CD-432A-8915-C0E85B616118}" type="pres">
      <dgm:prSet presAssocID="{1BA7C814-A718-4C67-9158-2D0CE7F4E311}" presName="spacer" presStyleCnt="0"/>
      <dgm:spPr/>
    </dgm:pt>
    <dgm:pt modelId="{E1745975-FBC3-4BD0-BE4E-BD391932F88D}" type="pres">
      <dgm:prSet presAssocID="{03F5D0B5-889C-456E-800C-85607641D47E}" presName="parentText" presStyleLbl="node1" presStyleIdx="2" presStyleCnt="3">
        <dgm:presLayoutVars>
          <dgm:chMax val="0"/>
          <dgm:bulletEnabled val="1"/>
        </dgm:presLayoutVars>
      </dgm:prSet>
      <dgm:spPr/>
    </dgm:pt>
  </dgm:ptLst>
  <dgm:cxnLst>
    <dgm:cxn modelId="{BBE69802-35C3-4ED6-A5C9-CF99595117BB}" type="presOf" srcId="{03F5D0B5-889C-456E-800C-85607641D47E}" destId="{E1745975-FBC3-4BD0-BE4E-BD391932F88D}" srcOrd="0" destOrd="0" presId="urn:microsoft.com/office/officeart/2005/8/layout/vList2"/>
    <dgm:cxn modelId="{74143342-75D8-4745-9EAE-90302353B243}" srcId="{1B182978-01A2-465D-BF4F-93583FA8CD18}" destId="{03F5D0B5-889C-456E-800C-85607641D47E}" srcOrd="2" destOrd="0" parTransId="{3973846B-E610-46B0-BE50-4D12355A6F9B}" sibTransId="{2F4DB7F2-B060-422A-AAE7-F63744FDAF2C}"/>
    <dgm:cxn modelId="{7C1BAE4B-4466-4930-BB2F-2AC42C638D87}" type="presOf" srcId="{6C8A9872-0435-47D0-A65E-607B6272F633}" destId="{E9368434-3DE0-4DFB-A754-1479E32D3EB5}" srcOrd="0" destOrd="0" presId="urn:microsoft.com/office/officeart/2005/8/layout/vList2"/>
    <dgm:cxn modelId="{ADB9D684-9CCD-49BA-81D4-5476CD3A523D}" type="presOf" srcId="{674E7A44-DDCD-4689-8D1D-453650A46355}" destId="{4D2C1CC1-51EF-4EFC-AE2C-732DD0C22E36}" srcOrd="0" destOrd="0" presId="urn:microsoft.com/office/officeart/2005/8/layout/vList2"/>
    <dgm:cxn modelId="{21E9DB8D-F5DF-4C50-8E47-BAEB09E80081}" srcId="{1B182978-01A2-465D-BF4F-93583FA8CD18}" destId="{6C8A9872-0435-47D0-A65E-607B6272F633}" srcOrd="1" destOrd="0" parTransId="{5CA28190-8671-4598-A91F-74D63B66044E}" sibTransId="{1BA7C814-A718-4C67-9158-2D0CE7F4E311}"/>
    <dgm:cxn modelId="{7E4069C7-2D22-4C1D-A1E3-09707E00B994}" type="presOf" srcId="{1B182978-01A2-465D-BF4F-93583FA8CD18}" destId="{FC0944E1-4E68-401A-8B2B-C375CB6C720E}" srcOrd="0" destOrd="0" presId="urn:microsoft.com/office/officeart/2005/8/layout/vList2"/>
    <dgm:cxn modelId="{490130DB-F5A5-4FC3-B8ED-78DCC770D2C7}" srcId="{1B182978-01A2-465D-BF4F-93583FA8CD18}" destId="{674E7A44-DDCD-4689-8D1D-453650A46355}" srcOrd="0" destOrd="0" parTransId="{AD85CE79-5768-4BA4-AA61-5DF6DC998103}" sibTransId="{A745A025-8D98-4AAE-AB6F-502733BEB270}"/>
    <dgm:cxn modelId="{F6BCD216-DA62-40F4-AF24-A9FE898002B7}" type="presParOf" srcId="{FC0944E1-4E68-401A-8B2B-C375CB6C720E}" destId="{4D2C1CC1-51EF-4EFC-AE2C-732DD0C22E36}" srcOrd="0" destOrd="0" presId="urn:microsoft.com/office/officeart/2005/8/layout/vList2"/>
    <dgm:cxn modelId="{280D2C77-F0C1-48FC-8903-15639A3F4B37}" type="presParOf" srcId="{FC0944E1-4E68-401A-8B2B-C375CB6C720E}" destId="{75CB9FA8-FABB-442F-855C-4A5D85A5F11C}" srcOrd="1" destOrd="0" presId="urn:microsoft.com/office/officeart/2005/8/layout/vList2"/>
    <dgm:cxn modelId="{7CDCB76E-03C2-482B-91B5-9E05CA28206B}" type="presParOf" srcId="{FC0944E1-4E68-401A-8B2B-C375CB6C720E}" destId="{E9368434-3DE0-4DFB-A754-1479E32D3EB5}" srcOrd="2" destOrd="0" presId="urn:microsoft.com/office/officeart/2005/8/layout/vList2"/>
    <dgm:cxn modelId="{3D7B73DA-CFFC-4E61-A39F-C9AB292C6EAA}" type="presParOf" srcId="{FC0944E1-4E68-401A-8B2B-C375CB6C720E}" destId="{512EB728-C9CD-432A-8915-C0E85B616118}" srcOrd="3" destOrd="0" presId="urn:microsoft.com/office/officeart/2005/8/layout/vList2"/>
    <dgm:cxn modelId="{2ABEB678-6F76-4D9F-81D3-FF665C13DCFD}" type="presParOf" srcId="{FC0944E1-4E68-401A-8B2B-C375CB6C720E}" destId="{E1745975-FBC3-4BD0-BE4E-BD391932F88D}"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33CD48-375F-45E6-830C-092C81CF27D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864EE690-6836-4D72-9385-0FD2D3809A29}">
      <dgm:prSet/>
      <dgm:spPr/>
      <dgm:t>
        <a:bodyPr/>
        <a:lstStyle/>
        <a:p>
          <a:pPr>
            <a:lnSpc>
              <a:spcPct val="100000"/>
            </a:lnSpc>
          </a:pPr>
          <a:r>
            <a:rPr lang="en-US" dirty="0"/>
            <a:t>Used Leaflet and Choropleth to present layers of production, consumption and emission using geographical location for each state.  The map can be filtered by those three variables to produces scaled visualization. </a:t>
          </a:r>
        </a:p>
      </dgm:t>
    </dgm:pt>
    <dgm:pt modelId="{7CF5E68B-CC01-4255-95AA-FB7CC91D10B2}" type="parTrans" cxnId="{70DDC5DA-E46D-440D-8042-3A6414BCE657}">
      <dgm:prSet/>
      <dgm:spPr/>
      <dgm:t>
        <a:bodyPr/>
        <a:lstStyle/>
        <a:p>
          <a:endParaRPr lang="en-US"/>
        </a:p>
      </dgm:t>
    </dgm:pt>
    <dgm:pt modelId="{BA627531-A129-4997-99AA-99C20ECE4213}" type="sibTrans" cxnId="{70DDC5DA-E46D-440D-8042-3A6414BCE657}">
      <dgm:prSet/>
      <dgm:spPr/>
      <dgm:t>
        <a:bodyPr/>
        <a:lstStyle/>
        <a:p>
          <a:endParaRPr lang="en-US"/>
        </a:p>
      </dgm:t>
    </dgm:pt>
    <dgm:pt modelId="{73B4D232-C01A-4951-9C30-DD4B2282AE7F}">
      <dgm:prSet/>
      <dgm:spPr/>
      <dgm:t>
        <a:bodyPr/>
        <a:lstStyle/>
        <a:p>
          <a:pPr>
            <a:lnSpc>
              <a:spcPct val="100000"/>
            </a:lnSpc>
          </a:pPr>
          <a:r>
            <a:rPr lang="en-US" dirty="0"/>
            <a:t>Merged </a:t>
          </a:r>
          <a:r>
            <a:rPr lang="en-US" dirty="0" err="1"/>
            <a:t>geojson</a:t>
          </a:r>
          <a:r>
            <a:rPr lang="en-US" dirty="0"/>
            <a:t> data and Json data to produce individual information for states upon clicking the state value in the map.</a:t>
          </a:r>
        </a:p>
      </dgm:t>
    </dgm:pt>
    <dgm:pt modelId="{1F8DCB3A-0A4F-4659-9785-5F3E14A990E6}" type="parTrans" cxnId="{15E6D577-6220-4AE0-A0B5-A89C7CC5CF6B}">
      <dgm:prSet/>
      <dgm:spPr/>
      <dgm:t>
        <a:bodyPr/>
        <a:lstStyle/>
        <a:p>
          <a:endParaRPr lang="en-US"/>
        </a:p>
      </dgm:t>
    </dgm:pt>
    <dgm:pt modelId="{2B9674E5-68D4-48B6-8BAB-8E15FE4E4171}" type="sibTrans" cxnId="{15E6D577-6220-4AE0-A0B5-A89C7CC5CF6B}">
      <dgm:prSet/>
      <dgm:spPr/>
      <dgm:t>
        <a:bodyPr/>
        <a:lstStyle/>
        <a:p>
          <a:endParaRPr lang="en-US"/>
        </a:p>
      </dgm:t>
    </dgm:pt>
    <dgm:pt modelId="{F80EA02C-3DF6-4652-8186-A62AE66A22C1}">
      <dgm:prSet/>
      <dgm:spPr/>
      <dgm:t>
        <a:bodyPr/>
        <a:lstStyle/>
        <a:p>
          <a:pPr>
            <a:lnSpc>
              <a:spcPct val="100000"/>
            </a:lnSpc>
          </a:pPr>
          <a:r>
            <a:rPr lang="en-US" dirty="0"/>
            <a:t>Used a new library charts.js to produce visualizations for state production by source and used d3 to produce filter with dropdown of list of state and be able to change state within page</a:t>
          </a:r>
        </a:p>
      </dgm:t>
    </dgm:pt>
    <dgm:pt modelId="{0FE2B725-8B91-4F4F-80E4-33A322E23636}" type="parTrans" cxnId="{D01F1B1F-BE26-458A-9016-ACC282E22C09}">
      <dgm:prSet/>
      <dgm:spPr/>
      <dgm:t>
        <a:bodyPr/>
        <a:lstStyle/>
        <a:p>
          <a:endParaRPr lang="en-US"/>
        </a:p>
      </dgm:t>
    </dgm:pt>
    <dgm:pt modelId="{41F5C558-B499-45A0-BD51-3BE992A36292}" type="sibTrans" cxnId="{D01F1B1F-BE26-458A-9016-ACC282E22C09}">
      <dgm:prSet/>
      <dgm:spPr/>
      <dgm:t>
        <a:bodyPr/>
        <a:lstStyle/>
        <a:p>
          <a:endParaRPr lang="en-US"/>
        </a:p>
      </dgm:t>
    </dgm:pt>
    <dgm:pt modelId="{1315ED90-40AB-4F6A-8131-591385E3C165}">
      <dgm:prSet/>
      <dgm:spPr/>
      <dgm:t>
        <a:bodyPr/>
        <a:lstStyle/>
        <a:p>
          <a:pPr>
            <a:lnSpc>
              <a:spcPct val="100000"/>
            </a:lnSpc>
          </a:pPr>
          <a:r>
            <a:rPr lang="en-US" dirty="0"/>
            <a:t>Used d3 to produce visualization for renewable energy production throughout the years, with line marker that tracks the values and added a translate function to change between production and consumption data</a:t>
          </a:r>
        </a:p>
      </dgm:t>
    </dgm:pt>
    <dgm:pt modelId="{8629F622-B6BB-4695-B6FC-9C4FAC9A7A01}" type="parTrans" cxnId="{D62BEF4F-567F-4914-AB9B-4A334E68E45A}">
      <dgm:prSet/>
      <dgm:spPr/>
      <dgm:t>
        <a:bodyPr/>
        <a:lstStyle/>
        <a:p>
          <a:endParaRPr lang="en-US"/>
        </a:p>
      </dgm:t>
    </dgm:pt>
    <dgm:pt modelId="{C08DE4A0-A723-499C-B53F-6A75050B991A}" type="sibTrans" cxnId="{D62BEF4F-567F-4914-AB9B-4A334E68E45A}">
      <dgm:prSet/>
      <dgm:spPr/>
      <dgm:t>
        <a:bodyPr/>
        <a:lstStyle/>
        <a:p>
          <a:endParaRPr lang="en-US"/>
        </a:p>
      </dgm:t>
    </dgm:pt>
    <dgm:pt modelId="{CBB06929-E0B7-43A8-83F2-DA11C52438E6}" type="pres">
      <dgm:prSet presAssocID="{9433CD48-375F-45E6-830C-092C81CF27DD}" presName="root" presStyleCnt="0">
        <dgm:presLayoutVars>
          <dgm:dir/>
          <dgm:resizeHandles val="exact"/>
        </dgm:presLayoutVars>
      </dgm:prSet>
      <dgm:spPr/>
    </dgm:pt>
    <dgm:pt modelId="{A8E05A14-1188-4568-81C6-8B943DEEF9A2}" type="pres">
      <dgm:prSet presAssocID="{864EE690-6836-4D72-9385-0FD2D3809A29}" presName="compNode" presStyleCnt="0"/>
      <dgm:spPr/>
    </dgm:pt>
    <dgm:pt modelId="{9D731D87-466F-496A-AC79-5ED66F71C7EE}" type="pres">
      <dgm:prSet presAssocID="{864EE690-6836-4D72-9385-0FD2D3809A29}" presName="bgRect" presStyleLbl="bgShp" presStyleIdx="0" presStyleCnt="4"/>
      <dgm:spPr/>
    </dgm:pt>
    <dgm:pt modelId="{17CD9889-01DF-4938-A2F2-73895BF2A800}" type="pres">
      <dgm:prSet presAssocID="{864EE690-6836-4D72-9385-0FD2D3809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af"/>
        </a:ext>
      </dgm:extLst>
    </dgm:pt>
    <dgm:pt modelId="{DAC69B2C-FC13-479E-8F53-802069754F3E}" type="pres">
      <dgm:prSet presAssocID="{864EE690-6836-4D72-9385-0FD2D3809A29}" presName="spaceRect" presStyleCnt="0"/>
      <dgm:spPr/>
    </dgm:pt>
    <dgm:pt modelId="{AFF85A37-CF3A-4634-B5E7-BC70F8905CE9}" type="pres">
      <dgm:prSet presAssocID="{864EE690-6836-4D72-9385-0FD2D3809A29}" presName="parTx" presStyleLbl="revTx" presStyleIdx="0" presStyleCnt="4">
        <dgm:presLayoutVars>
          <dgm:chMax val="0"/>
          <dgm:chPref val="0"/>
        </dgm:presLayoutVars>
      </dgm:prSet>
      <dgm:spPr/>
    </dgm:pt>
    <dgm:pt modelId="{2FD5B9A2-C8A9-4DF1-A2F2-E4397150B6BF}" type="pres">
      <dgm:prSet presAssocID="{BA627531-A129-4997-99AA-99C20ECE4213}" presName="sibTrans" presStyleCnt="0"/>
      <dgm:spPr/>
    </dgm:pt>
    <dgm:pt modelId="{C680D79C-13D2-4D51-9691-8E6B0FDA1B3D}" type="pres">
      <dgm:prSet presAssocID="{73B4D232-C01A-4951-9C30-DD4B2282AE7F}" presName="compNode" presStyleCnt="0"/>
      <dgm:spPr/>
    </dgm:pt>
    <dgm:pt modelId="{BCE3875D-949D-49E2-A635-E7700955F2C0}" type="pres">
      <dgm:prSet presAssocID="{73B4D232-C01A-4951-9C30-DD4B2282AE7F}" presName="bgRect" presStyleLbl="bgShp" presStyleIdx="1" presStyleCnt="4"/>
      <dgm:spPr/>
    </dgm:pt>
    <dgm:pt modelId="{CA36820B-A564-47C6-B31F-41F743B2A9BF}" type="pres">
      <dgm:prSet presAssocID="{73B4D232-C01A-4951-9C30-DD4B2282AE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094235A-03D9-4898-B35A-74A2FC3692E9}" type="pres">
      <dgm:prSet presAssocID="{73B4D232-C01A-4951-9C30-DD4B2282AE7F}" presName="spaceRect" presStyleCnt="0"/>
      <dgm:spPr/>
    </dgm:pt>
    <dgm:pt modelId="{0309037A-7B79-4208-BAF3-13A00BA3FCCA}" type="pres">
      <dgm:prSet presAssocID="{73B4D232-C01A-4951-9C30-DD4B2282AE7F}" presName="parTx" presStyleLbl="revTx" presStyleIdx="1" presStyleCnt="4">
        <dgm:presLayoutVars>
          <dgm:chMax val="0"/>
          <dgm:chPref val="0"/>
        </dgm:presLayoutVars>
      </dgm:prSet>
      <dgm:spPr/>
    </dgm:pt>
    <dgm:pt modelId="{9E1ED521-0A4C-4BB5-82B9-69C15302DDDE}" type="pres">
      <dgm:prSet presAssocID="{2B9674E5-68D4-48B6-8BAB-8E15FE4E4171}" presName="sibTrans" presStyleCnt="0"/>
      <dgm:spPr/>
    </dgm:pt>
    <dgm:pt modelId="{11AA9CDE-FD99-4FEB-8ECB-C1D53403EEE5}" type="pres">
      <dgm:prSet presAssocID="{F80EA02C-3DF6-4652-8186-A62AE66A22C1}" presName="compNode" presStyleCnt="0"/>
      <dgm:spPr/>
    </dgm:pt>
    <dgm:pt modelId="{BD7D0C7B-0C15-4CAF-9C5A-D97754D10D8F}" type="pres">
      <dgm:prSet presAssocID="{F80EA02C-3DF6-4652-8186-A62AE66A22C1}" presName="bgRect" presStyleLbl="bgShp" presStyleIdx="2" presStyleCnt="4"/>
      <dgm:spPr/>
    </dgm:pt>
    <dgm:pt modelId="{26E9A796-6E74-46A6-AB42-BD24310C417F}" type="pres">
      <dgm:prSet presAssocID="{F80EA02C-3DF6-4652-8186-A62AE66A22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8C408E-5D1B-4AB0-B262-75C2CA600C3D}" type="pres">
      <dgm:prSet presAssocID="{F80EA02C-3DF6-4652-8186-A62AE66A22C1}" presName="spaceRect" presStyleCnt="0"/>
      <dgm:spPr/>
    </dgm:pt>
    <dgm:pt modelId="{4CBD437E-804A-437B-9C52-031ADB5F7924}" type="pres">
      <dgm:prSet presAssocID="{F80EA02C-3DF6-4652-8186-A62AE66A22C1}" presName="parTx" presStyleLbl="revTx" presStyleIdx="2" presStyleCnt="4">
        <dgm:presLayoutVars>
          <dgm:chMax val="0"/>
          <dgm:chPref val="0"/>
        </dgm:presLayoutVars>
      </dgm:prSet>
      <dgm:spPr/>
    </dgm:pt>
    <dgm:pt modelId="{C71632BE-A165-447C-B07D-DCD89FECD294}" type="pres">
      <dgm:prSet presAssocID="{41F5C558-B499-45A0-BD51-3BE992A36292}" presName="sibTrans" presStyleCnt="0"/>
      <dgm:spPr/>
    </dgm:pt>
    <dgm:pt modelId="{5879AF69-D0D6-43BD-9905-6779C607BABB}" type="pres">
      <dgm:prSet presAssocID="{1315ED90-40AB-4F6A-8131-591385E3C165}" presName="compNode" presStyleCnt="0"/>
      <dgm:spPr/>
    </dgm:pt>
    <dgm:pt modelId="{0BF87523-1BBC-4F0A-ABEB-7FB61BBEEF4C}" type="pres">
      <dgm:prSet presAssocID="{1315ED90-40AB-4F6A-8131-591385E3C165}" presName="bgRect" presStyleLbl="bgShp" presStyleIdx="3" presStyleCnt="4"/>
      <dgm:spPr/>
    </dgm:pt>
    <dgm:pt modelId="{AC4EEF42-D80A-479D-A18B-2944ACA735EC}" type="pres">
      <dgm:prSet presAssocID="{1315ED90-40AB-4F6A-8131-591385E3C1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mill"/>
        </a:ext>
      </dgm:extLst>
    </dgm:pt>
    <dgm:pt modelId="{BB485083-CC0C-43C9-8FCA-DCA6D7596A5D}" type="pres">
      <dgm:prSet presAssocID="{1315ED90-40AB-4F6A-8131-591385E3C165}" presName="spaceRect" presStyleCnt="0"/>
      <dgm:spPr/>
    </dgm:pt>
    <dgm:pt modelId="{EDA58920-751C-4632-97D6-A811E9CC21D2}" type="pres">
      <dgm:prSet presAssocID="{1315ED90-40AB-4F6A-8131-591385E3C165}" presName="parTx" presStyleLbl="revTx" presStyleIdx="3" presStyleCnt="4">
        <dgm:presLayoutVars>
          <dgm:chMax val="0"/>
          <dgm:chPref val="0"/>
        </dgm:presLayoutVars>
      </dgm:prSet>
      <dgm:spPr/>
    </dgm:pt>
  </dgm:ptLst>
  <dgm:cxnLst>
    <dgm:cxn modelId="{278DC90A-C889-4FA4-A0C7-D1370A3FF51F}" type="presOf" srcId="{864EE690-6836-4D72-9385-0FD2D3809A29}" destId="{AFF85A37-CF3A-4634-B5E7-BC70F8905CE9}" srcOrd="0" destOrd="0" presId="urn:microsoft.com/office/officeart/2018/2/layout/IconVerticalSolidList"/>
    <dgm:cxn modelId="{B07CFA1A-A545-4AC9-82B8-8F8A552DF033}" type="presOf" srcId="{F80EA02C-3DF6-4652-8186-A62AE66A22C1}" destId="{4CBD437E-804A-437B-9C52-031ADB5F7924}" srcOrd="0" destOrd="0" presId="urn:microsoft.com/office/officeart/2018/2/layout/IconVerticalSolidList"/>
    <dgm:cxn modelId="{D01F1B1F-BE26-458A-9016-ACC282E22C09}" srcId="{9433CD48-375F-45E6-830C-092C81CF27DD}" destId="{F80EA02C-3DF6-4652-8186-A62AE66A22C1}" srcOrd="2" destOrd="0" parTransId="{0FE2B725-8B91-4F4F-80E4-33A322E23636}" sibTransId="{41F5C558-B499-45A0-BD51-3BE992A36292}"/>
    <dgm:cxn modelId="{1728843A-EBE8-43CB-B73A-A13FA5A7B59C}" type="presOf" srcId="{1315ED90-40AB-4F6A-8131-591385E3C165}" destId="{EDA58920-751C-4632-97D6-A811E9CC21D2}" srcOrd="0" destOrd="0" presId="urn:microsoft.com/office/officeart/2018/2/layout/IconVerticalSolidList"/>
    <dgm:cxn modelId="{D62BEF4F-567F-4914-AB9B-4A334E68E45A}" srcId="{9433CD48-375F-45E6-830C-092C81CF27DD}" destId="{1315ED90-40AB-4F6A-8131-591385E3C165}" srcOrd="3" destOrd="0" parTransId="{8629F622-B6BB-4695-B6FC-9C4FAC9A7A01}" sibTransId="{C08DE4A0-A723-499C-B53F-6A75050B991A}"/>
    <dgm:cxn modelId="{2BDAF151-EC9C-4A22-A26C-DCC7FA56A7F5}" type="presOf" srcId="{9433CD48-375F-45E6-830C-092C81CF27DD}" destId="{CBB06929-E0B7-43A8-83F2-DA11C52438E6}" srcOrd="0" destOrd="0" presId="urn:microsoft.com/office/officeart/2018/2/layout/IconVerticalSolidList"/>
    <dgm:cxn modelId="{15E6D577-6220-4AE0-A0B5-A89C7CC5CF6B}" srcId="{9433CD48-375F-45E6-830C-092C81CF27DD}" destId="{73B4D232-C01A-4951-9C30-DD4B2282AE7F}" srcOrd="1" destOrd="0" parTransId="{1F8DCB3A-0A4F-4659-9785-5F3E14A990E6}" sibTransId="{2B9674E5-68D4-48B6-8BAB-8E15FE4E4171}"/>
    <dgm:cxn modelId="{70DDC5DA-E46D-440D-8042-3A6414BCE657}" srcId="{9433CD48-375F-45E6-830C-092C81CF27DD}" destId="{864EE690-6836-4D72-9385-0FD2D3809A29}" srcOrd="0" destOrd="0" parTransId="{7CF5E68B-CC01-4255-95AA-FB7CC91D10B2}" sibTransId="{BA627531-A129-4997-99AA-99C20ECE4213}"/>
    <dgm:cxn modelId="{94BAE7EF-16B2-4B23-9227-324C609D4957}" type="presOf" srcId="{73B4D232-C01A-4951-9C30-DD4B2282AE7F}" destId="{0309037A-7B79-4208-BAF3-13A00BA3FCCA}" srcOrd="0" destOrd="0" presId="urn:microsoft.com/office/officeart/2018/2/layout/IconVerticalSolidList"/>
    <dgm:cxn modelId="{4907CA25-932F-435F-8914-AAE4F281D079}" type="presParOf" srcId="{CBB06929-E0B7-43A8-83F2-DA11C52438E6}" destId="{A8E05A14-1188-4568-81C6-8B943DEEF9A2}" srcOrd="0" destOrd="0" presId="urn:microsoft.com/office/officeart/2018/2/layout/IconVerticalSolidList"/>
    <dgm:cxn modelId="{2B2772EF-F911-46F8-AD30-8720E38B5149}" type="presParOf" srcId="{A8E05A14-1188-4568-81C6-8B943DEEF9A2}" destId="{9D731D87-466F-496A-AC79-5ED66F71C7EE}" srcOrd="0" destOrd="0" presId="urn:microsoft.com/office/officeart/2018/2/layout/IconVerticalSolidList"/>
    <dgm:cxn modelId="{0447559F-0A7F-45C0-9D99-A7F427C80815}" type="presParOf" srcId="{A8E05A14-1188-4568-81C6-8B943DEEF9A2}" destId="{17CD9889-01DF-4938-A2F2-73895BF2A800}" srcOrd="1" destOrd="0" presId="urn:microsoft.com/office/officeart/2018/2/layout/IconVerticalSolidList"/>
    <dgm:cxn modelId="{6A32F1CB-FEC1-4DEC-AB37-4C340DEAF1B8}" type="presParOf" srcId="{A8E05A14-1188-4568-81C6-8B943DEEF9A2}" destId="{DAC69B2C-FC13-479E-8F53-802069754F3E}" srcOrd="2" destOrd="0" presId="urn:microsoft.com/office/officeart/2018/2/layout/IconVerticalSolidList"/>
    <dgm:cxn modelId="{2CB6E132-3A72-4391-AC10-3633F8BE9933}" type="presParOf" srcId="{A8E05A14-1188-4568-81C6-8B943DEEF9A2}" destId="{AFF85A37-CF3A-4634-B5E7-BC70F8905CE9}" srcOrd="3" destOrd="0" presId="urn:microsoft.com/office/officeart/2018/2/layout/IconVerticalSolidList"/>
    <dgm:cxn modelId="{560A6FA0-64B4-4DA9-9876-2A89A9193D69}" type="presParOf" srcId="{CBB06929-E0B7-43A8-83F2-DA11C52438E6}" destId="{2FD5B9A2-C8A9-4DF1-A2F2-E4397150B6BF}" srcOrd="1" destOrd="0" presId="urn:microsoft.com/office/officeart/2018/2/layout/IconVerticalSolidList"/>
    <dgm:cxn modelId="{9B348705-417C-4EA7-B541-13D6BFAB3045}" type="presParOf" srcId="{CBB06929-E0B7-43A8-83F2-DA11C52438E6}" destId="{C680D79C-13D2-4D51-9691-8E6B0FDA1B3D}" srcOrd="2" destOrd="0" presId="urn:microsoft.com/office/officeart/2018/2/layout/IconVerticalSolidList"/>
    <dgm:cxn modelId="{589C2ABA-0DC3-4F42-AEB3-71D81AA794F1}" type="presParOf" srcId="{C680D79C-13D2-4D51-9691-8E6B0FDA1B3D}" destId="{BCE3875D-949D-49E2-A635-E7700955F2C0}" srcOrd="0" destOrd="0" presId="urn:microsoft.com/office/officeart/2018/2/layout/IconVerticalSolidList"/>
    <dgm:cxn modelId="{5729C552-6B10-4296-8232-50FAA65A923F}" type="presParOf" srcId="{C680D79C-13D2-4D51-9691-8E6B0FDA1B3D}" destId="{CA36820B-A564-47C6-B31F-41F743B2A9BF}" srcOrd="1" destOrd="0" presId="urn:microsoft.com/office/officeart/2018/2/layout/IconVerticalSolidList"/>
    <dgm:cxn modelId="{37030CBB-3561-4B04-A368-6E3AD5D5081C}" type="presParOf" srcId="{C680D79C-13D2-4D51-9691-8E6B0FDA1B3D}" destId="{7094235A-03D9-4898-B35A-74A2FC3692E9}" srcOrd="2" destOrd="0" presId="urn:microsoft.com/office/officeart/2018/2/layout/IconVerticalSolidList"/>
    <dgm:cxn modelId="{F73092A4-B4CA-4139-9E6A-562D59D4D704}" type="presParOf" srcId="{C680D79C-13D2-4D51-9691-8E6B0FDA1B3D}" destId="{0309037A-7B79-4208-BAF3-13A00BA3FCCA}" srcOrd="3" destOrd="0" presId="urn:microsoft.com/office/officeart/2018/2/layout/IconVerticalSolidList"/>
    <dgm:cxn modelId="{48FC0ACE-8586-48EE-ADD1-84B0AFE8A166}" type="presParOf" srcId="{CBB06929-E0B7-43A8-83F2-DA11C52438E6}" destId="{9E1ED521-0A4C-4BB5-82B9-69C15302DDDE}" srcOrd="3" destOrd="0" presId="urn:microsoft.com/office/officeart/2018/2/layout/IconVerticalSolidList"/>
    <dgm:cxn modelId="{1CD0398E-CA9D-4F95-A5E1-3CA2B18C09C8}" type="presParOf" srcId="{CBB06929-E0B7-43A8-83F2-DA11C52438E6}" destId="{11AA9CDE-FD99-4FEB-8ECB-C1D53403EEE5}" srcOrd="4" destOrd="0" presId="urn:microsoft.com/office/officeart/2018/2/layout/IconVerticalSolidList"/>
    <dgm:cxn modelId="{8AF8B03E-CEB2-46A0-993B-5D3B4AF7C864}" type="presParOf" srcId="{11AA9CDE-FD99-4FEB-8ECB-C1D53403EEE5}" destId="{BD7D0C7B-0C15-4CAF-9C5A-D97754D10D8F}" srcOrd="0" destOrd="0" presId="urn:microsoft.com/office/officeart/2018/2/layout/IconVerticalSolidList"/>
    <dgm:cxn modelId="{4A35C518-3C1B-4997-8EE5-C46F6F9E245A}" type="presParOf" srcId="{11AA9CDE-FD99-4FEB-8ECB-C1D53403EEE5}" destId="{26E9A796-6E74-46A6-AB42-BD24310C417F}" srcOrd="1" destOrd="0" presId="urn:microsoft.com/office/officeart/2018/2/layout/IconVerticalSolidList"/>
    <dgm:cxn modelId="{9B355999-1DE9-49A4-8FD9-01F47B2A03D2}" type="presParOf" srcId="{11AA9CDE-FD99-4FEB-8ECB-C1D53403EEE5}" destId="{D18C408E-5D1B-4AB0-B262-75C2CA600C3D}" srcOrd="2" destOrd="0" presId="urn:microsoft.com/office/officeart/2018/2/layout/IconVerticalSolidList"/>
    <dgm:cxn modelId="{F89B96C0-CFC4-42C4-BC71-E204281A7B88}" type="presParOf" srcId="{11AA9CDE-FD99-4FEB-8ECB-C1D53403EEE5}" destId="{4CBD437E-804A-437B-9C52-031ADB5F7924}" srcOrd="3" destOrd="0" presId="urn:microsoft.com/office/officeart/2018/2/layout/IconVerticalSolidList"/>
    <dgm:cxn modelId="{FFCA79BC-6826-4F92-928B-F2C1A92722B0}" type="presParOf" srcId="{CBB06929-E0B7-43A8-83F2-DA11C52438E6}" destId="{C71632BE-A165-447C-B07D-DCD89FECD294}" srcOrd="5" destOrd="0" presId="urn:microsoft.com/office/officeart/2018/2/layout/IconVerticalSolidList"/>
    <dgm:cxn modelId="{E7E95A92-2D7A-4CB0-99C4-FD01E50F671F}" type="presParOf" srcId="{CBB06929-E0B7-43A8-83F2-DA11C52438E6}" destId="{5879AF69-D0D6-43BD-9905-6779C607BABB}" srcOrd="6" destOrd="0" presId="urn:microsoft.com/office/officeart/2018/2/layout/IconVerticalSolidList"/>
    <dgm:cxn modelId="{FB4E1AD1-38DF-4A3E-B53B-2A032D3A0E57}" type="presParOf" srcId="{5879AF69-D0D6-43BD-9905-6779C607BABB}" destId="{0BF87523-1BBC-4F0A-ABEB-7FB61BBEEF4C}" srcOrd="0" destOrd="0" presId="urn:microsoft.com/office/officeart/2018/2/layout/IconVerticalSolidList"/>
    <dgm:cxn modelId="{4F565BFE-68DF-4A51-BE08-226795088635}" type="presParOf" srcId="{5879AF69-D0D6-43BD-9905-6779C607BABB}" destId="{AC4EEF42-D80A-479D-A18B-2944ACA735EC}" srcOrd="1" destOrd="0" presId="urn:microsoft.com/office/officeart/2018/2/layout/IconVerticalSolidList"/>
    <dgm:cxn modelId="{9922AA0F-CB31-4FAA-BABB-DB9DFB027887}" type="presParOf" srcId="{5879AF69-D0D6-43BD-9905-6779C607BABB}" destId="{BB485083-CC0C-43C9-8FCA-DCA6D7596A5D}" srcOrd="2" destOrd="0" presId="urn:microsoft.com/office/officeart/2018/2/layout/IconVerticalSolidList"/>
    <dgm:cxn modelId="{CC13FFD7-02D0-47F4-B816-3FCF3686F96D}" type="presParOf" srcId="{5879AF69-D0D6-43BD-9905-6779C607BABB}" destId="{EDA58920-751C-4632-97D6-A811E9CC21D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7127B3-A8BE-4A2C-85BC-AB5013F5E7BF}" type="doc">
      <dgm:prSet loTypeId="urn:microsoft.com/office/officeart/2008/layout/AlternatingHexagons" loCatId="list" qsTypeId="urn:microsoft.com/office/officeart/2005/8/quickstyle/simple2" qsCatId="simple" csTypeId="urn:microsoft.com/office/officeart/2005/8/colors/accent3_2" csCatId="accent3" phldr="1"/>
      <dgm:spPr/>
      <dgm:t>
        <a:bodyPr/>
        <a:lstStyle/>
        <a:p>
          <a:endParaRPr lang="en-US"/>
        </a:p>
      </dgm:t>
    </dgm:pt>
    <dgm:pt modelId="{D2B14BA4-77A2-4423-B5C0-120BC18FF5DF}">
      <dgm:prSet/>
      <dgm:spPr/>
      <dgm:t>
        <a:bodyPr/>
        <a:lstStyle/>
        <a:p>
          <a:r>
            <a:rPr lang="en-US" dirty="0">
              <a:hlinkClick xmlns:r="http://schemas.openxmlformats.org/officeDocument/2006/relationships" r:id="rId1"/>
            </a:rPr>
            <a:t>Energy Analysis for the US for the year 2018</a:t>
          </a:r>
          <a:endParaRPr lang="en-US" dirty="0"/>
        </a:p>
      </dgm:t>
    </dgm:pt>
    <dgm:pt modelId="{B2A5DCD0-5107-4A71-89B2-28E1FFD23C5E}" type="parTrans" cxnId="{21099AFE-DAA3-4EFA-B30A-8BF6F9D655EF}">
      <dgm:prSet/>
      <dgm:spPr/>
      <dgm:t>
        <a:bodyPr/>
        <a:lstStyle/>
        <a:p>
          <a:endParaRPr lang="en-US"/>
        </a:p>
      </dgm:t>
    </dgm:pt>
    <dgm:pt modelId="{5608E370-0EE1-4DE7-91C6-DFF9B5803F72}" type="sibTrans" cxnId="{21099AFE-DAA3-4EFA-B30A-8BF6F9D655EF}">
      <dgm:prSet/>
      <dgm:spPr/>
      <dgm:t>
        <a:bodyPr/>
        <a:lstStyle/>
        <a:p>
          <a:endParaRPr lang="en-US"/>
        </a:p>
      </dgm:t>
    </dgm:pt>
    <dgm:pt modelId="{A3308252-24C2-4EB8-8E94-19532F1B7710}">
      <dgm:prSet/>
      <dgm:spPr/>
      <dgm:t>
        <a:bodyPr/>
        <a:lstStyle/>
        <a:p>
          <a:endParaRPr lang="en-US" dirty="0"/>
        </a:p>
      </dgm:t>
    </dgm:pt>
    <dgm:pt modelId="{F82825BD-BEFD-4FB3-8768-9B85F1D34C97}" type="parTrans" cxnId="{F180B0DE-8091-4C21-B0FC-D665211677BA}">
      <dgm:prSet/>
      <dgm:spPr/>
      <dgm:t>
        <a:bodyPr/>
        <a:lstStyle/>
        <a:p>
          <a:endParaRPr lang="en-US"/>
        </a:p>
      </dgm:t>
    </dgm:pt>
    <dgm:pt modelId="{309C76DD-4118-4583-892A-63EA10DE1DB1}" type="sibTrans" cxnId="{F180B0DE-8091-4C21-B0FC-D665211677BA}">
      <dgm:prSet/>
      <dgm:spPr/>
      <dgm:t>
        <a:bodyPr/>
        <a:lstStyle/>
        <a:p>
          <a:endParaRPr lang="en-US"/>
        </a:p>
      </dgm:t>
    </dgm:pt>
    <dgm:pt modelId="{B1330E69-6425-40E2-B9E8-6117B22AA34D}" type="pres">
      <dgm:prSet presAssocID="{477127B3-A8BE-4A2C-85BC-AB5013F5E7BF}" presName="Name0" presStyleCnt="0">
        <dgm:presLayoutVars>
          <dgm:chMax/>
          <dgm:chPref/>
          <dgm:dir/>
          <dgm:animLvl val="lvl"/>
        </dgm:presLayoutVars>
      </dgm:prSet>
      <dgm:spPr/>
    </dgm:pt>
    <dgm:pt modelId="{08859B4C-DF7E-4FA4-B4E8-AB0C0601AB97}" type="pres">
      <dgm:prSet presAssocID="{D2B14BA4-77A2-4423-B5C0-120BC18FF5DF}" presName="composite" presStyleCnt="0"/>
      <dgm:spPr/>
    </dgm:pt>
    <dgm:pt modelId="{CDB522D5-9FC6-46C9-8D7E-F9F165917769}" type="pres">
      <dgm:prSet presAssocID="{D2B14BA4-77A2-4423-B5C0-120BC18FF5DF}" presName="Parent1" presStyleLbl="node1" presStyleIdx="0" presStyleCnt="4">
        <dgm:presLayoutVars>
          <dgm:chMax val="1"/>
          <dgm:chPref val="1"/>
          <dgm:bulletEnabled val="1"/>
        </dgm:presLayoutVars>
      </dgm:prSet>
      <dgm:spPr/>
    </dgm:pt>
    <dgm:pt modelId="{C2DA6F79-E708-4A7A-9D21-9346F34D61C5}" type="pres">
      <dgm:prSet presAssocID="{D2B14BA4-77A2-4423-B5C0-120BC18FF5DF}" presName="Childtext1" presStyleLbl="revTx" presStyleIdx="0" presStyleCnt="2">
        <dgm:presLayoutVars>
          <dgm:chMax val="0"/>
          <dgm:chPref val="0"/>
          <dgm:bulletEnabled val="1"/>
        </dgm:presLayoutVars>
      </dgm:prSet>
      <dgm:spPr/>
    </dgm:pt>
    <dgm:pt modelId="{A5A6018B-700F-4EDC-85F6-39C9EB3BCF51}" type="pres">
      <dgm:prSet presAssocID="{D2B14BA4-77A2-4423-B5C0-120BC18FF5DF}" presName="BalanceSpacing" presStyleCnt="0"/>
      <dgm:spPr/>
    </dgm:pt>
    <dgm:pt modelId="{4FFC9373-6F87-48A6-9EF1-D3F33CF68C81}" type="pres">
      <dgm:prSet presAssocID="{D2B14BA4-77A2-4423-B5C0-120BC18FF5DF}" presName="BalanceSpacing1" presStyleCnt="0"/>
      <dgm:spPr/>
    </dgm:pt>
    <dgm:pt modelId="{688C8108-A40E-46BF-81C2-9B0E1FC786DC}" type="pres">
      <dgm:prSet presAssocID="{5608E370-0EE1-4DE7-91C6-DFF9B5803F72}" presName="Accent1Text" presStyleLbl="node1" presStyleIdx="1" presStyleCnt="4"/>
      <dgm:spPr/>
    </dgm:pt>
    <dgm:pt modelId="{A49DC66D-66BD-4056-A49B-8FF77DF7A8F9}" type="pres">
      <dgm:prSet presAssocID="{5608E370-0EE1-4DE7-91C6-DFF9B5803F72}" presName="spaceBetweenRectangles" presStyleCnt="0"/>
      <dgm:spPr/>
    </dgm:pt>
    <dgm:pt modelId="{B2D5A565-4983-4332-B29F-54F991A9333E}" type="pres">
      <dgm:prSet presAssocID="{A3308252-24C2-4EB8-8E94-19532F1B7710}" presName="composite" presStyleCnt="0"/>
      <dgm:spPr/>
    </dgm:pt>
    <dgm:pt modelId="{CA4875AA-E977-48F5-A832-DAFC451C874D}" type="pres">
      <dgm:prSet presAssocID="{A3308252-24C2-4EB8-8E94-19532F1B7710}" presName="Parent1" presStyleLbl="node1" presStyleIdx="2" presStyleCnt="4">
        <dgm:presLayoutVars>
          <dgm:chMax val="1"/>
          <dgm:chPref val="1"/>
          <dgm:bulletEnabled val="1"/>
        </dgm:presLayoutVars>
      </dgm:prSet>
      <dgm:spPr/>
    </dgm:pt>
    <dgm:pt modelId="{079297C4-C023-417D-A2A7-D6510C375FE2}" type="pres">
      <dgm:prSet presAssocID="{A3308252-24C2-4EB8-8E94-19532F1B7710}" presName="Childtext1" presStyleLbl="revTx" presStyleIdx="1" presStyleCnt="2">
        <dgm:presLayoutVars>
          <dgm:chMax val="0"/>
          <dgm:chPref val="0"/>
          <dgm:bulletEnabled val="1"/>
        </dgm:presLayoutVars>
      </dgm:prSet>
      <dgm:spPr/>
    </dgm:pt>
    <dgm:pt modelId="{2CE53041-8BC4-4128-A331-A06AE12E3359}" type="pres">
      <dgm:prSet presAssocID="{A3308252-24C2-4EB8-8E94-19532F1B7710}" presName="BalanceSpacing" presStyleCnt="0"/>
      <dgm:spPr/>
    </dgm:pt>
    <dgm:pt modelId="{A322F227-2B42-48D9-B772-E3698BEA2F1E}" type="pres">
      <dgm:prSet presAssocID="{A3308252-24C2-4EB8-8E94-19532F1B7710}" presName="BalanceSpacing1" presStyleCnt="0"/>
      <dgm:spPr/>
    </dgm:pt>
    <dgm:pt modelId="{F7E213E1-CC72-454B-9F1F-F61C7242F2AC}" type="pres">
      <dgm:prSet presAssocID="{309C76DD-4118-4583-892A-63EA10DE1DB1}" presName="Accent1Text" presStyleLbl="node1" presStyleIdx="3" presStyleCnt="4"/>
      <dgm:spPr/>
    </dgm:pt>
  </dgm:ptLst>
  <dgm:cxnLst>
    <dgm:cxn modelId="{9B223431-7A6A-473C-981E-9E919D9B99BB}" type="presOf" srcId="{5608E370-0EE1-4DE7-91C6-DFF9B5803F72}" destId="{688C8108-A40E-46BF-81C2-9B0E1FC786DC}" srcOrd="0" destOrd="0" presId="urn:microsoft.com/office/officeart/2008/layout/AlternatingHexagons"/>
    <dgm:cxn modelId="{CB2F9034-281D-42FB-8872-AECDC695FCB1}" type="presOf" srcId="{477127B3-A8BE-4A2C-85BC-AB5013F5E7BF}" destId="{B1330E69-6425-40E2-B9E8-6117B22AA34D}" srcOrd="0" destOrd="0" presId="urn:microsoft.com/office/officeart/2008/layout/AlternatingHexagons"/>
    <dgm:cxn modelId="{4E073F40-22A3-4DCF-8CAD-80B36F4656CB}" type="presOf" srcId="{309C76DD-4118-4583-892A-63EA10DE1DB1}" destId="{F7E213E1-CC72-454B-9F1F-F61C7242F2AC}" srcOrd="0" destOrd="0" presId="urn:microsoft.com/office/officeart/2008/layout/AlternatingHexagons"/>
    <dgm:cxn modelId="{CA167F98-0C70-4C6B-A359-3851ACD50DBB}" type="presOf" srcId="{D2B14BA4-77A2-4423-B5C0-120BC18FF5DF}" destId="{CDB522D5-9FC6-46C9-8D7E-F9F165917769}" srcOrd="0" destOrd="0" presId="urn:microsoft.com/office/officeart/2008/layout/AlternatingHexagons"/>
    <dgm:cxn modelId="{F180B0DE-8091-4C21-B0FC-D665211677BA}" srcId="{477127B3-A8BE-4A2C-85BC-AB5013F5E7BF}" destId="{A3308252-24C2-4EB8-8E94-19532F1B7710}" srcOrd="1" destOrd="0" parTransId="{F82825BD-BEFD-4FB3-8768-9B85F1D34C97}" sibTransId="{309C76DD-4118-4583-892A-63EA10DE1DB1}"/>
    <dgm:cxn modelId="{1ECC84F3-F365-4637-98A0-ADF42043227B}" type="presOf" srcId="{A3308252-24C2-4EB8-8E94-19532F1B7710}" destId="{CA4875AA-E977-48F5-A832-DAFC451C874D}" srcOrd="0" destOrd="0" presId="urn:microsoft.com/office/officeart/2008/layout/AlternatingHexagons"/>
    <dgm:cxn modelId="{21099AFE-DAA3-4EFA-B30A-8BF6F9D655EF}" srcId="{477127B3-A8BE-4A2C-85BC-AB5013F5E7BF}" destId="{D2B14BA4-77A2-4423-B5C0-120BC18FF5DF}" srcOrd="0" destOrd="0" parTransId="{B2A5DCD0-5107-4A71-89B2-28E1FFD23C5E}" sibTransId="{5608E370-0EE1-4DE7-91C6-DFF9B5803F72}"/>
    <dgm:cxn modelId="{F75471FD-C1D7-4133-862B-00D90A36FE5A}" type="presParOf" srcId="{B1330E69-6425-40E2-B9E8-6117B22AA34D}" destId="{08859B4C-DF7E-4FA4-B4E8-AB0C0601AB97}" srcOrd="0" destOrd="0" presId="urn:microsoft.com/office/officeart/2008/layout/AlternatingHexagons"/>
    <dgm:cxn modelId="{662893B7-944A-4EFD-85B5-4AAA1A22439E}" type="presParOf" srcId="{08859B4C-DF7E-4FA4-B4E8-AB0C0601AB97}" destId="{CDB522D5-9FC6-46C9-8D7E-F9F165917769}" srcOrd="0" destOrd="0" presId="urn:microsoft.com/office/officeart/2008/layout/AlternatingHexagons"/>
    <dgm:cxn modelId="{20D4D8B5-9D67-495F-870A-06A522C3704E}" type="presParOf" srcId="{08859B4C-DF7E-4FA4-B4E8-AB0C0601AB97}" destId="{C2DA6F79-E708-4A7A-9D21-9346F34D61C5}" srcOrd="1" destOrd="0" presId="urn:microsoft.com/office/officeart/2008/layout/AlternatingHexagons"/>
    <dgm:cxn modelId="{59A0870F-94A8-41CC-824D-D7220B7B064A}" type="presParOf" srcId="{08859B4C-DF7E-4FA4-B4E8-AB0C0601AB97}" destId="{A5A6018B-700F-4EDC-85F6-39C9EB3BCF51}" srcOrd="2" destOrd="0" presId="urn:microsoft.com/office/officeart/2008/layout/AlternatingHexagons"/>
    <dgm:cxn modelId="{B0D07DBA-68C9-4522-8B66-4D46754F7A1A}" type="presParOf" srcId="{08859B4C-DF7E-4FA4-B4E8-AB0C0601AB97}" destId="{4FFC9373-6F87-48A6-9EF1-D3F33CF68C81}" srcOrd="3" destOrd="0" presId="urn:microsoft.com/office/officeart/2008/layout/AlternatingHexagons"/>
    <dgm:cxn modelId="{2D38A4B2-169B-4CBB-B52A-E5A25144AFBE}" type="presParOf" srcId="{08859B4C-DF7E-4FA4-B4E8-AB0C0601AB97}" destId="{688C8108-A40E-46BF-81C2-9B0E1FC786DC}" srcOrd="4" destOrd="0" presId="urn:microsoft.com/office/officeart/2008/layout/AlternatingHexagons"/>
    <dgm:cxn modelId="{1DFF0C83-25B6-4E8E-B091-67BD167EADA3}" type="presParOf" srcId="{B1330E69-6425-40E2-B9E8-6117B22AA34D}" destId="{A49DC66D-66BD-4056-A49B-8FF77DF7A8F9}" srcOrd="1" destOrd="0" presId="urn:microsoft.com/office/officeart/2008/layout/AlternatingHexagons"/>
    <dgm:cxn modelId="{6427A6B0-D846-4156-B8A7-C73BD1F42915}" type="presParOf" srcId="{B1330E69-6425-40E2-B9E8-6117B22AA34D}" destId="{B2D5A565-4983-4332-B29F-54F991A9333E}" srcOrd="2" destOrd="0" presId="urn:microsoft.com/office/officeart/2008/layout/AlternatingHexagons"/>
    <dgm:cxn modelId="{E9E14A43-1337-4B18-999B-7D7070247C8B}" type="presParOf" srcId="{B2D5A565-4983-4332-B29F-54F991A9333E}" destId="{CA4875AA-E977-48F5-A832-DAFC451C874D}" srcOrd="0" destOrd="0" presId="urn:microsoft.com/office/officeart/2008/layout/AlternatingHexagons"/>
    <dgm:cxn modelId="{FDDB8B62-9795-4DB2-AA93-54CD9C2F13E3}" type="presParOf" srcId="{B2D5A565-4983-4332-B29F-54F991A9333E}" destId="{079297C4-C023-417D-A2A7-D6510C375FE2}" srcOrd="1" destOrd="0" presId="urn:microsoft.com/office/officeart/2008/layout/AlternatingHexagons"/>
    <dgm:cxn modelId="{5B6EEF8F-1018-4DB6-8403-0F92636DB28A}" type="presParOf" srcId="{B2D5A565-4983-4332-B29F-54F991A9333E}" destId="{2CE53041-8BC4-4128-A331-A06AE12E3359}" srcOrd="2" destOrd="0" presId="urn:microsoft.com/office/officeart/2008/layout/AlternatingHexagons"/>
    <dgm:cxn modelId="{9EB4B960-8984-4E54-9307-0933E433DA97}" type="presParOf" srcId="{B2D5A565-4983-4332-B29F-54F991A9333E}" destId="{A322F227-2B42-48D9-B772-E3698BEA2F1E}" srcOrd="3" destOrd="0" presId="urn:microsoft.com/office/officeart/2008/layout/AlternatingHexagons"/>
    <dgm:cxn modelId="{D8D97512-7410-4ACB-AF0B-3BAEA6A1C9A1}" type="presParOf" srcId="{B2D5A565-4983-4332-B29F-54F991A9333E}" destId="{F7E213E1-CC72-454B-9F1F-F61C7242F2AC}"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BDD36-6FBE-4FE9-8EA1-01285EA164FE}">
      <dsp:nvSpPr>
        <dsp:cNvPr id="0" name=""/>
        <dsp:cNvSpPr/>
      </dsp:nvSpPr>
      <dsp:spPr>
        <a:xfrm>
          <a:off x="0" y="649"/>
          <a:ext cx="5889686" cy="15194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A0455-0E16-4E3A-B9A6-7FC99E6EB7E9}">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CC580-F24A-44F2-94D9-48931B16B5FA}">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a:t>Present the general overview of energy production by sources and consumption per state in the US. </a:t>
          </a:r>
        </a:p>
      </dsp:txBody>
      <dsp:txXfrm>
        <a:off x="1754920" y="649"/>
        <a:ext cx="4134765" cy="1519412"/>
      </dsp:txXfrm>
    </dsp:sp>
    <dsp:sp modelId="{006AEA8E-0D6C-4DB5-8CC5-0EC51A8F443D}">
      <dsp:nvSpPr>
        <dsp:cNvPr id="0" name=""/>
        <dsp:cNvSpPr/>
      </dsp:nvSpPr>
      <dsp:spPr>
        <a:xfrm>
          <a:off x="0" y="1899914"/>
          <a:ext cx="5889686" cy="15194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4CA53-D522-4492-9EC2-FDBAFA848B0B}">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ACFD20-0B6B-4B7E-82E3-0567EEA9B884}">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a:t>Evaluate the production sources in each state</a:t>
          </a:r>
        </a:p>
      </dsp:txBody>
      <dsp:txXfrm>
        <a:off x="1754920" y="1899914"/>
        <a:ext cx="4134765" cy="1519412"/>
      </dsp:txXfrm>
    </dsp:sp>
    <dsp:sp modelId="{1CED59B8-920E-4C3B-B284-1B6E63C91782}">
      <dsp:nvSpPr>
        <dsp:cNvPr id="0" name=""/>
        <dsp:cNvSpPr/>
      </dsp:nvSpPr>
      <dsp:spPr>
        <a:xfrm>
          <a:off x="0" y="3799179"/>
          <a:ext cx="5889686" cy="15194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0938F-65CB-4A14-86F5-3BDABC7C4121}">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63917-EC6A-4661-9E55-BAB3EA5A3A67}">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a:t>Evaluate the production from renewables throughout the years</a:t>
          </a:r>
        </a:p>
      </dsp:txBody>
      <dsp:txXfrm>
        <a:off x="1754920" y="3799179"/>
        <a:ext cx="4134765" cy="151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C1CC1-51EF-4EFC-AE2C-732DD0C22E36}">
      <dsp:nvSpPr>
        <dsp:cNvPr id="0" name=""/>
        <dsp:cNvSpPr/>
      </dsp:nvSpPr>
      <dsp:spPr>
        <a:xfrm>
          <a:off x="0" y="415706"/>
          <a:ext cx="3342053" cy="115362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Used pandas in </a:t>
          </a:r>
          <a:r>
            <a:rPr lang="en-US" sz="1700" kern="1200" dirty="0" err="1"/>
            <a:t>jupyter</a:t>
          </a:r>
          <a:r>
            <a:rPr lang="en-US" sz="1700" kern="1200" dirty="0"/>
            <a:t> notebook perform data cleaning; converted </a:t>
          </a:r>
          <a:r>
            <a:rPr lang="en-US" sz="1700" kern="1200" dirty="0" err="1"/>
            <a:t>NaN</a:t>
          </a:r>
          <a:r>
            <a:rPr lang="en-US" sz="1700" kern="1200" dirty="0"/>
            <a:t> values to 0 for visualization purposes</a:t>
          </a:r>
        </a:p>
      </dsp:txBody>
      <dsp:txXfrm>
        <a:off x="56315" y="472021"/>
        <a:ext cx="3229423" cy="1040990"/>
      </dsp:txXfrm>
    </dsp:sp>
    <dsp:sp modelId="{E9368434-3DE0-4DFB-A754-1479E32D3EB5}">
      <dsp:nvSpPr>
        <dsp:cNvPr id="0" name=""/>
        <dsp:cNvSpPr/>
      </dsp:nvSpPr>
      <dsp:spPr>
        <a:xfrm>
          <a:off x="0" y="1618286"/>
          <a:ext cx="3342053" cy="115362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Renamed columns and collections and merged some data to have fewer collections</a:t>
          </a:r>
        </a:p>
      </dsp:txBody>
      <dsp:txXfrm>
        <a:off x="56315" y="1674601"/>
        <a:ext cx="3229423" cy="1040990"/>
      </dsp:txXfrm>
    </dsp:sp>
    <dsp:sp modelId="{E1745975-FBC3-4BD0-BE4E-BD391932F88D}">
      <dsp:nvSpPr>
        <dsp:cNvPr id="0" name=""/>
        <dsp:cNvSpPr/>
      </dsp:nvSpPr>
      <dsp:spPr>
        <a:xfrm>
          <a:off x="0" y="2820866"/>
          <a:ext cx="3342053" cy="115362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Loaded data into MongoDB</a:t>
          </a:r>
        </a:p>
      </dsp:txBody>
      <dsp:txXfrm>
        <a:off x="56315" y="2877181"/>
        <a:ext cx="3229423"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31D87-466F-496A-AC79-5ED66F71C7EE}">
      <dsp:nvSpPr>
        <dsp:cNvPr id="0" name=""/>
        <dsp:cNvSpPr/>
      </dsp:nvSpPr>
      <dsp:spPr>
        <a:xfrm>
          <a:off x="0" y="1659"/>
          <a:ext cx="7959560" cy="84094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D9889-01DF-4938-A2F2-73895BF2A800}">
      <dsp:nvSpPr>
        <dsp:cNvPr id="0" name=""/>
        <dsp:cNvSpPr/>
      </dsp:nvSpPr>
      <dsp:spPr>
        <a:xfrm>
          <a:off x="254387" y="190872"/>
          <a:ext cx="462522" cy="4625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85A37-CF3A-4634-B5E7-BC70F8905CE9}">
      <dsp:nvSpPr>
        <dsp:cNvPr id="0" name=""/>
        <dsp:cNvSpPr/>
      </dsp:nvSpPr>
      <dsp:spPr>
        <a:xfrm>
          <a:off x="971296" y="1659"/>
          <a:ext cx="6988263" cy="84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00" tIns="89000" rIns="89000" bIns="89000" numCol="1" spcCol="1270" anchor="ctr" anchorCtr="0">
          <a:noAutofit/>
        </a:bodyPr>
        <a:lstStyle/>
        <a:p>
          <a:pPr marL="0" lvl="0" indent="0" algn="l" defTabSz="666750">
            <a:lnSpc>
              <a:spcPct val="100000"/>
            </a:lnSpc>
            <a:spcBef>
              <a:spcPct val="0"/>
            </a:spcBef>
            <a:spcAft>
              <a:spcPct val="35000"/>
            </a:spcAft>
            <a:buNone/>
          </a:pPr>
          <a:r>
            <a:rPr lang="en-US" sz="1500" kern="1200" dirty="0"/>
            <a:t>Used Leaflet and Choropleth to present layers of production, consumption and emission using geographical location for each state.  The map can be filtered by those three variables to produces scaled visualization. </a:t>
          </a:r>
        </a:p>
      </dsp:txBody>
      <dsp:txXfrm>
        <a:off x="971296" y="1659"/>
        <a:ext cx="6988263" cy="840949"/>
      </dsp:txXfrm>
    </dsp:sp>
    <dsp:sp modelId="{BCE3875D-949D-49E2-A635-E7700955F2C0}">
      <dsp:nvSpPr>
        <dsp:cNvPr id="0" name=""/>
        <dsp:cNvSpPr/>
      </dsp:nvSpPr>
      <dsp:spPr>
        <a:xfrm>
          <a:off x="0" y="1052845"/>
          <a:ext cx="7959560" cy="840949"/>
        </a:xfrm>
        <a:prstGeom prst="roundRect">
          <a:avLst>
            <a:gd name="adj" fmla="val 10000"/>
          </a:avLst>
        </a:prstGeom>
        <a:solidFill>
          <a:schemeClr val="accent5">
            <a:hueOff val="2911898"/>
            <a:satOff val="-15213"/>
            <a:lumOff val="3595"/>
            <a:alphaOff val="0"/>
          </a:schemeClr>
        </a:solidFill>
        <a:ln>
          <a:noFill/>
        </a:ln>
        <a:effectLst/>
      </dsp:spPr>
      <dsp:style>
        <a:lnRef idx="0">
          <a:scrgbClr r="0" g="0" b="0"/>
        </a:lnRef>
        <a:fillRef idx="1">
          <a:scrgbClr r="0" g="0" b="0"/>
        </a:fillRef>
        <a:effectRef idx="0">
          <a:scrgbClr r="0" g="0" b="0"/>
        </a:effectRef>
        <a:fontRef idx="minor"/>
      </dsp:style>
    </dsp:sp>
    <dsp:sp modelId="{CA36820B-A564-47C6-B31F-41F743B2A9BF}">
      <dsp:nvSpPr>
        <dsp:cNvPr id="0" name=""/>
        <dsp:cNvSpPr/>
      </dsp:nvSpPr>
      <dsp:spPr>
        <a:xfrm>
          <a:off x="254387" y="1242059"/>
          <a:ext cx="462522" cy="4625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09037A-7B79-4208-BAF3-13A00BA3FCCA}">
      <dsp:nvSpPr>
        <dsp:cNvPr id="0" name=""/>
        <dsp:cNvSpPr/>
      </dsp:nvSpPr>
      <dsp:spPr>
        <a:xfrm>
          <a:off x="971296" y="1052845"/>
          <a:ext cx="6988263" cy="84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00" tIns="89000" rIns="89000" bIns="89000" numCol="1" spcCol="1270" anchor="ctr" anchorCtr="0">
          <a:noAutofit/>
        </a:bodyPr>
        <a:lstStyle/>
        <a:p>
          <a:pPr marL="0" lvl="0" indent="0" algn="l" defTabSz="666750">
            <a:lnSpc>
              <a:spcPct val="100000"/>
            </a:lnSpc>
            <a:spcBef>
              <a:spcPct val="0"/>
            </a:spcBef>
            <a:spcAft>
              <a:spcPct val="35000"/>
            </a:spcAft>
            <a:buNone/>
          </a:pPr>
          <a:r>
            <a:rPr lang="en-US" sz="1500" kern="1200" dirty="0"/>
            <a:t>Merged </a:t>
          </a:r>
          <a:r>
            <a:rPr lang="en-US" sz="1500" kern="1200" dirty="0" err="1"/>
            <a:t>geojson</a:t>
          </a:r>
          <a:r>
            <a:rPr lang="en-US" sz="1500" kern="1200" dirty="0"/>
            <a:t> data and Json data to produce individual information for states upon clicking the state value in the map.</a:t>
          </a:r>
        </a:p>
      </dsp:txBody>
      <dsp:txXfrm>
        <a:off x="971296" y="1052845"/>
        <a:ext cx="6988263" cy="840949"/>
      </dsp:txXfrm>
    </dsp:sp>
    <dsp:sp modelId="{BD7D0C7B-0C15-4CAF-9C5A-D97754D10D8F}">
      <dsp:nvSpPr>
        <dsp:cNvPr id="0" name=""/>
        <dsp:cNvSpPr/>
      </dsp:nvSpPr>
      <dsp:spPr>
        <a:xfrm>
          <a:off x="0" y="2104032"/>
          <a:ext cx="7959560" cy="840949"/>
        </a:xfrm>
        <a:prstGeom prst="roundRect">
          <a:avLst>
            <a:gd name="adj" fmla="val 10000"/>
          </a:avLst>
        </a:prstGeom>
        <a:solidFill>
          <a:schemeClr val="accent5">
            <a:hueOff val="5823795"/>
            <a:satOff val="-30426"/>
            <a:lumOff val="7189"/>
            <a:alphaOff val="0"/>
          </a:schemeClr>
        </a:solidFill>
        <a:ln>
          <a:noFill/>
        </a:ln>
        <a:effectLst/>
      </dsp:spPr>
      <dsp:style>
        <a:lnRef idx="0">
          <a:scrgbClr r="0" g="0" b="0"/>
        </a:lnRef>
        <a:fillRef idx="1">
          <a:scrgbClr r="0" g="0" b="0"/>
        </a:fillRef>
        <a:effectRef idx="0">
          <a:scrgbClr r="0" g="0" b="0"/>
        </a:effectRef>
        <a:fontRef idx="minor"/>
      </dsp:style>
    </dsp:sp>
    <dsp:sp modelId="{26E9A796-6E74-46A6-AB42-BD24310C417F}">
      <dsp:nvSpPr>
        <dsp:cNvPr id="0" name=""/>
        <dsp:cNvSpPr/>
      </dsp:nvSpPr>
      <dsp:spPr>
        <a:xfrm>
          <a:off x="254387" y="2293246"/>
          <a:ext cx="462522" cy="4625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D437E-804A-437B-9C52-031ADB5F7924}">
      <dsp:nvSpPr>
        <dsp:cNvPr id="0" name=""/>
        <dsp:cNvSpPr/>
      </dsp:nvSpPr>
      <dsp:spPr>
        <a:xfrm>
          <a:off x="971296" y="2104032"/>
          <a:ext cx="6988263" cy="84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00" tIns="89000" rIns="89000" bIns="89000" numCol="1" spcCol="1270" anchor="ctr" anchorCtr="0">
          <a:noAutofit/>
        </a:bodyPr>
        <a:lstStyle/>
        <a:p>
          <a:pPr marL="0" lvl="0" indent="0" algn="l" defTabSz="666750">
            <a:lnSpc>
              <a:spcPct val="100000"/>
            </a:lnSpc>
            <a:spcBef>
              <a:spcPct val="0"/>
            </a:spcBef>
            <a:spcAft>
              <a:spcPct val="35000"/>
            </a:spcAft>
            <a:buNone/>
          </a:pPr>
          <a:r>
            <a:rPr lang="en-US" sz="1500" kern="1200" dirty="0"/>
            <a:t>Used a new library charts.js to produce visualizations for state production by source and used d3 to produce filter with dropdown of list of state and be able to change state within page</a:t>
          </a:r>
        </a:p>
      </dsp:txBody>
      <dsp:txXfrm>
        <a:off x="971296" y="2104032"/>
        <a:ext cx="6988263" cy="840949"/>
      </dsp:txXfrm>
    </dsp:sp>
    <dsp:sp modelId="{0BF87523-1BBC-4F0A-ABEB-7FB61BBEEF4C}">
      <dsp:nvSpPr>
        <dsp:cNvPr id="0" name=""/>
        <dsp:cNvSpPr/>
      </dsp:nvSpPr>
      <dsp:spPr>
        <a:xfrm>
          <a:off x="0" y="3155219"/>
          <a:ext cx="7959560" cy="840949"/>
        </a:xfrm>
        <a:prstGeom prst="roundRect">
          <a:avLst>
            <a:gd name="adj" fmla="val 10000"/>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AC4EEF42-D80A-479D-A18B-2944ACA735EC}">
      <dsp:nvSpPr>
        <dsp:cNvPr id="0" name=""/>
        <dsp:cNvSpPr/>
      </dsp:nvSpPr>
      <dsp:spPr>
        <a:xfrm>
          <a:off x="254387" y="3344432"/>
          <a:ext cx="462522" cy="4625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A58920-751C-4632-97D6-A811E9CC21D2}">
      <dsp:nvSpPr>
        <dsp:cNvPr id="0" name=""/>
        <dsp:cNvSpPr/>
      </dsp:nvSpPr>
      <dsp:spPr>
        <a:xfrm>
          <a:off x="971296" y="3155219"/>
          <a:ext cx="6988263" cy="84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000" tIns="89000" rIns="89000" bIns="89000" numCol="1" spcCol="1270" anchor="ctr" anchorCtr="0">
          <a:noAutofit/>
        </a:bodyPr>
        <a:lstStyle/>
        <a:p>
          <a:pPr marL="0" lvl="0" indent="0" algn="l" defTabSz="666750">
            <a:lnSpc>
              <a:spcPct val="100000"/>
            </a:lnSpc>
            <a:spcBef>
              <a:spcPct val="0"/>
            </a:spcBef>
            <a:spcAft>
              <a:spcPct val="35000"/>
            </a:spcAft>
            <a:buNone/>
          </a:pPr>
          <a:r>
            <a:rPr lang="en-US" sz="1500" kern="1200" dirty="0"/>
            <a:t>Used d3 to produce visualization for renewable energy production throughout the years, with line marker that tracks the values and added a translate function to change between production and consumption data</a:t>
          </a:r>
        </a:p>
      </dsp:txBody>
      <dsp:txXfrm>
        <a:off x="971296" y="3155219"/>
        <a:ext cx="6988263" cy="8409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522D5-9FC6-46C9-8D7E-F9F165917769}">
      <dsp:nvSpPr>
        <dsp:cNvPr id="0" name=""/>
        <dsp:cNvSpPr/>
      </dsp:nvSpPr>
      <dsp:spPr>
        <a:xfrm rot="5400000">
          <a:off x="3380227" y="141468"/>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rId1"/>
            </a:rPr>
            <a:t>Energy Analysis for the US for the year 2018</a:t>
          </a:r>
          <a:endParaRPr lang="en-US" sz="1900" kern="1200" dirty="0"/>
        </a:p>
      </dsp:txBody>
      <dsp:txXfrm rot="-5400000">
        <a:off x="3813735" y="337789"/>
        <a:ext cx="1294311" cy="1487714"/>
      </dsp:txXfrm>
    </dsp:sp>
    <dsp:sp modelId="{C2DA6F79-E708-4A7A-9D21-9346F34D61C5}">
      <dsp:nvSpPr>
        <dsp:cNvPr id="0" name=""/>
        <dsp:cNvSpPr/>
      </dsp:nvSpPr>
      <dsp:spPr>
        <a:xfrm>
          <a:off x="5458128" y="433247"/>
          <a:ext cx="2412042" cy="1296796"/>
        </a:xfrm>
        <a:prstGeom prst="rect">
          <a:avLst/>
        </a:prstGeom>
        <a:noFill/>
        <a:ln>
          <a:noFill/>
        </a:ln>
        <a:effectLst/>
      </dsp:spPr>
      <dsp:style>
        <a:lnRef idx="0">
          <a:scrgbClr r="0" g="0" b="0"/>
        </a:lnRef>
        <a:fillRef idx="0">
          <a:scrgbClr r="0" g="0" b="0"/>
        </a:fillRef>
        <a:effectRef idx="0">
          <a:scrgbClr r="0" g="0" b="0"/>
        </a:effectRef>
        <a:fontRef idx="minor"/>
      </dsp:style>
    </dsp:sp>
    <dsp:sp modelId="{688C8108-A40E-46BF-81C2-9B0E1FC786DC}">
      <dsp:nvSpPr>
        <dsp:cNvPr id="0" name=""/>
        <dsp:cNvSpPr/>
      </dsp:nvSpPr>
      <dsp:spPr>
        <a:xfrm rot="5400000">
          <a:off x="1349443" y="141468"/>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82951" y="337789"/>
        <a:ext cx="1294311" cy="1487714"/>
      </dsp:txXfrm>
    </dsp:sp>
    <dsp:sp modelId="{CA4875AA-E977-48F5-A832-DAFC451C874D}">
      <dsp:nvSpPr>
        <dsp:cNvPr id="0" name=""/>
        <dsp:cNvSpPr/>
      </dsp:nvSpPr>
      <dsp:spPr>
        <a:xfrm rot="5400000">
          <a:off x="2360945"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2794453" y="2172324"/>
        <a:ext cx="1294311" cy="1487714"/>
      </dsp:txXfrm>
    </dsp:sp>
    <dsp:sp modelId="{079297C4-C023-417D-A2A7-D6510C375FE2}">
      <dsp:nvSpPr>
        <dsp:cNvPr id="0" name=""/>
        <dsp:cNvSpPr/>
      </dsp:nvSpPr>
      <dsp:spPr>
        <a:xfrm>
          <a:off x="89389" y="2267783"/>
          <a:ext cx="2334234" cy="1296796"/>
        </a:xfrm>
        <a:prstGeom prst="rect">
          <a:avLst/>
        </a:prstGeom>
        <a:noFill/>
        <a:ln>
          <a:noFill/>
        </a:ln>
        <a:effectLst/>
      </dsp:spPr>
      <dsp:style>
        <a:lnRef idx="0">
          <a:scrgbClr r="0" g="0" b="0"/>
        </a:lnRef>
        <a:fillRef idx="0">
          <a:scrgbClr r="0" g="0" b="0"/>
        </a:fillRef>
        <a:effectRef idx="0">
          <a:scrgbClr r="0" g="0" b="0"/>
        </a:effectRef>
        <a:fontRef idx="minor"/>
      </dsp:style>
    </dsp:sp>
    <dsp:sp modelId="{F7E213E1-CC72-454B-9F1F-F61C7242F2AC}">
      <dsp:nvSpPr>
        <dsp:cNvPr id="0" name=""/>
        <dsp:cNvSpPr/>
      </dsp:nvSpPr>
      <dsp:spPr>
        <a:xfrm rot="5400000">
          <a:off x="4391729"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25237" y="2172324"/>
        <a:ext cx="1294311" cy="14877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9/18/2020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9/18/2020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9/18/2020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eia.gov/state/?sid=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0.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9061-830D-4880-9725-81E8382F61E9}"/>
              </a:ext>
            </a:extLst>
          </p:cNvPr>
          <p:cNvSpPr>
            <a:spLocks noGrp="1"/>
          </p:cNvSpPr>
          <p:nvPr>
            <p:ph type="ctrTitle"/>
          </p:nvPr>
        </p:nvSpPr>
        <p:spPr/>
        <p:txBody>
          <a:bodyPr>
            <a:normAutofit/>
          </a:bodyPr>
          <a:lstStyle/>
          <a:p>
            <a:r>
              <a:rPr lang="en-US" dirty="0"/>
              <a:t>US Energy Analysis</a:t>
            </a:r>
          </a:p>
        </p:txBody>
      </p:sp>
      <p:sp>
        <p:nvSpPr>
          <p:cNvPr id="3" name="Subtitle 2">
            <a:extLst>
              <a:ext uri="{FF2B5EF4-FFF2-40B4-BE49-F238E27FC236}">
                <a16:creationId xmlns:a16="http://schemas.microsoft.com/office/drawing/2014/main" id="{0C18AE5F-3C0B-457C-A525-7731190F004C}"/>
              </a:ext>
            </a:extLst>
          </p:cNvPr>
          <p:cNvSpPr>
            <a:spLocks noGrp="1"/>
          </p:cNvSpPr>
          <p:nvPr>
            <p:ph type="subTitle" idx="1"/>
          </p:nvPr>
        </p:nvSpPr>
        <p:spPr>
          <a:xfrm>
            <a:off x="2243667" y="2268786"/>
            <a:ext cx="6324599" cy="1160213"/>
          </a:xfrm>
        </p:spPr>
        <p:txBody>
          <a:bodyPr>
            <a:normAutofit/>
          </a:bodyPr>
          <a:lstStyle/>
          <a:p>
            <a:r>
              <a:rPr lang="en-US" dirty="0"/>
              <a:t>Project 2 – Group 4</a:t>
            </a:r>
          </a:p>
          <a:p>
            <a:r>
              <a:rPr lang="en-US" dirty="0"/>
              <a:t>Vipul </a:t>
            </a:r>
            <a:r>
              <a:rPr lang="en-US" dirty="0" err="1"/>
              <a:t>Aggarval</a:t>
            </a:r>
            <a:r>
              <a:rPr lang="en-US" dirty="0"/>
              <a:t>, </a:t>
            </a:r>
            <a:r>
              <a:rPr lang="en-US" dirty="0" err="1"/>
              <a:t>Kannika</a:t>
            </a:r>
            <a:r>
              <a:rPr lang="en-US" dirty="0"/>
              <a:t> </a:t>
            </a:r>
            <a:r>
              <a:rPr lang="en-US" dirty="0" err="1"/>
              <a:t>Phad</a:t>
            </a:r>
            <a:r>
              <a:rPr lang="en-US" dirty="0"/>
              <a:t>, June Wang, Liliana Joya</a:t>
            </a:r>
          </a:p>
        </p:txBody>
      </p:sp>
    </p:spTree>
    <p:extLst>
      <p:ext uri="{BB962C8B-B14F-4D97-AF65-F5344CB8AC3E}">
        <p14:creationId xmlns:p14="http://schemas.microsoft.com/office/powerpoint/2010/main" val="279486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560F2F0-2446-425C-9973-EC237421B637}"/>
              </a:ext>
            </a:extLst>
          </p:cNvPr>
          <p:cNvSpPr>
            <a:spLocks noGrp="1"/>
          </p:cNvSpPr>
          <p:nvPr>
            <p:ph idx="1"/>
          </p:nvPr>
        </p:nvSpPr>
        <p:spPr/>
        <p:txBody>
          <a:bodyPr/>
          <a:lstStyle/>
          <a:p>
            <a:r>
              <a:rPr lang="en-US" dirty="0"/>
              <a:t>The increasing demand for energy in our modern world and how to satisfy it is a question that concerns the population and our leaders in a political, engineering and sustainability aspect. </a:t>
            </a:r>
          </a:p>
          <a:p>
            <a:r>
              <a:rPr lang="en-US" dirty="0"/>
              <a:t>The scope of this project is aimed at understanding the production and consumption of energy in the US, based on data for 2018. Where is it being produced? Where is it being consumed? What are the sources of the energy that we are consuming? And how is the role of renewables changing throughout the years?</a:t>
            </a:r>
          </a:p>
        </p:txBody>
      </p:sp>
    </p:spTree>
    <p:extLst>
      <p:ext uri="{BB962C8B-B14F-4D97-AF65-F5344CB8AC3E}">
        <p14:creationId xmlns:p14="http://schemas.microsoft.com/office/powerpoint/2010/main" val="42806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Objectives</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45D8911-7FBC-4B10-8685-CAAEEA57AE6D}"/>
              </a:ext>
            </a:extLst>
          </p:cNvPr>
          <p:cNvGraphicFramePr>
            <a:graphicFrameLocks noGrp="1"/>
          </p:cNvGraphicFramePr>
          <p:nvPr>
            <p:ph idx="1"/>
            <p:extLst>
              <p:ext uri="{D42A27DB-BD31-4B8C-83A1-F6EECF244321}">
                <p14:modId xmlns:p14="http://schemas.microsoft.com/office/powerpoint/2010/main" val="1179825398"/>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73475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A8B4-58B4-4712-A75B-30E798B420D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8D5BE97-0F22-4937-9AD4-8ADBF41CF55A}"/>
              </a:ext>
            </a:extLst>
          </p:cNvPr>
          <p:cNvSpPr>
            <a:spLocks noGrp="1"/>
          </p:cNvSpPr>
          <p:nvPr>
            <p:ph idx="1"/>
          </p:nvPr>
        </p:nvSpPr>
        <p:spPr/>
        <p:txBody>
          <a:bodyPr>
            <a:normAutofit/>
          </a:bodyPr>
          <a:lstStyle/>
          <a:p>
            <a:r>
              <a:rPr lang="en-US" dirty="0">
                <a:hlinkClick r:id="rId2"/>
              </a:rPr>
              <a:t>https://www.eia.gov/state/?sid=US</a:t>
            </a:r>
            <a:endParaRPr lang="en-US" dirty="0"/>
          </a:p>
          <a:p>
            <a:r>
              <a:rPr lang="en-US" dirty="0"/>
              <a:t>Energy Data for each State for 2018</a:t>
            </a:r>
          </a:p>
          <a:p>
            <a:r>
              <a:rPr lang="en-US" dirty="0"/>
              <a:t>Emission data for each State for 2017</a:t>
            </a:r>
          </a:p>
          <a:p>
            <a:r>
              <a:rPr lang="en-US" dirty="0"/>
              <a:t>Energy production by source for each State for 2018</a:t>
            </a:r>
          </a:p>
          <a:p>
            <a:r>
              <a:rPr lang="en-US" dirty="0"/>
              <a:t>Renewable energy production by source from 1950-2018</a:t>
            </a:r>
          </a:p>
          <a:p>
            <a:endParaRPr lang="en-US" dirty="0"/>
          </a:p>
        </p:txBody>
      </p:sp>
    </p:spTree>
    <p:extLst>
      <p:ext uri="{BB962C8B-B14F-4D97-AF65-F5344CB8AC3E}">
        <p14:creationId xmlns:p14="http://schemas.microsoft.com/office/powerpoint/2010/main" val="318631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2">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4">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6">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6562-1036-4561-B220-09F96EF0B56C}"/>
              </a:ext>
            </a:extLst>
          </p:cNvPr>
          <p:cNvSpPr>
            <a:spLocks noGrp="1"/>
          </p:cNvSpPr>
          <p:nvPr>
            <p:ph type="title"/>
          </p:nvPr>
        </p:nvSpPr>
        <p:spPr>
          <a:xfrm>
            <a:off x="7559704" y="808056"/>
            <a:ext cx="3013024" cy="1077229"/>
          </a:xfrm>
        </p:spPr>
        <p:txBody>
          <a:bodyPr>
            <a:normAutofit/>
          </a:bodyPr>
          <a:lstStyle/>
          <a:p>
            <a:pPr algn="l"/>
            <a:r>
              <a:rPr lang="en-US" dirty="0"/>
              <a:t>ETL</a:t>
            </a:r>
            <a:endParaRPr lang="en-US"/>
          </a:p>
        </p:txBody>
      </p:sp>
      <p:pic>
        <p:nvPicPr>
          <p:cNvPr id="6" name="Picture 5">
            <a:extLst>
              <a:ext uri="{FF2B5EF4-FFF2-40B4-BE49-F238E27FC236}">
                <a16:creationId xmlns:a16="http://schemas.microsoft.com/office/drawing/2014/main" id="{94E93C7A-9487-4C1E-8A6B-65FD0E0E64B1}"/>
              </a:ext>
            </a:extLst>
          </p:cNvPr>
          <p:cNvPicPr>
            <a:picLocks noChangeAspect="1"/>
          </p:cNvPicPr>
          <p:nvPr/>
        </p:nvPicPr>
        <p:blipFill>
          <a:blip r:embed="rId5"/>
          <a:stretch>
            <a:fillRect/>
          </a:stretch>
        </p:blipFill>
        <p:spPr>
          <a:xfrm>
            <a:off x="1186484" y="2052116"/>
            <a:ext cx="5387680" cy="253220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22">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81E67B-44F3-4BDB-BBEA-68DC70018382}"/>
              </a:ext>
            </a:extLst>
          </p:cNvPr>
          <p:cNvGraphicFramePr>
            <a:graphicFrameLocks noGrp="1"/>
          </p:cNvGraphicFramePr>
          <p:nvPr>
            <p:ph idx="1"/>
            <p:extLst>
              <p:ext uri="{D42A27DB-BD31-4B8C-83A1-F6EECF244321}">
                <p14:modId xmlns:p14="http://schemas.microsoft.com/office/powerpoint/2010/main" val="3352346115"/>
              </p:ext>
            </p:extLst>
          </p:nvPr>
        </p:nvGraphicFramePr>
        <p:xfrm>
          <a:off x="7230676" y="1659751"/>
          <a:ext cx="3342053" cy="4390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8156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D599016-5987-44DC-A8E9-3DF162225C41}"/>
              </a:ext>
            </a:extLst>
          </p:cNvPr>
          <p:cNvPicPr>
            <a:picLocks noChangeAspect="1"/>
          </p:cNvPicPr>
          <p:nvPr/>
        </p:nvPicPr>
        <p:blipFill rotWithShape="1">
          <a:blip r:embed="rId2">
            <a:duotone>
              <a:schemeClr val="bg2">
                <a:shade val="45000"/>
                <a:satMod val="135000"/>
              </a:schemeClr>
              <a:prstClr val="white"/>
            </a:duotone>
            <a:alphaModFix amt="25000"/>
          </a:blip>
          <a:srcRect r="-1" b="9636"/>
          <a:stretch/>
        </p:blipFill>
        <p:spPr>
          <a:xfrm>
            <a:off x="153" y="10"/>
            <a:ext cx="12191695" cy="6857990"/>
          </a:xfrm>
          <a:prstGeom prst="rect">
            <a:avLst/>
          </a:prstGeom>
        </p:spPr>
      </p:pic>
      <p:pic>
        <p:nvPicPr>
          <p:cNvPr id="28" name="Picture 2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47057D6-053F-4AD2-9CF0-DE942C96144E}"/>
              </a:ext>
            </a:extLst>
          </p:cNvPr>
          <p:cNvSpPr>
            <a:spLocks noGrp="1"/>
          </p:cNvSpPr>
          <p:nvPr>
            <p:ph type="title"/>
          </p:nvPr>
        </p:nvSpPr>
        <p:spPr>
          <a:xfrm>
            <a:off x="2611808" y="808056"/>
            <a:ext cx="7958331" cy="1077229"/>
          </a:xfrm>
        </p:spPr>
        <p:txBody>
          <a:bodyPr>
            <a:normAutofit/>
          </a:bodyPr>
          <a:lstStyle/>
          <a:p>
            <a:pPr algn="l"/>
            <a:r>
              <a:rPr lang="en-US"/>
              <a:t>Visualization coding</a:t>
            </a:r>
          </a:p>
        </p:txBody>
      </p:sp>
      <p:sp>
        <p:nvSpPr>
          <p:cNvPr id="30" name="Rectangle 2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0331FED6-6ECA-493C-988D-AC6F71756AA1}"/>
              </a:ext>
            </a:extLst>
          </p:cNvPr>
          <p:cNvGraphicFramePr>
            <a:graphicFrameLocks noGrp="1"/>
          </p:cNvGraphicFramePr>
          <p:nvPr>
            <p:ph idx="1"/>
            <p:extLst>
              <p:ext uri="{D42A27DB-BD31-4B8C-83A1-F6EECF244321}">
                <p14:modId xmlns:p14="http://schemas.microsoft.com/office/powerpoint/2010/main" val="3259773459"/>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758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5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5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007A62-590D-408F-B2CA-D8AD25340A07}"/>
              </a:ext>
            </a:extLst>
          </p:cNvPr>
          <p:cNvPicPr>
            <a:picLocks noChangeAspect="1"/>
          </p:cNvPicPr>
          <p:nvPr/>
        </p:nvPicPr>
        <p:blipFill rotWithShape="1">
          <a:blip r:embed="rId2">
            <a:duotone>
              <a:schemeClr val="bg2">
                <a:shade val="45000"/>
                <a:satMod val="135000"/>
              </a:schemeClr>
              <a:prstClr val="white"/>
            </a:duotone>
            <a:alphaModFix amt="25000"/>
          </a:blip>
          <a:srcRect t="879" r="-1" b="19047"/>
          <a:stretch/>
        </p:blipFill>
        <p:spPr>
          <a:xfrm>
            <a:off x="153" y="10"/>
            <a:ext cx="12191695" cy="6857990"/>
          </a:xfrm>
          <a:prstGeom prst="rect">
            <a:avLst/>
          </a:prstGeom>
        </p:spPr>
      </p:pic>
      <p:pic>
        <p:nvPicPr>
          <p:cNvPr id="70" name="Picture 5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C801072-8F9D-4281-A822-CE7CC12E765F}"/>
              </a:ext>
            </a:extLst>
          </p:cNvPr>
          <p:cNvSpPr>
            <a:spLocks noGrp="1"/>
          </p:cNvSpPr>
          <p:nvPr>
            <p:ph type="title"/>
          </p:nvPr>
        </p:nvSpPr>
        <p:spPr>
          <a:xfrm>
            <a:off x="2611808" y="808056"/>
            <a:ext cx="7958331" cy="1077229"/>
          </a:xfrm>
        </p:spPr>
        <p:txBody>
          <a:bodyPr>
            <a:normAutofit/>
          </a:bodyPr>
          <a:lstStyle/>
          <a:p>
            <a:pPr algn="l"/>
            <a:r>
              <a:rPr lang="en-US" dirty="0"/>
              <a:t>Demo</a:t>
            </a:r>
          </a:p>
        </p:txBody>
      </p:sp>
      <p:sp>
        <p:nvSpPr>
          <p:cNvPr id="71" name="Rectangle 5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0D447339-DA01-44D4-B0D3-27519A3408A1}"/>
              </a:ext>
            </a:extLst>
          </p:cNvPr>
          <p:cNvGraphicFramePr>
            <a:graphicFrameLocks noGrp="1"/>
          </p:cNvGraphicFramePr>
          <p:nvPr>
            <p:ph idx="1"/>
            <p:extLst>
              <p:ext uri="{D42A27DB-BD31-4B8C-83A1-F6EECF244321}">
                <p14:modId xmlns:p14="http://schemas.microsoft.com/office/powerpoint/2010/main" val="2940041813"/>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159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9D3B-D8D6-472C-BF58-4F5C00E701C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A8A2D76-6898-42FB-BE1C-584AE704D081}"/>
              </a:ext>
            </a:extLst>
          </p:cNvPr>
          <p:cNvSpPr>
            <a:spLocks noGrp="1"/>
          </p:cNvSpPr>
          <p:nvPr>
            <p:ph idx="1"/>
          </p:nvPr>
        </p:nvSpPr>
        <p:spPr/>
        <p:txBody>
          <a:bodyPr>
            <a:normAutofit fontScale="77500" lnSpcReduction="20000"/>
          </a:bodyPr>
          <a:lstStyle/>
          <a:p>
            <a:r>
              <a:rPr lang="en-US" dirty="0"/>
              <a:t>Texas is the state with the largest production producing 433 million BTU, equally producing the highest emissions, but it’s only 6</a:t>
            </a:r>
            <a:r>
              <a:rPr lang="en-US" baseline="30000" dirty="0"/>
              <a:t>th</a:t>
            </a:r>
            <a:r>
              <a:rPr lang="en-US" dirty="0"/>
              <a:t> in consumption. With coal and natural gas amounting for almost two thirds of the production. </a:t>
            </a:r>
          </a:p>
          <a:p>
            <a:r>
              <a:rPr lang="en-US" dirty="0"/>
              <a:t>Wyoming is ranked at the top of the consumption per capita data, this is in part because of the low population compared to the large energy consumed by it’s natural gas, crude oil and coil extraction industry. </a:t>
            </a:r>
          </a:p>
          <a:p>
            <a:r>
              <a:rPr lang="en-US" dirty="0"/>
              <a:t>New York ranked 19 in production and 50 in the consumption rank.</a:t>
            </a:r>
          </a:p>
          <a:p>
            <a:r>
              <a:rPr lang="en-US" dirty="0"/>
              <a:t>Renewable energy sources started to peak in the mid 70’s with biomass still leading the share of production. </a:t>
            </a:r>
          </a:p>
          <a:p>
            <a:r>
              <a:rPr lang="en-US" dirty="0"/>
              <a:t>Solar, wind and “newer” renewable energy sources are not shown in the map, showing also the small share they have for the broad spectrum of energy sources in the US currently. </a:t>
            </a:r>
          </a:p>
          <a:p>
            <a:endParaRPr lang="en-US" dirty="0"/>
          </a:p>
        </p:txBody>
      </p:sp>
    </p:spTree>
    <p:extLst>
      <p:ext uri="{BB962C8B-B14F-4D97-AF65-F5344CB8AC3E}">
        <p14:creationId xmlns:p14="http://schemas.microsoft.com/office/powerpoint/2010/main" val="97162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25</TotalTime>
  <Words>509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US Energy Analysis</vt:lpstr>
      <vt:lpstr>Introduction</vt:lpstr>
      <vt:lpstr>Objectives</vt:lpstr>
      <vt:lpstr>Data sources</vt:lpstr>
      <vt:lpstr>ETL</vt:lpstr>
      <vt:lpstr>Visualization coding</vt:lpstr>
      <vt:lpstr>Demo</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Energy Analysis</dc:title>
  <dc:creator>Lili Joya</dc:creator>
  <cp:lastModifiedBy>Lili Joya</cp:lastModifiedBy>
  <cp:revision>3</cp:revision>
  <dcterms:created xsi:type="dcterms:W3CDTF">2020-09-18T23:34:29Z</dcterms:created>
  <dcterms:modified xsi:type="dcterms:W3CDTF">2020-09-18T23:59:53Z</dcterms:modified>
</cp:coreProperties>
</file>