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5"/>
  </p:notesMasterIdLst>
  <p:handoutMasterIdLst>
    <p:handoutMasterId r:id="rId36"/>
  </p:handoutMasterIdLst>
  <p:sldIdLst>
    <p:sldId id="257" r:id="rId2"/>
    <p:sldId id="258" r:id="rId3"/>
    <p:sldId id="385" r:id="rId4"/>
    <p:sldId id="261" r:id="rId5"/>
    <p:sldId id="394" r:id="rId6"/>
    <p:sldId id="263" r:id="rId7"/>
    <p:sldId id="422" r:id="rId8"/>
    <p:sldId id="409" r:id="rId9"/>
    <p:sldId id="420" r:id="rId10"/>
    <p:sldId id="381" r:id="rId11"/>
    <p:sldId id="413" r:id="rId12"/>
    <p:sldId id="416" r:id="rId13"/>
    <p:sldId id="414" r:id="rId14"/>
    <p:sldId id="415" r:id="rId15"/>
    <p:sldId id="400" r:id="rId16"/>
    <p:sldId id="402" r:id="rId17"/>
    <p:sldId id="404" r:id="rId18"/>
    <p:sldId id="405" r:id="rId19"/>
    <p:sldId id="410" r:id="rId20"/>
    <p:sldId id="411" r:id="rId21"/>
    <p:sldId id="412" r:id="rId22"/>
    <p:sldId id="417" r:id="rId23"/>
    <p:sldId id="418" r:id="rId24"/>
    <p:sldId id="419" r:id="rId25"/>
    <p:sldId id="403" r:id="rId26"/>
    <p:sldId id="406" r:id="rId27"/>
    <p:sldId id="407" r:id="rId28"/>
    <p:sldId id="399" r:id="rId29"/>
    <p:sldId id="398" r:id="rId30"/>
    <p:sldId id="396" r:id="rId31"/>
    <p:sldId id="397" r:id="rId32"/>
    <p:sldId id="278" r:id="rId33"/>
    <p:sldId id="271" r:id="rId34"/>
  </p:sldIdLst>
  <p:sldSz cx="12192000" cy="6858000"/>
  <p:notesSz cx="7315200" cy="96012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E65"/>
    <a:srgbClr val="ECECEC"/>
    <a:srgbClr val="F5F5F5"/>
    <a:srgbClr val="BF8CC0"/>
    <a:srgbClr val="869FC9"/>
    <a:srgbClr val="71C8C2"/>
    <a:srgbClr val="FBE2AB"/>
    <a:srgbClr val="EABFB8"/>
    <a:srgbClr val="F18B99"/>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78677" autoAdjust="0"/>
  </p:normalViewPr>
  <p:slideViewPr>
    <p:cSldViewPr snapToGrid="0">
      <p:cViewPr varScale="1">
        <p:scale>
          <a:sx n="52" d="100"/>
          <a:sy n="52" d="100"/>
        </p:scale>
        <p:origin x="256"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pPr rtl="0"/>
            <a:fld id="{AD9CF9D3-F210-41C6-99D4-BFF6B4BA81BD}" type="datetime1">
              <a:rPr lang="de-DE" smtClean="0"/>
              <a:t>20.02.2021</a:t>
            </a:fld>
            <a:endParaRPr lang="en-US" dirty="0"/>
          </a:p>
        </p:txBody>
      </p:sp>
      <p:sp>
        <p:nvSpPr>
          <p:cNvPr id="4" name="Fußzeilenplatzhalt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5" name="Foliennummernplatzhalt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pPr rtl="0"/>
            <a:endParaRPr lang="en-US"/>
          </a:p>
        </p:txBody>
      </p:sp>
      <p:sp>
        <p:nvSpPr>
          <p:cNvPr id="3" name="Datumsplatzhalt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pPr rtl="0"/>
            <a:fld id="{2FFCA530-3DC9-43D3-93A9-C974C34E1DD6}" type="datetime1">
              <a:rPr lang="de-DE" smtClean="0"/>
              <a:t>20.02.2021</a:t>
            </a:fld>
            <a:endParaRPr lang="en-US"/>
          </a:p>
        </p:txBody>
      </p:sp>
      <p:sp>
        <p:nvSpPr>
          <p:cNvPr id="4" name="Folienbildplatzhalt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pPr rtl="0"/>
            <a:endParaRPr lang="en-US"/>
          </a:p>
        </p:txBody>
      </p:sp>
      <p:sp>
        <p:nvSpPr>
          <p:cNvPr id="5" name="Notizenplatzhalt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pPr rtl="0"/>
            <a:endParaRPr lang="en-US"/>
          </a:p>
        </p:txBody>
      </p:sp>
      <p:sp>
        <p:nvSpPr>
          <p:cNvPr id="7" name="Foliennummernplatzhalt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3501293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Bei der täglichen Befragung mit den Smileys werden die Antworten mit 1-5 Punkten bewertet. </a:t>
            </a:r>
            <a:br>
              <a:rPr lang="de-DE" b="0" i="0" dirty="0">
                <a:solidFill>
                  <a:srgbClr val="000000"/>
                </a:solidFill>
                <a:effectLst/>
                <a:latin typeface="-apple-system"/>
              </a:rPr>
            </a:br>
            <a:r>
              <a:rPr lang="de-DE" b="0" i="0" dirty="0">
                <a:solidFill>
                  <a:srgbClr val="000000"/>
                </a:solidFill>
                <a:effectLst/>
                <a:latin typeface="-apple-system"/>
              </a:rPr>
              <a:t>Bei der Frage mit „ja/nein“ wird „ja=4“ und „nein=2“ bewertet. Ja wird hier mit einer 4 bewertet, da es eine höhere Gewichtung haben soll. Nein wird dafür mit einer 2 bewertet. Hat der Nutzer alle Fragen beantwortet und anschließend auf Speichern gedrückt, werden alle Punkte zusammengezählt. Das Ergebnis wird durch die Anzahl der Fragen dividiert. Dadurch ergibt sich der Durchschnitt (das Stresslevel) für den Tag. Diese Werte fließen dann zuerst in die Datenbank und von da in die Wöchentliche Auswertung.</a:t>
            </a:r>
            <a:endParaRPr lang="de-DE" dirty="0"/>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102575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00000"/>
                </a:solidFill>
                <a:effectLst/>
                <a:latin typeface="-apple-system"/>
              </a:rPr>
              <a:t>In der Umfrage werden die Antworten mit 1-3 Punkten bewertet. 3 steht für sehr gut, 2 steht für gut und 1 für schlecht. Hat der Nutzer alle Fragen beantwortet, werden alle Punkte zusammengezählt. Das Ergebnis wird durch die Anzahl der Fragen dividiert. Dadurch ergibt sich der Durchschnitt (das Stresslevel) für einen Monat.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417886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348172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das ER-Diagramm für die monatliche Umfrage.</a:t>
            </a:r>
            <a:br>
              <a:rPr lang="de-DE" dirty="0"/>
            </a:br>
            <a:r>
              <a:rPr lang="de-DE" dirty="0"/>
              <a:t>Das ER-Diagramm hilft uns bei der Umsetzung.</a:t>
            </a:r>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197539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haben wir das ER-Diagramm in der Datenbank umgesetzt.</a:t>
            </a:r>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17</a:t>
            </a:fld>
            <a:endParaRPr lang="en-US"/>
          </a:p>
        </p:txBody>
      </p:sp>
    </p:spTree>
    <p:extLst>
      <p:ext uri="{BB962C8B-B14F-4D97-AF65-F5344CB8AC3E}">
        <p14:creationId xmlns:p14="http://schemas.microsoft.com/office/powerpoint/2010/main" val="321289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059377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tägliche Befragung.</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19</a:t>
            </a:fld>
            <a:endParaRPr lang="en-US"/>
          </a:p>
        </p:txBody>
      </p:sp>
    </p:spTree>
    <p:extLst>
      <p:ext uri="{BB962C8B-B14F-4D97-AF65-F5344CB8AC3E}">
        <p14:creationId xmlns:p14="http://schemas.microsoft.com/office/powerpoint/2010/main" val="1632386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51024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das Trinkverhalten.</a:t>
            </a:r>
            <a:br>
              <a:rPr lang="de-DE" dirty="0"/>
            </a:br>
            <a:r>
              <a:rPr lang="de-DE" dirty="0"/>
              <a:t>Das ER-Diagramm hilft uns bei der Umsetzung.</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22</a:t>
            </a:fld>
            <a:endParaRPr lang="en-US"/>
          </a:p>
        </p:txBody>
      </p:sp>
    </p:spTree>
    <p:extLst>
      <p:ext uri="{BB962C8B-B14F-4D97-AF65-F5344CB8AC3E}">
        <p14:creationId xmlns:p14="http://schemas.microsoft.com/office/powerpoint/2010/main" val="1375860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23</a:t>
            </a:fld>
            <a:endParaRPr lang="en-US"/>
          </a:p>
        </p:txBody>
      </p:sp>
    </p:spTree>
    <p:extLst>
      <p:ext uri="{BB962C8B-B14F-4D97-AF65-F5344CB8AC3E}">
        <p14:creationId xmlns:p14="http://schemas.microsoft.com/office/powerpoint/2010/main" val="183070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sieht man das ER-Diagramm für die Favoriten.</a:t>
            </a:r>
            <a:br>
              <a:rPr lang="de-DE" dirty="0"/>
            </a:br>
            <a:r>
              <a:rPr lang="de-DE" dirty="0"/>
              <a:t>Leider haben wir es zeitlich nicht geschafft die Favoriten umzusetzen, wollten aber schon mal ein ER-Diagramm erstellen, damit klar ist, wie wir dies umgesetzt hätten.</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25</a:t>
            </a:fld>
            <a:endParaRPr lang="en-US"/>
          </a:p>
        </p:txBody>
      </p:sp>
    </p:spTree>
    <p:extLst>
      <p:ext uri="{BB962C8B-B14F-4D97-AF65-F5344CB8AC3E}">
        <p14:creationId xmlns:p14="http://schemas.microsoft.com/office/powerpoint/2010/main" val="992739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Hier haben wir das ER-Diagramm in der Datenbank umgesetzt.</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26</a:t>
            </a:fld>
            <a:endParaRPr lang="en-US"/>
          </a:p>
        </p:txBody>
      </p:sp>
    </p:spTree>
    <p:extLst>
      <p:ext uri="{BB962C8B-B14F-4D97-AF65-F5344CB8AC3E}">
        <p14:creationId xmlns:p14="http://schemas.microsoft.com/office/powerpoint/2010/main" val="345195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28</a:t>
            </a:fld>
            <a:endParaRPr lang="en-US"/>
          </a:p>
        </p:txBody>
      </p:sp>
    </p:spTree>
    <p:extLst>
      <p:ext uri="{BB962C8B-B14F-4D97-AF65-F5344CB8AC3E}">
        <p14:creationId xmlns:p14="http://schemas.microsoft.com/office/powerpoint/2010/main" val="324057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wir die Zielhierarchie überarbeitet haben und jetzt „Strategische Ziele“, „Taktische Ziele“ und „Operative Ziele“ haben, haben wir dies noch mal mit reingenommen. </a:t>
            </a:r>
          </a:p>
          <a:p>
            <a:r>
              <a:rPr lang="de-DE" dirty="0"/>
              <a:t>Mit den strategischen Zielen legen wir fest, was wir auf langfristiger Sicht erreichen möchten. </a:t>
            </a:r>
            <a:br>
              <a:rPr lang="de-DE" dirty="0"/>
            </a:br>
            <a:r>
              <a:rPr lang="de-DE" dirty="0"/>
              <a:t>Mit den taktischen Zielen legen wir fest, wie die strategischen Ziele erreicht werden sollen.</a:t>
            </a:r>
            <a:br>
              <a:rPr lang="de-DE" dirty="0"/>
            </a:br>
            <a:r>
              <a:rPr lang="de-DE" dirty="0"/>
              <a:t>Mit den operativen Zielen legen wir fest, wodurch wir unsere strategischen Ziele erreichen können.</a:t>
            </a:r>
          </a:p>
        </p:txBody>
      </p:sp>
      <p:sp>
        <p:nvSpPr>
          <p:cNvPr id="4" name="Datumsplatzhalter 3"/>
          <p:cNvSpPr>
            <a:spLocks noGrp="1"/>
          </p:cNvSpPr>
          <p:nvPr>
            <p:ph type="dt" idx="1"/>
          </p:nvPr>
        </p:nvSpPr>
        <p:spPr/>
        <p:txBody>
          <a:bodyPr/>
          <a:lstStyle/>
          <a:p>
            <a:pPr rtl="0"/>
            <a:fld id="{920421C8-A15E-4073-98D7-7FDA934C0210}"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29</a:t>
            </a:fld>
            <a:endParaRPr lang="en-US"/>
          </a:p>
        </p:txBody>
      </p:sp>
    </p:spTree>
    <p:extLst>
      <p:ext uri="{BB962C8B-B14F-4D97-AF65-F5344CB8AC3E}">
        <p14:creationId xmlns:p14="http://schemas.microsoft.com/office/powerpoint/2010/main" val="1085079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sieht man noch mal die von der Zielhierarchie umgesetzten Punkte. </a:t>
            </a:r>
            <a:br>
              <a:rPr lang="de-DE" dirty="0"/>
            </a:br>
            <a:r>
              <a:rPr lang="de-DE" dirty="0"/>
              <a:t>Ebenfalls sieht man, was noch umgesetzt wurde. So hat man einen besseren Überblick, was wir geschafft haben.</a:t>
            </a:r>
          </a:p>
        </p:txBody>
      </p:sp>
      <p:sp>
        <p:nvSpPr>
          <p:cNvPr id="4" name="Datumsplatzhalter 3"/>
          <p:cNvSpPr>
            <a:spLocks noGrp="1"/>
          </p:cNvSpPr>
          <p:nvPr>
            <p:ph type="dt" idx="1"/>
          </p:nvPr>
        </p:nvSpPr>
        <p:spPr/>
        <p:txBody>
          <a:bodyPr/>
          <a:lstStyle/>
          <a:p>
            <a:pPr rtl="0"/>
            <a:fld id="{88DACA00-B485-48AE-971E-CC6E1280CD6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30</a:t>
            </a:fld>
            <a:endParaRPr lang="en-US"/>
          </a:p>
        </p:txBody>
      </p:sp>
    </p:spTree>
    <p:extLst>
      <p:ext uri="{BB962C8B-B14F-4D97-AF65-F5344CB8AC3E}">
        <p14:creationId xmlns:p14="http://schemas.microsoft.com/office/powerpoint/2010/main" val="749225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findet man noch einmal einen Ausblick, um das System noch mehr zu personalisieren.</a:t>
            </a:r>
          </a:p>
          <a:p>
            <a:endParaRPr lang="de-DE" dirty="0"/>
          </a:p>
          <a:p>
            <a:r>
              <a:rPr lang="de-DE" dirty="0"/>
              <a:t>Die Favoriten helfen den Endnutzer schneller auf seine Lieblings Apps und Übungen zuzugreifen.</a:t>
            </a:r>
          </a:p>
          <a:p>
            <a:br>
              <a:rPr lang="de-DE" dirty="0"/>
            </a:br>
            <a:r>
              <a:rPr lang="de-DE" dirty="0"/>
              <a:t>Es soll einen Kalender geben, in dem der Nutzer seine Termine eintragen kann. Ebenfalls kann eingestellt werden, ob er vorher an den Termin erinnert werden möchte (Minuten, Stunden, Tage).</a:t>
            </a:r>
          </a:p>
          <a:p>
            <a:r>
              <a:rPr lang="de-DE" dirty="0"/>
              <a:t>In dem Kalender sollen die Sonnenaufgangs und Sonnenuntergangs Zeiten hinterlegt werden, sowie die Mondphasen. Wenn der Endnutzer Probleme hat im hellen zu schlafen, kann er sich die Sonnenuntergangs und Sonnenaufgangszeiten ansehen und nach den Zeiten schlafen gehen. </a:t>
            </a:r>
            <a:br>
              <a:rPr lang="de-DE" dirty="0"/>
            </a:br>
            <a:r>
              <a:rPr lang="de-DE" dirty="0"/>
              <a:t>Hat der Endnutzer Probleme bei Vollmond zu schlafen, kann er sich die Mondphasen in dem Kalender anzeigen lassen und sich auf die Nacht vorbereiten. </a:t>
            </a:r>
          </a:p>
          <a:p>
            <a:endParaRPr lang="de-DE" dirty="0"/>
          </a:p>
          <a:p>
            <a:r>
              <a:rPr lang="de-DE" dirty="0"/>
              <a:t>In der Auswertung werden verschiedene Punkte angezeigt, an den Tagen, an dem der Endnutzer an der Umfrage/ der Literangabe teilgenommen hat. Wenn man auf einen dieser Punkte klickt, soll sich der Endnutzer Notizen machen können. Wenn der Punkt von dem Endnutzer an dem Tag im unteren Bereich liegt, kann er sich z.B. Notizen dazu machen, warum er an dem Tag so viel Stress hatte.</a:t>
            </a:r>
          </a:p>
          <a:p>
            <a:endParaRPr lang="de-DE" dirty="0"/>
          </a:p>
        </p:txBody>
      </p:sp>
      <p:sp>
        <p:nvSpPr>
          <p:cNvPr id="4" name="Datumsplatzhalter 3"/>
          <p:cNvSpPr>
            <a:spLocks noGrp="1"/>
          </p:cNvSpPr>
          <p:nvPr>
            <p:ph type="dt" idx="1"/>
          </p:nvPr>
        </p:nvSpPr>
        <p:spPr/>
        <p:txBody>
          <a:bodyPr/>
          <a:lstStyle/>
          <a:p>
            <a:pPr rtl="0"/>
            <a:fld id="{88DACA00-B485-48AE-971E-CC6E1280CD6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31</a:t>
            </a:fld>
            <a:endParaRPr lang="en-US"/>
          </a:p>
        </p:txBody>
      </p:sp>
    </p:spTree>
    <p:extLst>
      <p:ext uri="{BB962C8B-B14F-4D97-AF65-F5344CB8AC3E}">
        <p14:creationId xmlns:p14="http://schemas.microsoft.com/office/powerpoint/2010/main" val="1093773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8C960F41-ADA3-4592-A6B6-979750556945}"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32</a:t>
            </a:fld>
            <a:endParaRPr lang="en-US"/>
          </a:p>
        </p:txBody>
      </p:sp>
    </p:spTree>
    <p:extLst>
      <p:ext uri="{BB962C8B-B14F-4D97-AF65-F5344CB8AC3E}">
        <p14:creationId xmlns:p14="http://schemas.microsoft.com/office/powerpoint/2010/main" val="169757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05F945F2-6878-48BF-B08F-BD6E79E1CDD8}"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33</a:t>
            </a:fld>
            <a:endParaRPr lang="en-US"/>
          </a:p>
        </p:txBody>
      </p:sp>
    </p:spTree>
    <p:extLst>
      <p:ext uri="{BB962C8B-B14F-4D97-AF65-F5344CB8AC3E}">
        <p14:creationId xmlns:p14="http://schemas.microsoft.com/office/powerpoint/2010/main" val="384522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u="sng" dirty="0"/>
              <a:t>Neu</a:t>
            </a:r>
            <a:r>
              <a:rPr lang="de-DE" dirty="0"/>
              <a:t>: „</a:t>
            </a:r>
            <a:r>
              <a:rPr lang="de-DE" dirty="0">
                <a:solidFill>
                  <a:srgbClr val="92D050"/>
                </a:solidFill>
              </a:rPr>
              <a:t>grün“</a:t>
            </a:r>
            <a:r>
              <a:rPr lang="de-DE" dirty="0"/>
              <a:t>, </a:t>
            </a:r>
            <a:r>
              <a:rPr lang="de-DE" u="sng" dirty="0"/>
              <a:t>Rausgenommen</a:t>
            </a:r>
            <a:r>
              <a:rPr lang="de-DE" dirty="0"/>
              <a:t>: „</a:t>
            </a:r>
            <a:r>
              <a:rPr lang="de-DE" dirty="0">
                <a:solidFill>
                  <a:srgbClr val="FF0000"/>
                </a:solidFill>
              </a:rPr>
              <a:t>rot“</a:t>
            </a:r>
            <a:r>
              <a:rPr lang="de-DE" dirty="0"/>
              <a:t>)</a:t>
            </a:r>
          </a:p>
          <a:p>
            <a:r>
              <a:rPr lang="de-DE" dirty="0"/>
              <a:t>Wir haben das Domänenmodell noch mal neu modelliert, bzw. Funktionen hinzugefügt, die wir in unserem vorherigen Domänenmodell nicht hatten. Da wir die Personen nicht mehr nach Kategorien, sprich Studierender, Schüler usw. einteilen, haben wir dies rausgenommen. </a:t>
            </a:r>
          </a:p>
          <a:p>
            <a:r>
              <a:rPr lang="de-DE" dirty="0"/>
              <a:t>Da der Endnutzer an einer Umfrage/Befragung teilnimmt, kann er sich daraufhin eine Auswertung anzeigen lassen.</a:t>
            </a:r>
            <a:br>
              <a:rPr lang="de-DE" dirty="0"/>
            </a:br>
            <a:r>
              <a:rPr lang="de-DE" dirty="0"/>
              <a:t>Es wurde noch geändert, dass eine Person, in unserem Falle der Endnutzer nicht nur eine Erinnerung zum Wasser trinken erhält, sondern auch direkt daran erinnert wird, eine Pause zu machen und mal zu entspannen.</a:t>
            </a:r>
          </a:p>
          <a:p>
            <a:r>
              <a:rPr lang="de-DE" dirty="0"/>
              <a:t>Bei der seelischen Unterstützung ist der Chat als WhatsApp-Chat oder E-Mail gemeint. Der Endnutzer kann unser geschultes Personal durch die angegebene Telefonnummer und E-Mail Adresse erreichen.</a:t>
            </a:r>
          </a:p>
          <a:p>
            <a:r>
              <a:rPr lang="de-DE" dirty="0"/>
              <a:t>Ebenfalls haben wir hinzugefügt, dass der Endnutzer due Benachrichtigungen für die Erinnerungen ein- bzw. ausstellen kann.</a:t>
            </a:r>
          </a:p>
          <a:p>
            <a:r>
              <a:rPr lang="de-DE" dirty="0"/>
              <a:t>Da für die Schlafstörungen nicht nur Stress, Krankheiten o.Ä. verantwortlich ist, sollte es einen Sonnenaufgang/ -untergang Kalender geben, da Personen im hellen evtl. nicht so gut schlafen können, wie im dunkeln und sich so nach den Zeiten richten können. Auch ein Mondphasen Kalender ist wichtig, da es Menschen gibt, die bei Vollmond schlechter schlafen.</a:t>
            </a:r>
          </a:p>
          <a:p>
            <a:r>
              <a:rPr lang="de-DE" dirty="0"/>
              <a:t>Der Endnutzer erhält nach einer bewerteten Umfrage/Befragung eine auf ihn bezogene Auswertung.</a:t>
            </a:r>
          </a:p>
        </p:txBody>
      </p:sp>
      <p:sp>
        <p:nvSpPr>
          <p:cNvPr id="4" name="Datumsplatzhalter 3"/>
          <p:cNvSpPr>
            <a:spLocks noGrp="1"/>
          </p:cNvSpPr>
          <p:nvPr>
            <p:ph type="dt" idx="1"/>
          </p:nvPr>
        </p:nvSpPr>
        <p:spPr/>
        <p:txBody>
          <a:bodyPr/>
          <a:lstStyle/>
          <a:p>
            <a:pPr rtl="0"/>
            <a:fld id="{920421C8-A15E-4073-98D7-7FDA934C0210}"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6</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Main Flow beschreibt nochmal kurz den Ablauf (die aufgelisteten </a:t>
            </a:r>
            <a:r>
              <a:rPr lang="de-DE" dirty="0" err="1"/>
              <a:t>Steps</a:t>
            </a:r>
            <a:r>
              <a:rPr lang="de-DE" dirty="0"/>
              <a:t>) unseres Systems. Sobald alle </a:t>
            </a:r>
            <a:r>
              <a:rPr lang="de-DE" dirty="0" err="1"/>
              <a:t>Flows</a:t>
            </a:r>
            <a:r>
              <a:rPr lang="de-DE" dirty="0"/>
              <a:t> erfüllt sind, haben wir ein „</a:t>
            </a:r>
            <a:r>
              <a:rPr lang="de-DE" dirty="0" err="1"/>
              <a:t>success</a:t>
            </a:r>
            <a:r>
              <a:rPr lang="de-DE" dirty="0"/>
              <a:t>“.</a:t>
            </a:r>
          </a:p>
          <a:p>
            <a:r>
              <a:rPr lang="de-DE" dirty="0"/>
              <a:t>Der Flow Account löschen führt von unserer Sicht aus zur „</a:t>
            </a:r>
            <a:r>
              <a:rPr lang="de-DE" dirty="0" err="1"/>
              <a:t>failure</a:t>
            </a:r>
            <a:r>
              <a:rPr lang="de-DE" dirty="0"/>
              <a:t>“, weil wir keine Nutzer verlieren möchten und uns jeder Nutzer wichtig ist. </a:t>
            </a:r>
          </a:p>
          <a:p>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7</a:t>
            </a:fld>
            <a:endParaRPr lang="en-US"/>
          </a:p>
        </p:txBody>
      </p:sp>
    </p:spTree>
    <p:extLst>
      <p:ext uri="{BB962C8B-B14F-4D97-AF65-F5344CB8AC3E}">
        <p14:creationId xmlns:p14="http://schemas.microsoft.com/office/powerpoint/2010/main" val="1388395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Bis auf die Favoriten, dem Mondkalender und das Notizenfeld für den Nutzer, wurden alle Funktionen implementiert, daher sind die 2 Funktionen in dem allgemeinen Use-Case "</a:t>
            </a:r>
            <a:r>
              <a:rPr lang="de-DE" b="0" i="0" u="sng" dirty="0">
                <a:solidFill>
                  <a:srgbClr val="24292E"/>
                </a:solidFill>
                <a:effectLst/>
                <a:latin typeface="-apple-system"/>
              </a:rPr>
              <a:t>blau</a:t>
            </a:r>
            <a:r>
              <a:rPr lang="de-DE" b="0" i="0" dirty="0">
                <a:solidFill>
                  <a:srgbClr val="24292E"/>
                </a:solidFill>
                <a:effectLst/>
                <a:latin typeface="-apple-system"/>
              </a:rPr>
              <a:t>" markiert und stehen für "</a:t>
            </a:r>
            <a:r>
              <a:rPr lang="de-DE" b="0" i="0" u="sng" dirty="0">
                <a:solidFill>
                  <a:srgbClr val="24292E"/>
                </a:solidFill>
                <a:effectLst/>
                <a:latin typeface="-apple-system"/>
              </a:rPr>
              <a:t>nicht Umgesetzt</a:t>
            </a:r>
            <a:r>
              <a:rPr lang="de-DE" b="0" i="0" dirty="0">
                <a:solidFill>
                  <a:srgbClr val="24292E"/>
                </a:solidFill>
                <a:effectLst/>
                <a:latin typeface="-apple-system"/>
              </a:rPr>
              <a:t>". </a:t>
            </a:r>
          </a:p>
          <a:p>
            <a:r>
              <a:rPr lang="de-DE" b="0" i="0" dirty="0">
                <a:solidFill>
                  <a:srgbClr val="24292E"/>
                </a:solidFill>
                <a:effectLst/>
                <a:latin typeface="-apple-system"/>
              </a:rPr>
              <a:t>Die Auswertung hatten wir bei dem vorherigen Use-Case nicht drin, deswegen wurde die "</a:t>
            </a:r>
            <a:r>
              <a:rPr lang="de-DE" b="0" i="0" u="sng" dirty="0">
                <a:solidFill>
                  <a:srgbClr val="24292E"/>
                </a:solidFill>
                <a:effectLst/>
                <a:latin typeface="-apple-system"/>
              </a:rPr>
              <a:t>grün</a:t>
            </a:r>
            <a:r>
              <a:rPr lang="de-DE" b="0" i="0" dirty="0">
                <a:solidFill>
                  <a:srgbClr val="24292E"/>
                </a:solidFill>
                <a:effectLst/>
                <a:latin typeface="-apple-system"/>
              </a:rPr>
              <a:t>" markiert.</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2269013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4292E"/>
                </a:solidFill>
                <a:effectLst/>
                <a:latin typeface="-apple-system"/>
              </a:rPr>
              <a:t>Da wir alle Funktionen bis auf die Auswertung schon in Audit 3 Präsentiert hatten, würden wir uns bei Audit 4 gerne nur auf die Auswertung konzentrieren, deswegen haben wir nochmal ein Use-Case mit nur diesen Funktionen gemacht, die wir präsentieren werden.</a:t>
            </a:r>
            <a:endParaRPr lang="de-DE" dirty="0"/>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363597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Den Code und somit unseren Prototypen zeigen wir Ihnen in der Präsentation „Live“.</a:t>
            </a:r>
          </a:p>
        </p:txBody>
      </p:sp>
      <p:sp>
        <p:nvSpPr>
          <p:cNvPr id="4" name="Datumsplatzhalter 3"/>
          <p:cNvSpPr>
            <a:spLocks noGrp="1"/>
          </p:cNvSpPr>
          <p:nvPr>
            <p:ph type="dt" idx="1"/>
          </p:nvPr>
        </p:nvSpPr>
        <p:spPr/>
        <p:txBody>
          <a:bodyPr/>
          <a:lstStyle/>
          <a:p>
            <a:pPr rtl="0"/>
            <a:fld id="{25DE598A-D9FF-4E3A-AC10-162CFCBCB8DB}"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341050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7DA48DE9-247B-4EBD-A14B-36988774F377}"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4074544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Nutzer kann auf der Homepage sein Trinkverhalten angeben. Dies macht man in dem man auf:</a:t>
            </a:r>
          </a:p>
          <a:p>
            <a:r>
              <a:rPr lang="de-DE" dirty="0"/>
              <a:t> „-/+“, </a:t>
            </a:r>
          </a:p>
          <a:p>
            <a:r>
              <a:rPr lang="de-DE" dirty="0"/>
              <a:t>„+0,3L“, </a:t>
            </a:r>
          </a:p>
          <a:p>
            <a:r>
              <a:rPr lang="de-DE" dirty="0"/>
              <a:t>„+0,5L“ oder „+0,7L“ klickt.</a:t>
            </a:r>
          </a:p>
          <a:p>
            <a:r>
              <a:rPr lang="de-DE" dirty="0"/>
              <a:t>Dieser Wert wird zuerst in die Datenbank gespeichert und anschließend in der Kurve als neuer Punkt für den Tag angezeigt.</a:t>
            </a:r>
          </a:p>
        </p:txBody>
      </p:sp>
      <p:sp>
        <p:nvSpPr>
          <p:cNvPr id="4" name="Datumsplatzhalter 3"/>
          <p:cNvSpPr>
            <a:spLocks noGrp="1"/>
          </p:cNvSpPr>
          <p:nvPr>
            <p:ph type="dt" idx="1"/>
          </p:nvPr>
        </p:nvSpPr>
        <p:spPr/>
        <p:txBody>
          <a:bodyPr/>
          <a:lstStyle/>
          <a:p>
            <a:pPr rtl="0"/>
            <a:fld id="{2FFCA530-3DC9-43D3-93A9-C974C34E1DD6}" type="datetime1">
              <a:rPr lang="de-DE" smtClean="0"/>
              <a:t>20.02.2021</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32816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514E7D0-C394-41B8-B7AE-64A70240C443}" type="datetime1">
              <a:rPr lang="de-DE" smtClean="0"/>
              <a:t>20.02.2021</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F18B267-496C-4DE2-83A1-ADDE2B38BABC}" type="datetime1">
              <a:rPr lang="de-DE" smtClean="0"/>
              <a:t>20.02.2021</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E69133DC-A4FB-46C6-B336-BDC14EB1109E}" type="datetime1">
              <a:rPr lang="de-DE" smtClean="0"/>
              <a:t>20.02.2021</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30E4169-C7C7-4376-AB11-34EB622D2405}" type="datetime1">
              <a:rPr lang="de-DE" smtClean="0"/>
              <a:t>20.02.2021</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409968DE-A4DB-495B-95AE-99CDDC855AF2}" type="datetime1">
              <a:rPr lang="de-DE" smtClean="0"/>
              <a:t>20.02.2021</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9EF45B0B-2729-48AC-9205-BE6F230C1D5B}" type="datetime1">
              <a:rPr lang="de-DE" smtClean="0"/>
              <a:t>20.02.2021</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8E4FF476-B6BA-4FEE-BDFF-03C42D8EF0BE}" type="datetime1">
              <a:rPr lang="de-DE" smtClean="0"/>
              <a:t>20.02.2021</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8FA527-88AE-4543-AEBC-7948E7487802}" type="datetime1">
              <a:rPr lang="de-DE" smtClean="0"/>
              <a:t>20.02.2021</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57B0AEE-EFBF-48DE-9103-7B88127BA894}" type="datetime1">
              <a:rPr lang="de-DE" smtClean="0"/>
              <a:t>20.02.2021</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0B70E3-B486-492A-BCB4-D9B66A2BDF7C}" type="datetime1">
              <a:rPr lang="de-DE" smtClean="0"/>
              <a:t>20.02.2021</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61AEA410-FF34-4F91-83E1-92B094F01CEC}" type="datetime1">
              <a:rPr lang="de-DE" smtClean="0"/>
              <a:t>20.02.2021</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4C9C9C2-3DC7-4CA0-92AE-978744C99D6B}" type="datetime1">
              <a:rPr lang="de-DE" smtClean="0"/>
              <a:t>20.02.2021</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placken/EPWS2020SerttasPlackenhohn/tree/main/Cod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asecom.de/warum-prototyping-heutzutage-unverzichtbar-ist/#:~:text=Beim%20Prototyping%20wird%20ein,einer%20Benutzeroberfl%C3%A4che%20und%20deren%20Interaktionsm%C3%B6glichkeit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Kplacken/EPWS2020SerttasPlackenhohn"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anvasjs.com/html5-javascript-line-chart/" TargetMode="External"/><Relationship Id="rId13" Type="http://schemas.openxmlformats.org/officeDocument/2006/relationships/hyperlink" Target="https://www.php.net/manual/de/mysqli-result.fetch-array.php" TargetMode="External"/><Relationship Id="rId3" Type="http://schemas.openxmlformats.org/officeDocument/2006/relationships/hyperlink" Target="https://wiki.selfhtml.org/wiki/HTML/Formulare/input/button" TargetMode="External"/><Relationship Id="rId7" Type="http://schemas.openxmlformats.org/officeDocument/2006/relationships/hyperlink" Target="https://canvasjs.com/html5-javascript-spline-chart/" TargetMode="External"/><Relationship Id="rId12" Type="http://schemas.openxmlformats.org/officeDocument/2006/relationships/hyperlink" Target="https://dev-tek.de/lexicon/entry/130-php-mysqli-einleitung/"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www.youtube.com/watch?v=NwgKh_QTKE0" TargetMode="External"/><Relationship Id="rId11" Type="http://schemas.openxmlformats.org/officeDocument/2006/relationships/hyperlink" Target="https://www.gesundheit.gv.at/leben/ernaehrung/info/fluessigkeitsbedarf" TargetMode="External"/><Relationship Id="rId5" Type="http://schemas.openxmlformats.org/officeDocument/2006/relationships/hyperlink" Target="http://microbuilder.io/blog/2016/01/10/plotting-json-data-with-chart-js.html" TargetMode="External"/><Relationship Id="rId15" Type="http://schemas.openxmlformats.org/officeDocument/2006/relationships/hyperlink" Target="https://www.dyn-web.com/tutorials/php-js/scalar.php" TargetMode="External"/><Relationship Id="rId10" Type="http://schemas.openxmlformats.org/officeDocument/2006/relationships/hyperlink" Target="https://canvasjs.com/docs/charts/methods/dataseries/addto/" TargetMode="External"/><Relationship Id="rId4" Type="http://schemas.openxmlformats.org/officeDocument/2006/relationships/hyperlink" Target="https://jsfiddle.net/red_stapler/wu3a0y6e/18/" TargetMode="External"/><Relationship Id="rId9" Type="http://schemas.openxmlformats.org/officeDocument/2006/relationships/hyperlink" Target="https://canvasjs.com/docs/charts/basics-of-creating-html5-chart/updating-chart-options/" TargetMode="External"/><Relationship Id="rId14" Type="http://schemas.openxmlformats.org/officeDocument/2006/relationships/hyperlink" Target="https://www.php.net/manual/de/function.array-sum.ph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pexels.com/de-de/@alphatradezone?utm_content=attributionCopyText&amp;utm_medium=referral&amp;utm_source=pexels" TargetMode="External"/><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hyperlink" Target="https://www.pexels.com/de-de/foto/mann-menschen-frau-industrie-5833304/?utm_content=attributionCopyText&amp;utm_medium=referral&amp;utm_source=pexel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cs typeface="Times New Roman" panose="02020603050405020304" pitchFamily="18" charset="0"/>
              </a:rPr>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
        <p:nvSpPr>
          <p:cNvPr id="6" name="Foliennummernplatzhalter 5">
            <a:extLst>
              <a:ext uri="{FF2B5EF4-FFF2-40B4-BE49-F238E27FC236}">
                <a16:creationId xmlns:a16="http://schemas.microsoft.com/office/drawing/2014/main" id="{E913C199-3073-459D-9064-4F5FC26ECE40}"/>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pic>
        <p:nvPicPr>
          <p:cNvPr id="8" name="Grafik 7" descr="Ein Bild, das Text, computer, drinnen, Computer enthält.&#10;&#10;Automatisch generierte Beschreibung">
            <a:extLst>
              <a:ext uri="{FF2B5EF4-FFF2-40B4-BE49-F238E27FC236}">
                <a16:creationId xmlns:a16="http://schemas.microsoft.com/office/drawing/2014/main" id="{948406A6-6649-4F90-8B06-88A3E65301E8}"/>
              </a:ext>
            </a:extLst>
          </p:cNvPr>
          <p:cNvPicPr>
            <a:picLocks noChangeAspect="1"/>
          </p:cNvPicPr>
          <p:nvPr/>
        </p:nvPicPr>
        <p:blipFill rotWithShape="1">
          <a:blip r:embed="rId2">
            <a:extLst>
              <a:ext uri="{28A0092B-C50C-407E-A947-70E740481C1C}">
                <a14:useLocalDpi xmlns:a14="http://schemas.microsoft.com/office/drawing/2010/main" val="0"/>
              </a:ext>
            </a:extLst>
          </a:blip>
          <a:srcRect l="15080" t="-175" r="31729" b="175"/>
          <a:stretch/>
        </p:blipFill>
        <p:spPr>
          <a:xfrm>
            <a:off x="0" y="-2974"/>
            <a:ext cx="4871344" cy="687804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6359DD-4B52-4F0A-9866-3DCBBE533075}"/>
              </a:ext>
            </a:extLst>
          </p:cNvPr>
          <p:cNvSpPr>
            <a:spLocks noGrp="1"/>
          </p:cNvSpPr>
          <p:nvPr>
            <p:ph type="title"/>
          </p:nvPr>
        </p:nvSpPr>
        <p:spPr/>
        <p:txBody>
          <a:bodyPr/>
          <a:lstStyle/>
          <a:p>
            <a:r>
              <a:rPr lang="de-DE" dirty="0"/>
              <a:t>Coding</a:t>
            </a:r>
          </a:p>
        </p:txBody>
      </p:sp>
      <p:sp>
        <p:nvSpPr>
          <p:cNvPr id="3" name="Textplatzhalter 2">
            <a:extLst>
              <a:ext uri="{FF2B5EF4-FFF2-40B4-BE49-F238E27FC236}">
                <a16:creationId xmlns:a16="http://schemas.microsoft.com/office/drawing/2014/main" id="{020E7A6C-5273-4AF6-A6C9-99B7EF7074CF}"/>
              </a:ext>
            </a:extLst>
          </p:cNvPr>
          <p:cNvSpPr>
            <a:spLocks noGrp="1"/>
          </p:cNvSpPr>
          <p:nvPr>
            <p:ph type="body" idx="1"/>
          </p:nvPr>
        </p:nvSpPr>
        <p:spPr>
          <a:xfrm>
            <a:off x="1097280" y="4663440"/>
            <a:ext cx="10504910" cy="1143000"/>
          </a:xfrm>
        </p:spPr>
        <p:txBody>
          <a:bodyPr>
            <a:normAutofit/>
          </a:bodyPr>
          <a:lstStyle/>
          <a:p>
            <a:r>
              <a:rPr lang="de-DE" sz="2000" dirty="0"/>
              <a:t>Den code dazu finden SIE in UNSEREM GitHub: </a:t>
            </a:r>
            <a:br>
              <a:rPr lang="de-DE" sz="2000" dirty="0"/>
            </a:br>
            <a:r>
              <a:rPr lang="de-DE" sz="1400" dirty="0"/>
              <a:t>* </a:t>
            </a:r>
            <a:r>
              <a:rPr lang="de-DE" sz="1400" dirty="0">
                <a:hlinkClick r:id="rId3"/>
              </a:rPr>
              <a:t>EPWS2020SerttasPlackenhohn/Coding at </a:t>
            </a:r>
            <a:r>
              <a:rPr lang="de-DE" sz="1400" dirty="0" err="1">
                <a:hlinkClick r:id="rId3"/>
              </a:rPr>
              <a:t>main</a:t>
            </a:r>
            <a:r>
              <a:rPr lang="de-DE" sz="1400" dirty="0">
                <a:hlinkClick r:id="rId3"/>
              </a:rPr>
              <a:t> · Kplacken/EPWS2020SerttasPlackenhohn (github.com) </a:t>
            </a:r>
            <a:endParaRPr lang="de-DE" sz="1400" dirty="0"/>
          </a:p>
        </p:txBody>
      </p:sp>
      <p:sp>
        <p:nvSpPr>
          <p:cNvPr id="4" name="Foliennummernplatzhalter 3">
            <a:extLst>
              <a:ext uri="{FF2B5EF4-FFF2-40B4-BE49-F238E27FC236}">
                <a16:creationId xmlns:a16="http://schemas.microsoft.com/office/drawing/2014/main" id="{AC9E70D6-4156-47E7-B66D-263C13269DBE}"/>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spTree>
    <p:extLst>
      <p:ext uri="{BB962C8B-B14F-4D97-AF65-F5344CB8AC3E}">
        <p14:creationId xmlns:p14="http://schemas.microsoft.com/office/powerpoint/2010/main" val="39913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Auswertung/ Verlauf</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11</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749553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Auswertung Trinkverhalten</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762024" y="1927654"/>
            <a:ext cx="3855308" cy="369332"/>
          </a:xfrm>
          <a:prstGeom prst="rect">
            <a:avLst/>
          </a:prstGeom>
          <a:noFill/>
        </p:spPr>
        <p:txBody>
          <a:bodyPr wrap="square" rtlCol="0">
            <a:spAutoFit/>
          </a:bodyPr>
          <a:lstStyle/>
          <a:p>
            <a:r>
              <a:rPr lang="de-DE" dirty="0"/>
              <a:t>Anhand der täglichen Liter Angaben</a:t>
            </a:r>
          </a:p>
        </p:txBody>
      </p:sp>
      <p:pic>
        <p:nvPicPr>
          <p:cNvPr id="5" name="Grafik 4">
            <a:extLst>
              <a:ext uri="{FF2B5EF4-FFF2-40B4-BE49-F238E27FC236}">
                <a16:creationId xmlns:a16="http://schemas.microsoft.com/office/drawing/2014/main" id="{50AF98DB-1D06-4EB8-884F-6436EAF5F676}"/>
              </a:ext>
            </a:extLst>
          </p:cNvPr>
          <p:cNvPicPr>
            <a:picLocks noChangeAspect="1"/>
          </p:cNvPicPr>
          <p:nvPr/>
        </p:nvPicPr>
        <p:blipFill rotWithShape="1">
          <a:blip r:embed="rId3">
            <a:extLst>
              <a:ext uri="{28A0092B-C50C-407E-A947-70E740481C1C}">
                <a14:useLocalDpi xmlns:a14="http://schemas.microsoft.com/office/drawing/2010/main" val="0"/>
              </a:ext>
            </a:extLst>
          </a:blip>
          <a:srcRect t="28171" r="46365" b="7570"/>
          <a:stretch/>
        </p:blipFill>
        <p:spPr>
          <a:xfrm>
            <a:off x="664794" y="2112320"/>
            <a:ext cx="6862871" cy="3877604"/>
          </a:xfrm>
          <a:prstGeom prst="rect">
            <a:avLst/>
          </a:prstGeom>
        </p:spPr>
      </p:pic>
      <p:pic>
        <p:nvPicPr>
          <p:cNvPr id="7" name="Grafik 6">
            <a:extLst>
              <a:ext uri="{FF2B5EF4-FFF2-40B4-BE49-F238E27FC236}">
                <a16:creationId xmlns:a16="http://schemas.microsoft.com/office/drawing/2014/main" id="{E2FB4A84-3937-4930-99B8-66F5A3352F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499" y="2525845"/>
            <a:ext cx="2810083" cy="1525277"/>
          </a:xfrm>
          <a:prstGeom prst="rect">
            <a:avLst/>
          </a:prstGeom>
        </p:spPr>
      </p:pic>
    </p:spTree>
    <p:extLst>
      <p:ext uri="{BB962C8B-B14F-4D97-AF65-F5344CB8AC3E}">
        <p14:creationId xmlns:p14="http://schemas.microsoft.com/office/powerpoint/2010/main" val="290110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a:xfrm>
            <a:off x="1097280" y="187749"/>
            <a:ext cx="10058400" cy="1450757"/>
          </a:xfrm>
        </p:spPr>
        <p:txBody>
          <a:bodyPr/>
          <a:lstStyle/>
          <a:p>
            <a:r>
              <a:rPr lang="de-DE" dirty="0"/>
              <a:t>Wöchentliche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sp>
        <p:nvSpPr>
          <p:cNvPr id="4" name="Textfeld 3">
            <a:extLst>
              <a:ext uri="{FF2B5EF4-FFF2-40B4-BE49-F238E27FC236}">
                <a16:creationId xmlns:a16="http://schemas.microsoft.com/office/drawing/2014/main" id="{7BCA37F8-C51F-47C8-AD72-DA8EB82AE118}"/>
              </a:ext>
            </a:extLst>
          </p:cNvPr>
          <p:cNvSpPr txBox="1"/>
          <p:nvPr/>
        </p:nvSpPr>
        <p:spPr>
          <a:xfrm>
            <a:off x="7957751" y="1915297"/>
            <a:ext cx="3855308" cy="369332"/>
          </a:xfrm>
          <a:prstGeom prst="rect">
            <a:avLst/>
          </a:prstGeom>
          <a:noFill/>
        </p:spPr>
        <p:txBody>
          <a:bodyPr wrap="square" rtlCol="0">
            <a:spAutoFit/>
          </a:bodyPr>
          <a:lstStyle/>
          <a:p>
            <a:r>
              <a:rPr lang="de-DE" dirty="0"/>
              <a:t>Anhand der täglichen Befragung</a:t>
            </a:r>
          </a:p>
        </p:txBody>
      </p:sp>
      <p:pic>
        <p:nvPicPr>
          <p:cNvPr id="10" name="Grafik 9" descr="Ein Bild, das Text enthält.&#10;&#10;Automatisch generierte Beschreibung">
            <a:extLst>
              <a:ext uri="{FF2B5EF4-FFF2-40B4-BE49-F238E27FC236}">
                <a16:creationId xmlns:a16="http://schemas.microsoft.com/office/drawing/2014/main" id="{D94F6D9E-5B51-47E7-954F-16A0B0E57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958" y="2376069"/>
            <a:ext cx="2094049" cy="3756787"/>
          </a:xfrm>
          <a:prstGeom prst="rect">
            <a:avLst/>
          </a:prstGeom>
        </p:spPr>
      </p:pic>
      <p:pic>
        <p:nvPicPr>
          <p:cNvPr id="7" name="Grafik 6">
            <a:extLst>
              <a:ext uri="{FF2B5EF4-FFF2-40B4-BE49-F238E27FC236}">
                <a16:creationId xmlns:a16="http://schemas.microsoft.com/office/drawing/2014/main" id="{6D49C268-FE58-4F50-AD52-AA3A6257AB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096425"/>
            <a:ext cx="6143779" cy="4053559"/>
          </a:xfrm>
          <a:prstGeom prst="rect">
            <a:avLst/>
          </a:prstGeom>
        </p:spPr>
      </p:pic>
    </p:spTree>
    <p:extLst>
      <p:ext uri="{BB962C8B-B14F-4D97-AF65-F5344CB8AC3E}">
        <p14:creationId xmlns:p14="http://schemas.microsoft.com/office/powerpoint/2010/main" val="4031629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373B74-C72F-4B46-A1CD-07B4A5ADB475}"/>
              </a:ext>
            </a:extLst>
          </p:cNvPr>
          <p:cNvSpPr>
            <a:spLocks noGrp="1"/>
          </p:cNvSpPr>
          <p:nvPr>
            <p:ph type="title"/>
          </p:nvPr>
        </p:nvSpPr>
        <p:spPr/>
        <p:txBody>
          <a:bodyPr/>
          <a:lstStyle/>
          <a:p>
            <a:r>
              <a:rPr lang="de-DE" dirty="0"/>
              <a:t>Monatliche Auswertung</a:t>
            </a:r>
          </a:p>
        </p:txBody>
      </p:sp>
      <p:sp>
        <p:nvSpPr>
          <p:cNvPr id="3" name="Foliennummernplatzhalter 2">
            <a:extLst>
              <a:ext uri="{FF2B5EF4-FFF2-40B4-BE49-F238E27FC236}">
                <a16:creationId xmlns:a16="http://schemas.microsoft.com/office/drawing/2014/main" id="{A20F5F5C-BD3E-4AA5-926F-99D932B23226}"/>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sp>
        <p:nvSpPr>
          <p:cNvPr id="4" name="Textfeld 3">
            <a:extLst>
              <a:ext uri="{FF2B5EF4-FFF2-40B4-BE49-F238E27FC236}">
                <a16:creationId xmlns:a16="http://schemas.microsoft.com/office/drawing/2014/main" id="{C50ABE94-0424-4736-8F85-5CFFCFCDBAF8}"/>
              </a:ext>
            </a:extLst>
          </p:cNvPr>
          <p:cNvSpPr txBox="1"/>
          <p:nvPr/>
        </p:nvSpPr>
        <p:spPr>
          <a:xfrm>
            <a:off x="7745286" y="1915297"/>
            <a:ext cx="3855308" cy="369332"/>
          </a:xfrm>
          <a:prstGeom prst="rect">
            <a:avLst/>
          </a:prstGeom>
          <a:noFill/>
        </p:spPr>
        <p:txBody>
          <a:bodyPr wrap="square" rtlCol="0">
            <a:spAutoFit/>
          </a:bodyPr>
          <a:lstStyle/>
          <a:p>
            <a:r>
              <a:rPr lang="de-DE" dirty="0"/>
              <a:t>Anhand der monatlichen Umfrage</a:t>
            </a:r>
          </a:p>
        </p:txBody>
      </p:sp>
      <p:pic>
        <p:nvPicPr>
          <p:cNvPr id="12" name="Grafik 11" descr="Ein Bild, das Text, Screenshot, Computer, computer enthält.&#10;&#10;Automatisch generierte Beschreibung">
            <a:extLst>
              <a:ext uri="{FF2B5EF4-FFF2-40B4-BE49-F238E27FC236}">
                <a16:creationId xmlns:a16="http://schemas.microsoft.com/office/drawing/2014/main" id="{E6652D64-087B-48DB-B60A-878A130F0B04}"/>
              </a:ext>
            </a:extLst>
          </p:cNvPr>
          <p:cNvPicPr>
            <a:picLocks noChangeAspect="1"/>
          </p:cNvPicPr>
          <p:nvPr/>
        </p:nvPicPr>
        <p:blipFill rotWithShape="1">
          <a:blip r:embed="rId3">
            <a:extLst>
              <a:ext uri="{28A0092B-C50C-407E-A947-70E740481C1C}">
                <a14:useLocalDpi xmlns:a14="http://schemas.microsoft.com/office/drawing/2010/main" val="0"/>
              </a:ext>
            </a:extLst>
          </a:blip>
          <a:srcRect l="20154" t="34417" r="53611" b="14414"/>
          <a:stretch/>
        </p:blipFill>
        <p:spPr>
          <a:xfrm>
            <a:off x="8006740" y="2284629"/>
            <a:ext cx="1713514" cy="1879884"/>
          </a:xfrm>
          <a:prstGeom prst="rect">
            <a:avLst/>
          </a:prstGeom>
        </p:spPr>
      </p:pic>
      <p:pic>
        <p:nvPicPr>
          <p:cNvPr id="14" name="Grafik 13" descr="Ein Bild, das Text, Screenshot, Computer, computer enthält.&#10;&#10;Automatisch generierte Beschreibung">
            <a:extLst>
              <a:ext uri="{FF2B5EF4-FFF2-40B4-BE49-F238E27FC236}">
                <a16:creationId xmlns:a16="http://schemas.microsoft.com/office/drawing/2014/main" id="{66E5BC9B-E203-442E-AFA3-2776BF85707F}"/>
              </a:ext>
            </a:extLst>
          </p:cNvPr>
          <p:cNvPicPr>
            <a:picLocks noChangeAspect="1"/>
          </p:cNvPicPr>
          <p:nvPr/>
        </p:nvPicPr>
        <p:blipFill rotWithShape="1">
          <a:blip r:embed="rId4">
            <a:extLst>
              <a:ext uri="{28A0092B-C50C-407E-A947-70E740481C1C}">
                <a14:useLocalDpi xmlns:a14="http://schemas.microsoft.com/office/drawing/2010/main" val="0"/>
              </a:ext>
            </a:extLst>
          </a:blip>
          <a:srcRect l="19865" t="25333" r="43429" b="11713"/>
          <a:stretch/>
        </p:blipFill>
        <p:spPr>
          <a:xfrm>
            <a:off x="8006740" y="4164513"/>
            <a:ext cx="2311153" cy="2229733"/>
          </a:xfrm>
          <a:prstGeom prst="rect">
            <a:avLst/>
          </a:prstGeom>
        </p:spPr>
      </p:pic>
      <p:pic>
        <p:nvPicPr>
          <p:cNvPr id="6" name="Grafik 5">
            <a:extLst>
              <a:ext uri="{FF2B5EF4-FFF2-40B4-BE49-F238E27FC236}">
                <a16:creationId xmlns:a16="http://schemas.microsoft.com/office/drawing/2014/main" id="{3952696B-494A-4E73-BB9B-DDD763708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80" y="2099963"/>
            <a:ext cx="6143779" cy="4181277"/>
          </a:xfrm>
          <a:prstGeom prst="rect">
            <a:avLst/>
          </a:prstGeom>
        </p:spPr>
      </p:pic>
    </p:spTree>
    <p:extLst>
      <p:ext uri="{BB962C8B-B14F-4D97-AF65-F5344CB8AC3E}">
        <p14:creationId xmlns:p14="http://schemas.microsoft.com/office/powerpoint/2010/main" val="553901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Datenbank</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15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417217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66800" y="446087"/>
            <a:ext cx="10058400" cy="1450757"/>
          </a:xfrm>
        </p:spPr>
        <p:txBody>
          <a:bodyPr/>
          <a:lstStyle/>
          <a:p>
            <a:r>
              <a:rPr lang="de-DE" dirty="0"/>
              <a:t>ER-Diagramm </a:t>
            </a:r>
            <a:br>
              <a:rPr lang="de-DE" dirty="0"/>
            </a:br>
            <a:r>
              <a:rPr lang="de-DE" dirty="0"/>
              <a:t>Monatliche Umfrage</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6" name="Grafik 5">
            <a:extLst>
              <a:ext uri="{FF2B5EF4-FFF2-40B4-BE49-F238E27FC236}">
                <a16:creationId xmlns:a16="http://schemas.microsoft.com/office/drawing/2014/main" id="{64E5C97B-47D7-4F8D-AF58-DC36F8ECF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07" y="1962213"/>
            <a:ext cx="9100872" cy="3761694"/>
          </a:xfrm>
          <a:prstGeom prst="rect">
            <a:avLst/>
          </a:prstGeom>
        </p:spPr>
      </p:pic>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16118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4"/>
            <a:ext cx="10058400" cy="1450757"/>
          </a:xfrm>
        </p:spPr>
        <p:txBody>
          <a:bodyPr/>
          <a:lstStyle/>
          <a:p>
            <a:r>
              <a:rPr lang="de-DE" dirty="0"/>
              <a:t>SQL Datenbank </a:t>
            </a:r>
            <a:br>
              <a:rPr lang="de-DE" dirty="0"/>
            </a:br>
            <a:r>
              <a:rPr lang="de-DE" dirty="0"/>
              <a:t>Monatliche Umfrage</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pic>
        <p:nvPicPr>
          <p:cNvPr id="6" name="Grafik 5">
            <a:extLst>
              <a:ext uri="{FF2B5EF4-FFF2-40B4-BE49-F238E27FC236}">
                <a16:creationId xmlns:a16="http://schemas.microsoft.com/office/drawing/2014/main" id="{E80FFAEA-8E2E-4C2E-8A20-79872E4B2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89" y="2641341"/>
            <a:ext cx="9997391" cy="1450757"/>
          </a:xfrm>
          <a:prstGeom prst="rect">
            <a:avLst/>
          </a:prstGeom>
        </p:spPr>
      </p:pic>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43479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Monatliche Umfrage</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pic>
        <p:nvPicPr>
          <p:cNvPr id="6" name="Grafik 5" descr="Ein Bild, das Tisch enthält.&#10;&#10;Automatisch generierte Beschreibung">
            <a:extLst>
              <a:ext uri="{FF2B5EF4-FFF2-40B4-BE49-F238E27FC236}">
                <a16:creationId xmlns:a16="http://schemas.microsoft.com/office/drawing/2014/main" id="{75632BF8-7E5B-47E2-8D50-96171E93A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96" y="2129246"/>
            <a:ext cx="10389767" cy="3541782"/>
          </a:xfrm>
          <a:prstGeom prst="rect">
            <a:avLst/>
          </a:prstGeom>
        </p:spPr>
      </p:pic>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spTree>
    <p:extLst>
      <p:ext uri="{BB962C8B-B14F-4D97-AF65-F5344CB8AC3E}">
        <p14:creationId xmlns:p14="http://schemas.microsoft.com/office/powerpoint/2010/main" val="183112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Tägliche Befragung</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7CFB2D6-301E-40AA-8C52-162AA78F1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12" y="2405181"/>
            <a:ext cx="9310775" cy="3000138"/>
          </a:xfrm>
          <a:prstGeom prst="rect">
            <a:avLst/>
          </a:prstGeom>
        </p:spPr>
      </p:pic>
    </p:spTree>
    <p:extLst>
      <p:ext uri="{BB962C8B-B14F-4D97-AF65-F5344CB8AC3E}">
        <p14:creationId xmlns:p14="http://schemas.microsoft.com/office/powerpoint/2010/main" val="149118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de-DE" sz="3200" dirty="0">
                <a:solidFill>
                  <a:schemeClr val="bg1"/>
                </a:solidFill>
                <a:latin typeface="-apple-system"/>
              </a:rPr>
              <a:t>,,</a:t>
            </a:r>
            <a:r>
              <a:rPr lang="de-DE" sz="3200" b="0" i="0" dirty="0">
                <a:solidFill>
                  <a:schemeClr val="bg1"/>
                </a:solidFill>
                <a:effectLst/>
                <a:latin typeface="-apple-system"/>
              </a:rPr>
              <a:t>Beim </a:t>
            </a:r>
            <a:r>
              <a:rPr lang="de-DE" sz="3200" b="1" i="0" dirty="0" err="1">
                <a:solidFill>
                  <a:schemeClr val="bg1"/>
                </a:solidFill>
                <a:effectLst/>
                <a:latin typeface="-apple-system"/>
              </a:rPr>
              <a:t>Prototyping</a:t>
            </a:r>
            <a:r>
              <a:rPr lang="de-DE" sz="3200" b="0" i="0" dirty="0">
                <a:solidFill>
                  <a:schemeClr val="bg1"/>
                </a:solidFill>
                <a:effectLst/>
                <a:latin typeface="-apple-system"/>
              </a:rPr>
              <a:t> wird ein Entwurf als erste Version eines Produktes durch eine agile Vorgehensweise erzeugt. Dieser Entwurf dient der frühen Visualisierung und iterativen Optimierung einer Benutzeroberfläche und deren Interaktionsmöglichkeiten.“</a:t>
            </a:r>
            <a:endParaRPr lang="de" sz="3200" i="1" dirty="0">
              <a:solidFill>
                <a:schemeClr val="bg1"/>
              </a:solidFill>
              <a:latin typeface="-apple-system"/>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r>
              <a:rPr lang="de" sz="1500" dirty="0">
                <a:solidFill>
                  <a:srgbClr val="FFFFFF"/>
                </a:solidFill>
                <a:latin typeface="-apple-system"/>
              </a:rPr>
              <a:t>Quelle: </a:t>
            </a:r>
            <a:br>
              <a:rPr lang="de-DE" sz="1100" u="sng" dirty="0">
                <a:solidFill>
                  <a:srgbClr val="24292E"/>
                </a:solidFill>
                <a:latin typeface="-apple-system"/>
              </a:rPr>
            </a:br>
            <a:r>
              <a:rPr lang="de-DE" sz="1100" dirty="0">
                <a:latin typeface="-apple-system"/>
                <a:hlinkClick r:id="rId2"/>
              </a:rPr>
              <a:t>Warum </a:t>
            </a:r>
            <a:r>
              <a:rPr lang="de-DE" sz="1100" dirty="0" err="1">
                <a:latin typeface="-apple-system"/>
                <a:hlinkClick r:id="rId2"/>
              </a:rPr>
              <a:t>Prototyping</a:t>
            </a:r>
            <a:r>
              <a:rPr lang="de-DE" sz="1100" dirty="0">
                <a:latin typeface="-apple-system"/>
                <a:hlinkClick r:id="rId2"/>
              </a:rPr>
              <a:t> heutzutage unverzichtbar ist - </a:t>
            </a:r>
            <a:r>
              <a:rPr lang="de-DE" sz="1100" dirty="0" err="1">
                <a:latin typeface="-apple-system"/>
                <a:hlinkClick r:id="rId2"/>
              </a:rPr>
              <a:t>basecom</a:t>
            </a:r>
            <a:endParaRPr lang="de-DE" sz="1400" dirty="0">
              <a:latin typeface="-apple-system"/>
            </a:endParaRPr>
          </a:p>
          <a:p>
            <a:pPr rtl="0"/>
            <a:endParaRPr lang="de" sz="2000" dirty="0">
              <a:solidFill>
                <a:srgbClr val="FFFFFF"/>
              </a:solidFill>
            </a:endParaRPr>
          </a:p>
        </p:txBody>
      </p:sp>
      <p:sp>
        <p:nvSpPr>
          <p:cNvPr id="4" name="Foliennummernplatzhalter 3">
            <a:extLst>
              <a:ext uri="{FF2B5EF4-FFF2-40B4-BE49-F238E27FC236}">
                <a16:creationId xmlns:a16="http://schemas.microsoft.com/office/drawing/2014/main" id="{34E22E51-4478-4FA7-BA99-61E4A491B8A6}"/>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34887"/>
            <a:ext cx="10058400" cy="1450757"/>
          </a:xfrm>
        </p:spPr>
        <p:txBody>
          <a:bodyPr/>
          <a:lstStyle/>
          <a:p>
            <a:r>
              <a:rPr lang="de-DE" dirty="0"/>
              <a:t>SQL Datenbank </a:t>
            </a:r>
            <a:br>
              <a:rPr lang="de-DE" dirty="0"/>
            </a:br>
            <a:r>
              <a:rPr lang="de-DE" dirty="0"/>
              <a:t>Tägliche Befragung</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421D2CA8-B8B4-4B53-A39E-15604366F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456" y="2643066"/>
            <a:ext cx="8689087" cy="2157534"/>
          </a:xfrm>
          <a:prstGeom prst="rect">
            <a:avLst/>
          </a:prstGeom>
        </p:spPr>
      </p:pic>
    </p:spTree>
    <p:extLst>
      <p:ext uri="{BB962C8B-B14F-4D97-AF65-F5344CB8AC3E}">
        <p14:creationId xmlns:p14="http://schemas.microsoft.com/office/powerpoint/2010/main" val="269373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34887"/>
            <a:ext cx="10058400" cy="1450757"/>
          </a:xfrm>
        </p:spPr>
        <p:txBody>
          <a:bodyPr/>
          <a:lstStyle/>
          <a:p>
            <a:r>
              <a:rPr lang="de-DE" dirty="0"/>
              <a:t>SQL Struktur </a:t>
            </a:r>
            <a:br>
              <a:rPr lang="de-DE" dirty="0"/>
            </a:br>
            <a:r>
              <a:rPr lang="de-DE" dirty="0"/>
              <a:t>Tägliche Befragung</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E319C52C-80BC-47F3-B608-20DB09F12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515" y="2609667"/>
            <a:ext cx="10021165" cy="2201318"/>
          </a:xfrm>
          <a:prstGeom prst="rect">
            <a:avLst/>
          </a:prstGeom>
        </p:spPr>
      </p:pic>
    </p:spTree>
    <p:extLst>
      <p:ext uri="{BB962C8B-B14F-4D97-AF65-F5344CB8AC3E}">
        <p14:creationId xmlns:p14="http://schemas.microsoft.com/office/powerpoint/2010/main" val="344081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a:xfrm>
            <a:off x="1097280" y="446087"/>
            <a:ext cx="10058400" cy="1450757"/>
          </a:xfrm>
        </p:spPr>
        <p:txBody>
          <a:bodyPr/>
          <a:lstStyle/>
          <a:p>
            <a:r>
              <a:rPr lang="de-DE" dirty="0"/>
              <a:t>ER-Diagramm </a:t>
            </a:r>
            <a:br>
              <a:rPr lang="de-DE" dirty="0"/>
            </a:br>
            <a:r>
              <a:rPr lang="de-DE" dirty="0"/>
              <a:t>Trinkverhalten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5" name="Textfeld 4">
            <a:extLst>
              <a:ext uri="{FF2B5EF4-FFF2-40B4-BE49-F238E27FC236}">
                <a16:creationId xmlns:a16="http://schemas.microsoft.com/office/drawing/2014/main" id="{38450409-229E-4473-A68F-2208EA3F7838}"/>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7AAE3E04-D90E-4913-936A-1F3FB8E23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46" y="2458994"/>
            <a:ext cx="9341707" cy="2594918"/>
          </a:xfrm>
          <a:prstGeom prst="rect">
            <a:avLst/>
          </a:prstGeom>
        </p:spPr>
      </p:pic>
    </p:spTree>
    <p:extLst>
      <p:ext uri="{BB962C8B-B14F-4D97-AF65-F5344CB8AC3E}">
        <p14:creationId xmlns:p14="http://schemas.microsoft.com/office/powerpoint/2010/main" val="307556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C4AC70-4E3E-43AE-8994-33F95C36BA92}"/>
              </a:ext>
            </a:extLst>
          </p:cNvPr>
          <p:cNvSpPr>
            <a:spLocks noGrp="1"/>
          </p:cNvSpPr>
          <p:nvPr>
            <p:ph type="title"/>
          </p:nvPr>
        </p:nvSpPr>
        <p:spPr>
          <a:xfrm>
            <a:off x="1097280" y="447240"/>
            <a:ext cx="10058400" cy="1450757"/>
          </a:xfrm>
        </p:spPr>
        <p:txBody>
          <a:bodyPr/>
          <a:lstStyle/>
          <a:p>
            <a:r>
              <a:rPr lang="de-DE" dirty="0"/>
              <a:t>SQL Datenbank </a:t>
            </a:r>
            <a:br>
              <a:rPr lang="de-DE" dirty="0"/>
            </a:br>
            <a:r>
              <a:rPr lang="de-DE" dirty="0"/>
              <a:t>Trinkverhalten</a:t>
            </a:r>
          </a:p>
        </p:txBody>
      </p:sp>
      <p:sp>
        <p:nvSpPr>
          <p:cNvPr id="4" name="Foliennummernplatzhalter 3">
            <a:extLst>
              <a:ext uri="{FF2B5EF4-FFF2-40B4-BE49-F238E27FC236}">
                <a16:creationId xmlns:a16="http://schemas.microsoft.com/office/drawing/2014/main" id="{0F42732D-A4AD-43D8-B118-8D899A61F12C}"/>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5" name="Textfeld 4">
            <a:extLst>
              <a:ext uri="{FF2B5EF4-FFF2-40B4-BE49-F238E27FC236}">
                <a16:creationId xmlns:a16="http://schemas.microsoft.com/office/drawing/2014/main" id="{BBAE33A2-FF1B-4C08-98A5-FB7787107E03}"/>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a:extLst>
              <a:ext uri="{FF2B5EF4-FFF2-40B4-BE49-F238E27FC236}">
                <a16:creationId xmlns:a16="http://schemas.microsoft.com/office/drawing/2014/main" id="{5B33A9D5-6DAF-4D2C-A5B2-3AC93EB6C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447" y="2951537"/>
            <a:ext cx="4555106" cy="1786044"/>
          </a:xfrm>
          <a:prstGeom prst="rect">
            <a:avLst/>
          </a:prstGeom>
        </p:spPr>
      </p:pic>
    </p:spTree>
    <p:extLst>
      <p:ext uri="{BB962C8B-B14F-4D97-AF65-F5344CB8AC3E}">
        <p14:creationId xmlns:p14="http://schemas.microsoft.com/office/powerpoint/2010/main" val="196595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404CC-5FDC-484F-8C5C-BBABDE280C96}"/>
              </a:ext>
            </a:extLst>
          </p:cNvPr>
          <p:cNvSpPr>
            <a:spLocks noGrp="1"/>
          </p:cNvSpPr>
          <p:nvPr>
            <p:ph type="title"/>
          </p:nvPr>
        </p:nvSpPr>
        <p:spPr>
          <a:xfrm>
            <a:off x="1097280" y="447244"/>
            <a:ext cx="10058400" cy="1450757"/>
          </a:xfrm>
        </p:spPr>
        <p:txBody>
          <a:bodyPr/>
          <a:lstStyle/>
          <a:p>
            <a:r>
              <a:rPr lang="de-DE" dirty="0"/>
              <a:t>SQL Struktur </a:t>
            </a:r>
            <a:br>
              <a:rPr lang="de-DE" dirty="0"/>
            </a:br>
            <a:r>
              <a:rPr lang="de-DE" dirty="0"/>
              <a:t>Trinkverhalten</a:t>
            </a:r>
          </a:p>
        </p:txBody>
      </p:sp>
      <p:sp>
        <p:nvSpPr>
          <p:cNvPr id="4" name="Foliennummernplatzhalter 3">
            <a:extLst>
              <a:ext uri="{FF2B5EF4-FFF2-40B4-BE49-F238E27FC236}">
                <a16:creationId xmlns:a16="http://schemas.microsoft.com/office/drawing/2014/main" id="{E9898528-BCEC-4CEA-BF98-0B01018CCB93}"/>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sp>
        <p:nvSpPr>
          <p:cNvPr id="5" name="Textfeld 4">
            <a:extLst>
              <a:ext uri="{FF2B5EF4-FFF2-40B4-BE49-F238E27FC236}">
                <a16:creationId xmlns:a16="http://schemas.microsoft.com/office/drawing/2014/main" id="{231EEC7C-B27D-48E3-9088-5B9CA9FF43FF}"/>
              </a:ext>
            </a:extLst>
          </p:cNvPr>
          <p:cNvSpPr txBox="1"/>
          <p:nvPr/>
        </p:nvSpPr>
        <p:spPr>
          <a:xfrm>
            <a:off x="10015668" y="1452681"/>
            <a:ext cx="2158104" cy="369332"/>
          </a:xfrm>
          <a:prstGeom prst="rect">
            <a:avLst/>
          </a:prstGeom>
          <a:noFill/>
        </p:spPr>
        <p:txBody>
          <a:bodyPr wrap="square" rtlCol="0">
            <a:spAutoFit/>
          </a:bodyPr>
          <a:lstStyle/>
          <a:p>
            <a:r>
              <a:rPr lang="de-DE" dirty="0"/>
              <a:t>Umgesetzt</a:t>
            </a:r>
          </a:p>
        </p:txBody>
      </p:sp>
      <p:pic>
        <p:nvPicPr>
          <p:cNvPr id="7" name="Grafik 6" descr="Ein Bild, das Text enthält.&#10;&#10;Automatisch generierte Beschreibung">
            <a:extLst>
              <a:ext uri="{FF2B5EF4-FFF2-40B4-BE49-F238E27FC236}">
                <a16:creationId xmlns:a16="http://schemas.microsoft.com/office/drawing/2014/main" id="{D1F3A61C-417C-4F36-A014-856B08A39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73" y="2903438"/>
            <a:ext cx="8869013" cy="1648055"/>
          </a:xfrm>
          <a:prstGeom prst="rect">
            <a:avLst/>
          </a:prstGeom>
        </p:spPr>
      </p:pic>
    </p:spTree>
    <p:extLst>
      <p:ext uri="{BB962C8B-B14F-4D97-AF65-F5344CB8AC3E}">
        <p14:creationId xmlns:p14="http://schemas.microsoft.com/office/powerpoint/2010/main" val="429341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4056F1-95D3-4103-B2BE-651E4D917EE6}"/>
              </a:ext>
            </a:extLst>
          </p:cNvPr>
          <p:cNvSpPr>
            <a:spLocks noGrp="1"/>
          </p:cNvSpPr>
          <p:nvPr>
            <p:ph type="title"/>
          </p:nvPr>
        </p:nvSpPr>
        <p:spPr/>
        <p:txBody>
          <a:bodyPr/>
          <a:lstStyle/>
          <a:p>
            <a:r>
              <a:rPr lang="de-DE" dirty="0"/>
              <a:t>ER-Diagramm </a:t>
            </a:r>
            <a:br>
              <a:rPr lang="de-DE" dirty="0"/>
            </a:br>
            <a:r>
              <a:rPr lang="de-DE" dirty="0"/>
              <a:t>Favoriten</a:t>
            </a:r>
          </a:p>
        </p:txBody>
      </p:sp>
      <p:sp>
        <p:nvSpPr>
          <p:cNvPr id="4" name="Foliennummernplatzhalter 3">
            <a:extLst>
              <a:ext uri="{FF2B5EF4-FFF2-40B4-BE49-F238E27FC236}">
                <a16:creationId xmlns:a16="http://schemas.microsoft.com/office/drawing/2014/main" id="{ED11B56A-F565-4118-A8F3-E25EDF21E261}"/>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pic>
        <p:nvPicPr>
          <p:cNvPr id="6" name="Grafik 5">
            <a:extLst>
              <a:ext uri="{FF2B5EF4-FFF2-40B4-BE49-F238E27FC236}">
                <a16:creationId xmlns:a16="http://schemas.microsoft.com/office/drawing/2014/main" id="{15CE0D53-A421-4F20-A266-5039CC98F763}"/>
              </a:ext>
            </a:extLst>
          </p:cNvPr>
          <p:cNvPicPr>
            <a:picLocks noChangeAspect="1"/>
          </p:cNvPicPr>
          <p:nvPr/>
        </p:nvPicPr>
        <p:blipFill rotWithShape="1">
          <a:blip r:embed="rId3">
            <a:extLst>
              <a:ext uri="{28A0092B-C50C-407E-A947-70E740481C1C}">
                <a14:useLocalDpi xmlns:a14="http://schemas.microsoft.com/office/drawing/2010/main" val="0"/>
              </a:ext>
            </a:extLst>
          </a:blip>
          <a:srcRect l="1895" t="4286" r="2730" b="4176"/>
          <a:stretch/>
        </p:blipFill>
        <p:spPr>
          <a:xfrm>
            <a:off x="2782118" y="1947552"/>
            <a:ext cx="6627763" cy="4394965"/>
          </a:xfrm>
          <a:prstGeom prst="rect">
            <a:avLst/>
          </a:prstGeom>
        </p:spPr>
      </p:pic>
      <p:sp>
        <p:nvSpPr>
          <p:cNvPr id="3" name="Textfeld 2">
            <a:extLst>
              <a:ext uri="{FF2B5EF4-FFF2-40B4-BE49-F238E27FC236}">
                <a16:creationId xmlns:a16="http://schemas.microsoft.com/office/drawing/2014/main" id="{3725DAE3-D620-4329-BB86-C99E592409B3}"/>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261796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E3B99-90E6-4810-9291-4FFCF04B9D93}"/>
              </a:ext>
            </a:extLst>
          </p:cNvPr>
          <p:cNvSpPr>
            <a:spLocks noGrp="1"/>
          </p:cNvSpPr>
          <p:nvPr>
            <p:ph type="title"/>
          </p:nvPr>
        </p:nvSpPr>
        <p:spPr/>
        <p:txBody>
          <a:bodyPr/>
          <a:lstStyle/>
          <a:p>
            <a:r>
              <a:rPr lang="de-DE" dirty="0"/>
              <a:t>SQL Datenbank </a:t>
            </a:r>
            <a:br>
              <a:rPr lang="de-DE" dirty="0"/>
            </a:br>
            <a:r>
              <a:rPr lang="de-DE" dirty="0"/>
              <a:t>Favoriten</a:t>
            </a:r>
          </a:p>
        </p:txBody>
      </p:sp>
      <p:sp>
        <p:nvSpPr>
          <p:cNvPr id="4" name="Foliennummernplatzhalter 3">
            <a:extLst>
              <a:ext uri="{FF2B5EF4-FFF2-40B4-BE49-F238E27FC236}">
                <a16:creationId xmlns:a16="http://schemas.microsoft.com/office/drawing/2014/main" id="{1576703A-D045-4142-B6BC-28811375C559}"/>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Grafik 5">
            <a:extLst>
              <a:ext uri="{FF2B5EF4-FFF2-40B4-BE49-F238E27FC236}">
                <a16:creationId xmlns:a16="http://schemas.microsoft.com/office/drawing/2014/main" id="{593217E4-29FC-4329-80A6-2BB582584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710" y="2263656"/>
            <a:ext cx="10056970" cy="1548319"/>
          </a:xfrm>
          <a:prstGeom prst="rect">
            <a:avLst/>
          </a:prstGeom>
        </p:spPr>
      </p:pic>
      <p:pic>
        <p:nvPicPr>
          <p:cNvPr id="8" name="Grafik 7">
            <a:extLst>
              <a:ext uri="{FF2B5EF4-FFF2-40B4-BE49-F238E27FC236}">
                <a16:creationId xmlns:a16="http://schemas.microsoft.com/office/drawing/2014/main" id="{8A83C62C-6979-406D-8767-9D97D06DAB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4384572"/>
            <a:ext cx="2999387" cy="1351209"/>
          </a:xfrm>
          <a:prstGeom prst="rect">
            <a:avLst/>
          </a:prstGeom>
        </p:spPr>
      </p:pic>
      <p:sp>
        <p:nvSpPr>
          <p:cNvPr id="7" name="Textfeld 6">
            <a:extLst>
              <a:ext uri="{FF2B5EF4-FFF2-40B4-BE49-F238E27FC236}">
                <a16:creationId xmlns:a16="http://schemas.microsoft.com/office/drawing/2014/main" id="{A0C45FFC-1D80-415F-AEB8-965C748DC274}"/>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785191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EC7AA-D6D0-4A38-A1E0-6F021008DBE3}"/>
              </a:ext>
            </a:extLst>
          </p:cNvPr>
          <p:cNvSpPr>
            <a:spLocks noGrp="1"/>
          </p:cNvSpPr>
          <p:nvPr>
            <p:ph type="title"/>
          </p:nvPr>
        </p:nvSpPr>
        <p:spPr/>
        <p:txBody>
          <a:bodyPr/>
          <a:lstStyle/>
          <a:p>
            <a:r>
              <a:rPr lang="de-DE" dirty="0"/>
              <a:t>SQL Struktur </a:t>
            </a:r>
            <a:br>
              <a:rPr lang="de-DE" dirty="0"/>
            </a:br>
            <a:r>
              <a:rPr lang="de-DE" dirty="0"/>
              <a:t>Favoriten</a:t>
            </a:r>
          </a:p>
        </p:txBody>
      </p:sp>
      <p:sp>
        <p:nvSpPr>
          <p:cNvPr id="4" name="Foliennummernplatzhalter 3">
            <a:extLst>
              <a:ext uri="{FF2B5EF4-FFF2-40B4-BE49-F238E27FC236}">
                <a16:creationId xmlns:a16="http://schemas.microsoft.com/office/drawing/2014/main" id="{AE2EFFA6-5193-4DE4-8AAD-206D3391BFE2}"/>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pic>
        <p:nvPicPr>
          <p:cNvPr id="6" name="Grafik 5" descr="Ein Bild, das Text enthält.&#10;&#10;Automatisch generierte Beschreibung">
            <a:extLst>
              <a:ext uri="{FF2B5EF4-FFF2-40B4-BE49-F238E27FC236}">
                <a16:creationId xmlns:a16="http://schemas.microsoft.com/office/drawing/2014/main" id="{C278BA14-3424-4A78-9440-89895EB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72" y="2303964"/>
            <a:ext cx="10258256" cy="1450757"/>
          </a:xfrm>
          <a:prstGeom prst="rect">
            <a:avLst/>
          </a:prstGeom>
        </p:spPr>
      </p:pic>
      <p:pic>
        <p:nvPicPr>
          <p:cNvPr id="8" name="Grafik 7">
            <a:extLst>
              <a:ext uri="{FF2B5EF4-FFF2-40B4-BE49-F238E27FC236}">
                <a16:creationId xmlns:a16="http://schemas.microsoft.com/office/drawing/2014/main" id="{A48D8983-542A-4738-8252-257BDBCCF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72" y="4360667"/>
            <a:ext cx="6811326" cy="1076475"/>
          </a:xfrm>
          <a:prstGeom prst="rect">
            <a:avLst/>
          </a:prstGeom>
        </p:spPr>
      </p:pic>
      <p:sp>
        <p:nvSpPr>
          <p:cNvPr id="7" name="Textfeld 6">
            <a:extLst>
              <a:ext uri="{FF2B5EF4-FFF2-40B4-BE49-F238E27FC236}">
                <a16:creationId xmlns:a16="http://schemas.microsoft.com/office/drawing/2014/main" id="{B6BEE93D-56FE-4DD0-9DBA-6170FA6AF840}"/>
              </a:ext>
            </a:extLst>
          </p:cNvPr>
          <p:cNvSpPr txBox="1"/>
          <p:nvPr/>
        </p:nvSpPr>
        <p:spPr>
          <a:xfrm>
            <a:off x="9409881" y="1473124"/>
            <a:ext cx="2158104" cy="369332"/>
          </a:xfrm>
          <a:prstGeom prst="rect">
            <a:avLst/>
          </a:prstGeom>
          <a:noFill/>
        </p:spPr>
        <p:txBody>
          <a:bodyPr wrap="square" rtlCol="0">
            <a:spAutoFit/>
          </a:bodyPr>
          <a:lstStyle/>
          <a:p>
            <a:r>
              <a:rPr lang="de-DE" dirty="0"/>
              <a:t>Nicht umgesetzt</a:t>
            </a:r>
          </a:p>
        </p:txBody>
      </p:sp>
    </p:spTree>
    <p:extLst>
      <p:ext uri="{BB962C8B-B14F-4D97-AF65-F5344CB8AC3E}">
        <p14:creationId xmlns:p14="http://schemas.microsoft.com/office/powerpoint/2010/main" val="119117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dirty="0"/>
              <a:t>Zielhierarchie</a:t>
            </a:r>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28</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66046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Zielhierarchie</a:t>
            </a:r>
          </a:p>
        </p:txBody>
      </p:sp>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29</a:t>
            </a:fld>
            <a:endParaRPr lang="en-US"/>
          </a:p>
        </p:txBody>
      </p:sp>
      <p:pic>
        <p:nvPicPr>
          <p:cNvPr id="6" name="Grafik 5" descr="Ein Bild, das Text enthält.&#10;&#10;Automatisch generierte Beschreibung">
            <a:extLst>
              <a:ext uri="{FF2B5EF4-FFF2-40B4-BE49-F238E27FC236}">
                <a16:creationId xmlns:a16="http://schemas.microsoft.com/office/drawing/2014/main" id="{5BD0F67F-BE0B-4B03-A42F-12ECCD5074C2}"/>
              </a:ext>
            </a:extLst>
          </p:cNvPr>
          <p:cNvPicPr>
            <a:picLocks noChangeAspect="1"/>
          </p:cNvPicPr>
          <p:nvPr/>
        </p:nvPicPr>
        <p:blipFill rotWithShape="1">
          <a:blip r:embed="rId3">
            <a:extLst>
              <a:ext uri="{28A0092B-C50C-407E-A947-70E740481C1C}">
                <a14:useLocalDpi xmlns:a14="http://schemas.microsoft.com/office/drawing/2010/main" val="0"/>
              </a:ext>
            </a:extLst>
          </a:blip>
          <a:srcRect t="17675" r="27269" b="9892"/>
          <a:stretch/>
        </p:blipFill>
        <p:spPr>
          <a:xfrm>
            <a:off x="2362571" y="2027918"/>
            <a:ext cx="7466857" cy="4182878"/>
          </a:xfrm>
          <a:prstGeom prst="rect">
            <a:avLst/>
          </a:prstGeom>
        </p:spPr>
      </p:pic>
      <p:sp>
        <p:nvSpPr>
          <p:cNvPr id="10" name="Textfeld 9">
            <a:extLst>
              <a:ext uri="{FF2B5EF4-FFF2-40B4-BE49-F238E27FC236}">
                <a16:creationId xmlns:a16="http://schemas.microsoft.com/office/drawing/2014/main" id="{BBC4B259-4562-434A-A636-984F52C614ED}"/>
              </a:ext>
            </a:extLst>
          </p:cNvPr>
          <p:cNvSpPr txBox="1"/>
          <p:nvPr/>
        </p:nvSpPr>
        <p:spPr>
          <a:xfrm>
            <a:off x="2952750" y="493691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1" name="Textfeld 10">
            <a:extLst>
              <a:ext uri="{FF2B5EF4-FFF2-40B4-BE49-F238E27FC236}">
                <a16:creationId xmlns:a16="http://schemas.microsoft.com/office/drawing/2014/main" id="{B6493BAC-B8E0-41B8-B401-F96E8A5722D3}"/>
              </a:ext>
            </a:extLst>
          </p:cNvPr>
          <p:cNvSpPr txBox="1"/>
          <p:nvPr/>
        </p:nvSpPr>
        <p:spPr>
          <a:xfrm>
            <a:off x="2959100" y="5302721"/>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
        <p:nvSpPr>
          <p:cNvPr id="12" name="Textfeld 11">
            <a:extLst>
              <a:ext uri="{FF2B5EF4-FFF2-40B4-BE49-F238E27FC236}">
                <a16:creationId xmlns:a16="http://schemas.microsoft.com/office/drawing/2014/main" id="{7557D5B7-D5F2-45FA-89FE-2C0CB99D0C45}"/>
              </a:ext>
            </a:extLst>
          </p:cNvPr>
          <p:cNvSpPr txBox="1"/>
          <p:nvPr/>
        </p:nvSpPr>
        <p:spPr>
          <a:xfrm>
            <a:off x="2959100" y="5668526"/>
            <a:ext cx="5876388" cy="261610"/>
          </a:xfrm>
          <a:prstGeom prst="rect">
            <a:avLst/>
          </a:prstGeom>
          <a:noFill/>
        </p:spPr>
        <p:txBody>
          <a:bodyPr wrap="square">
            <a:spAutoFit/>
          </a:bodyPr>
          <a:lstStyle/>
          <a:p>
            <a:r>
              <a:rPr lang="de-DE" sz="1100" b="0" i="0" dirty="0">
                <a:solidFill>
                  <a:srgbClr val="333333"/>
                </a:solidFill>
                <a:effectLst/>
                <a:latin typeface="Source Sans Pro" panose="020B0604020202020204" pitchFamily="34" charset="0"/>
              </a:rPr>
              <a:t>✅</a:t>
            </a:r>
            <a:endParaRPr lang="de-DE" sz="1100" dirty="0"/>
          </a:p>
        </p:txBody>
      </p:sp>
    </p:spTree>
    <p:extLst>
      <p:ext uri="{BB962C8B-B14F-4D97-AF65-F5344CB8AC3E}">
        <p14:creationId xmlns:p14="http://schemas.microsoft.com/office/powerpoint/2010/main" val="319153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2E36D4-F4B4-468C-A22F-C0B64D0DC470}"/>
              </a:ext>
            </a:extLst>
          </p:cNvPr>
          <p:cNvSpPr>
            <a:spLocks noGrp="1"/>
          </p:cNvSpPr>
          <p:nvPr>
            <p:ph type="title"/>
          </p:nvPr>
        </p:nvSpPr>
        <p:spPr/>
        <p:txBody>
          <a:bodyPr/>
          <a:lstStyle/>
          <a:p>
            <a:r>
              <a:rPr lang="de-DE" dirty="0">
                <a:cs typeface="Times New Roman" panose="02020603050405020304" pitchFamily="18" charset="0"/>
              </a:rPr>
              <a:t>Vermerk:</a:t>
            </a:r>
          </a:p>
        </p:txBody>
      </p:sp>
      <p:sp>
        <p:nvSpPr>
          <p:cNvPr id="3" name="Foliennummernplatzhalter 2">
            <a:extLst>
              <a:ext uri="{FF2B5EF4-FFF2-40B4-BE49-F238E27FC236}">
                <a16:creationId xmlns:a16="http://schemas.microsoft.com/office/drawing/2014/main" id="{A4034147-4E4F-45E6-AEBD-DC5BBF65CC82}"/>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5" name="Textfeld 4">
            <a:extLst>
              <a:ext uri="{FF2B5EF4-FFF2-40B4-BE49-F238E27FC236}">
                <a16:creationId xmlns:a16="http://schemas.microsoft.com/office/drawing/2014/main" id="{DB63D29E-4337-4C4F-B124-969A5AA18458}"/>
              </a:ext>
            </a:extLst>
          </p:cNvPr>
          <p:cNvSpPr txBox="1"/>
          <p:nvPr/>
        </p:nvSpPr>
        <p:spPr>
          <a:xfrm>
            <a:off x="1097280" y="3076435"/>
            <a:ext cx="10058400" cy="830997"/>
          </a:xfrm>
          <a:prstGeom prst="rect">
            <a:avLst/>
          </a:prstGeom>
          <a:noFill/>
        </p:spPr>
        <p:txBody>
          <a:bodyPr wrap="square" rtlCol="0">
            <a:spAutoFit/>
          </a:bodyPr>
          <a:lstStyle/>
          <a:p>
            <a:pPr algn="ctr"/>
            <a:r>
              <a:rPr lang="de-DE" sz="2400" dirty="0">
                <a:latin typeface="-apple-system"/>
              </a:rPr>
              <a:t>Alle Artefakte mit Begründungen befinden sich auch noch einmal auf unserem GitHub </a:t>
            </a:r>
            <a:r>
              <a:rPr lang="de-DE" sz="2400" dirty="0">
                <a:latin typeface="-apple-system"/>
                <a:hlinkClick r:id="rId2"/>
              </a:rPr>
              <a:t>Kplacken/EPWS2020SerttasPlackenhohn</a:t>
            </a:r>
            <a:r>
              <a:rPr lang="de-DE" sz="2400" dirty="0">
                <a:latin typeface="-apple-system"/>
              </a:rPr>
              <a:t> unter Wiki. </a:t>
            </a:r>
          </a:p>
        </p:txBody>
      </p:sp>
    </p:spTree>
    <p:extLst>
      <p:ext uri="{BB962C8B-B14F-4D97-AF65-F5344CB8AC3E}">
        <p14:creationId xmlns:p14="http://schemas.microsoft.com/office/powerpoint/2010/main" val="4597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err="1"/>
              <a:t>Prozessassessment</a:t>
            </a:r>
            <a:endParaRPr lang="de-DE" dirty="0"/>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216034" y="2615723"/>
            <a:ext cx="3925982" cy="3290807"/>
          </a:xfrm>
        </p:spPr>
        <p:txBody>
          <a:bodyPr>
            <a:normAutofit fontScale="92500" lnSpcReduction="20000"/>
          </a:bodyPr>
          <a:lstStyle/>
          <a:p>
            <a:pPr marL="0" indent="0">
              <a:buNone/>
            </a:pPr>
            <a:r>
              <a:rPr lang="de-DE" i="1" dirty="0">
                <a:latin typeface="-apple-system"/>
              </a:rPr>
              <a:t>Zielhierarchie:</a:t>
            </a:r>
          </a:p>
          <a:p>
            <a:pPr>
              <a:buFont typeface="Arial" panose="020B0604020202020204" pitchFamily="34" charset="0"/>
              <a:buChar char="•"/>
            </a:pPr>
            <a:r>
              <a:rPr lang="de-DE" sz="2000" dirty="0">
                <a:solidFill>
                  <a:schemeClr val="tx1"/>
                </a:solidFill>
                <a:latin typeface="-apple-system"/>
              </a:rPr>
              <a:t> </a:t>
            </a:r>
            <a:r>
              <a:rPr lang="de-DE" sz="1700" dirty="0">
                <a:solidFill>
                  <a:schemeClr val="tx1"/>
                </a:solidFill>
                <a:latin typeface="-apple-system"/>
              </a:rPr>
              <a:t>Verschiedene Übungen</a:t>
            </a:r>
          </a:p>
          <a:p>
            <a:pPr>
              <a:buFont typeface="Arial" panose="020B0604020202020204" pitchFamily="34" charset="0"/>
              <a:buChar char="•"/>
            </a:pPr>
            <a:r>
              <a:rPr lang="de-DE" sz="1700" dirty="0">
                <a:solidFill>
                  <a:schemeClr val="tx1"/>
                </a:solidFill>
                <a:latin typeface="-apple-system"/>
              </a:rPr>
              <a:t> Musik, Hörbücher, ASMR (App Verlinkung)</a:t>
            </a:r>
          </a:p>
          <a:p>
            <a:pPr>
              <a:buFont typeface="Arial" panose="020B0604020202020204" pitchFamily="34" charset="0"/>
              <a:buChar char="•"/>
            </a:pPr>
            <a:r>
              <a:rPr lang="de-DE" sz="1800" dirty="0">
                <a:solidFill>
                  <a:schemeClr val="tx1"/>
                </a:solidFill>
                <a:latin typeface="-apple-system"/>
              </a:rPr>
              <a:t>Literangabe</a:t>
            </a:r>
            <a:endParaRPr lang="de-DE" sz="1700" i="1" dirty="0">
              <a:latin typeface="-apple-system"/>
            </a:endParaRPr>
          </a:p>
          <a:p>
            <a:pPr>
              <a:buFont typeface="Arial" panose="020B0604020202020204" pitchFamily="34" charset="0"/>
              <a:buChar char="•"/>
            </a:pPr>
            <a:r>
              <a:rPr lang="de-DE" sz="1700" dirty="0">
                <a:solidFill>
                  <a:schemeClr val="tx1"/>
                </a:solidFill>
                <a:latin typeface="-apple-system"/>
              </a:rPr>
              <a:t> Erinnerungen ans trinken und an Pausen</a:t>
            </a:r>
          </a:p>
          <a:p>
            <a:pPr>
              <a:buFont typeface="Arial" panose="020B0604020202020204" pitchFamily="34" charset="0"/>
              <a:buChar char="•"/>
            </a:pPr>
            <a:r>
              <a:rPr lang="de-DE" sz="1700" dirty="0">
                <a:solidFill>
                  <a:schemeClr val="tx1"/>
                </a:solidFill>
                <a:latin typeface="-apple-system"/>
              </a:rPr>
              <a:t> Auswertungen</a:t>
            </a:r>
          </a:p>
          <a:p>
            <a:pPr lvl="1">
              <a:buFont typeface="Arial" panose="020B0604020202020204" pitchFamily="34" charset="0"/>
              <a:buChar char="•"/>
            </a:pPr>
            <a:r>
              <a:rPr lang="de-DE" sz="1600" dirty="0">
                <a:solidFill>
                  <a:schemeClr val="tx1"/>
                </a:solidFill>
                <a:latin typeface="-apple-system"/>
              </a:rPr>
              <a:t>Tägliche Umfrage (Morgens und Abends)</a:t>
            </a:r>
          </a:p>
          <a:p>
            <a:pPr lvl="1">
              <a:buFont typeface="Arial" panose="020B0604020202020204" pitchFamily="34" charset="0"/>
              <a:buChar char="•"/>
            </a:pPr>
            <a:r>
              <a:rPr lang="de-DE" sz="1600" dirty="0">
                <a:solidFill>
                  <a:schemeClr val="tx1"/>
                </a:solidFill>
                <a:latin typeface="-apple-system"/>
              </a:rPr>
              <a:t>Monatliche Umfrage</a:t>
            </a:r>
          </a:p>
          <a:p>
            <a:pPr lvl="1">
              <a:buFont typeface="Arial" panose="020B0604020202020204" pitchFamily="34" charset="0"/>
              <a:buChar char="•"/>
            </a:pPr>
            <a:r>
              <a:rPr lang="de-DE" sz="1600" dirty="0">
                <a:solidFill>
                  <a:schemeClr val="tx1"/>
                </a:solidFill>
                <a:latin typeface="-apple-system"/>
              </a:rPr>
              <a:t>Trinkverhalten</a:t>
            </a:r>
          </a:p>
          <a:p>
            <a:pPr lvl="1">
              <a:buFont typeface="Arial" panose="020B0604020202020204" pitchFamily="34" charset="0"/>
              <a:buChar char="•"/>
            </a:pPr>
            <a:endParaRPr lang="de-DE" sz="1500" dirty="0">
              <a:solidFill>
                <a:schemeClr val="tx1"/>
              </a:solidFill>
              <a:latin typeface="-apple-system"/>
            </a:endParaRPr>
          </a:p>
          <a:p>
            <a:pPr marL="0" indent="0">
              <a:buNone/>
            </a:pPr>
            <a:endParaRPr lang="de-DE" dirty="0">
              <a:solidFill>
                <a:schemeClr val="tx1"/>
              </a:solidFill>
              <a:latin typeface="-apple-system"/>
            </a:endParaRPr>
          </a:p>
          <a:p>
            <a:pPr marL="0" indent="0">
              <a:buNone/>
            </a:pPr>
            <a:endParaRPr lang="de-DE" dirty="0">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
        <p:nvSpPr>
          <p:cNvPr id="7" name="Inhaltsplatzhalter 2">
            <a:extLst>
              <a:ext uri="{FF2B5EF4-FFF2-40B4-BE49-F238E27FC236}">
                <a16:creationId xmlns:a16="http://schemas.microsoft.com/office/drawing/2014/main" id="{97B2C8B7-2476-4509-BE61-70EF525894AA}"/>
              </a:ext>
            </a:extLst>
          </p:cNvPr>
          <p:cNvSpPr txBox="1">
            <a:spLocks/>
          </p:cNvSpPr>
          <p:nvPr/>
        </p:nvSpPr>
        <p:spPr>
          <a:xfrm>
            <a:off x="6617328" y="2615723"/>
            <a:ext cx="3925982" cy="301318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de-DE" i="1" dirty="0">
                <a:latin typeface="-apple-system"/>
              </a:rPr>
              <a:t>Sonstiges</a:t>
            </a:r>
            <a:r>
              <a:rPr lang="de-DE" sz="1800" i="1" dirty="0">
                <a:latin typeface="-apple-system"/>
              </a:rPr>
              <a:t>:</a:t>
            </a:r>
            <a:endParaRPr lang="de-DE" sz="1800" dirty="0">
              <a:solidFill>
                <a:schemeClr val="tx1"/>
              </a:solidFill>
              <a:latin typeface="-apple-system"/>
            </a:endParaRPr>
          </a:p>
          <a:p>
            <a:pPr>
              <a:buFont typeface="Arial" panose="020B0604020202020204" pitchFamily="34" charset="0"/>
              <a:buChar char="•"/>
            </a:pPr>
            <a:r>
              <a:rPr lang="de-DE" sz="1600" dirty="0">
                <a:solidFill>
                  <a:schemeClr val="tx1"/>
                </a:solidFill>
                <a:latin typeface="-apple-system"/>
              </a:rPr>
              <a:t> Anmelden</a:t>
            </a:r>
          </a:p>
          <a:p>
            <a:pPr>
              <a:buFont typeface="Arial" panose="020B0604020202020204" pitchFamily="34" charset="0"/>
              <a:buChar char="•"/>
            </a:pPr>
            <a:r>
              <a:rPr lang="de-DE" sz="1600" dirty="0">
                <a:solidFill>
                  <a:schemeClr val="tx1"/>
                </a:solidFill>
                <a:latin typeface="-apple-system"/>
              </a:rPr>
              <a:t> Registrieren</a:t>
            </a:r>
          </a:p>
          <a:p>
            <a:pPr>
              <a:buFont typeface="Arial" panose="020B0604020202020204" pitchFamily="34" charset="0"/>
              <a:buChar char="•"/>
            </a:pPr>
            <a:r>
              <a:rPr lang="de-DE" sz="1600" dirty="0">
                <a:solidFill>
                  <a:schemeClr val="tx1"/>
                </a:solidFill>
                <a:latin typeface="-apple-system"/>
              </a:rPr>
              <a:t> Datenbankverknüpfung</a:t>
            </a:r>
          </a:p>
          <a:p>
            <a:pPr>
              <a:buFont typeface="Arial" panose="020B0604020202020204" pitchFamily="34" charset="0"/>
              <a:buChar char="•"/>
            </a:pPr>
            <a:r>
              <a:rPr lang="de-DE" sz="1600" dirty="0">
                <a:solidFill>
                  <a:schemeClr val="tx1"/>
                </a:solidFill>
                <a:latin typeface="-apple-system"/>
              </a:rPr>
              <a:t>Rapid</a:t>
            </a:r>
            <a:r>
              <a:rPr lang="de-DE" sz="1600" b="0" i="0" dirty="0">
                <a:solidFill>
                  <a:schemeClr val="tx1"/>
                </a:solidFill>
                <a:effectLst/>
                <a:latin typeface="-apple-system"/>
              </a:rPr>
              <a:t> </a:t>
            </a:r>
            <a:r>
              <a:rPr lang="de-DE" sz="1600" dirty="0">
                <a:solidFill>
                  <a:schemeClr val="tx1"/>
                </a:solidFill>
                <a:latin typeface="-apple-system"/>
              </a:rPr>
              <a:t>Prototype</a:t>
            </a:r>
            <a:r>
              <a:rPr lang="de-DE" sz="1600" b="0" i="0" dirty="0">
                <a:solidFill>
                  <a:schemeClr val="tx1"/>
                </a:solidFill>
                <a:effectLst/>
                <a:latin typeface="-apple-system"/>
              </a:rPr>
              <a:t> </a:t>
            </a:r>
            <a:r>
              <a:rPr lang="de-DE" sz="1600" dirty="0">
                <a:solidFill>
                  <a:schemeClr val="tx1"/>
                </a:solidFill>
                <a:latin typeface="-apple-system"/>
              </a:rPr>
              <a:t>codiert</a:t>
            </a:r>
          </a:p>
          <a:p>
            <a:pPr>
              <a:buFont typeface="Arial" panose="020B0604020202020204" pitchFamily="34" charset="0"/>
              <a:buChar char="•"/>
            </a:pPr>
            <a:endParaRPr lang="de-DE" dirty="0">
              <a:latin typeface="-apple-system"/>
            </a:endParaRPr>
          </a:p>
        </p:txBody>
      </p:sp>
      <p:sp>
        <p:nvSpPr>
          <p:cNvPr id="4" name="Textfeld 3">
            <a:extLst>
              <a:ext uri="{FF2B5EF4-FFF2-40B4-BE49-F238E27FC236}">
                <a16:creationId xmlns:a16="http://schemas.microsoft.com/office/drawing/2014/main" id="{DE22BC41-D830-4058-8F5E-C3FE539722FC}"/>
              </a:ext>
            </a:extLst>
          </p:cNvPr>
          <p:cNvSpPr txBox="1"/>
          <p:nvPr/>
        </p:nvSpPr>
        <p:spPr>
          <a:xfrm>
            <a:off x="1097280" y="2077426"/>
            <a:ext cx="1805050" cy="400110"/>
          </a:xfrm>
          <a:prstGeom prst="rect">
            <a:avLst/>
          </a:prstGeom>
          <a:noFill/>
        </p:spPr>
        <p:txBody>
          <a:bodyPr wrap="square" rtlCol="0">
            <a:spAutoFit/>
          </a:bodyPr>
          <a:lstStyle/>
          <a:p>
            <a:r>
              <a:rPr lang="de-DE" sz="2000" i="1" u="sng" dirty="0">
                <a:latin typeface="-apple-system"/>
              </a:rPr>
              <a:t>Umgesetzt</a:t>
            </a:r>
            <a:r>
              <a:rPr lang="de-DE" sz="2000" u="sng" dirty="0"/>
              <a:t>:</a:t>
            </a:r>
          </a:p>
        </p:txBody>
      </p:sp>
    </p:spTree>
    <p:extLst>
      <p:ext uri="{BB962C8B-B14F-4D97-AF65-F5344CB8AC3E}">
        <p14:creationId xmlns:p14="http://schemas.microsoft.com/office/powerpoint/2010/main" val="2848183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Ausblick </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097280" y="2134186"/>
            <a:ext cx="10058400" cy="4160252"/>
          </a:xfrm>
        </p:spPr>
        <p:txBody>
          <a:bodyPr>
            <a:normAutofit/>
          </a:bodyPr>
          <a:lstStyle/>
          <a:p>
            <a:pPr marL="0" indent="0">
              <a:buNone/>
            </a:pPr>
            <a:r>
              <a:rPr lang="de-DE" sz="2000" i="1" u="sng" dirty="0">
                <a:solidFill>
                  <a:schemeClr val="tx1"/>
                </a:solidFill>
                <a:latin typeface="-apple-system"/>
              </a:rPr>
              <a:t>Nicht umgesetzt, aber weitere Ideen:</a:t>
            </a:r>
          </a:p>
          <a:p>
            <a:pPr>
              <a:buFont typeface="Arial" panose="020B0604020202020204" pitchFamily="34" charset="0"/>
              <a:buChar char="•"/>
            </a:pPr>
            <a:r>
              <a:rPr lang="de-DE" dirty="0">
                <a:solidFill>
                  <a:schemeClr val="tx1"/>
                </a:solidFill>
                <a:latin typeface="-apple-system"/>
              </a:rPr>
              <a:t> Für den User personalisierte Ansichten/ Auswertungen</a:t>
            </a:r>
          </a:p>
          <a:p>
            <a:pPr>
              <a:buFont typeface="Arial" panose="020B0604020202020204" pitchFamily="34" charset="0"/>
              <a:buChar char="•"/>
            </a:pPr>
            <a:r>
              <a:rPr lang="de-DE" dirty="0">
                <a:solidFill>
                  <a:schemeClr val="tx1"/>
                </a:solidFill>
                <a:latin typeface="-apple-system"/>
              </a:rPr>
              <a:t> Apps (Musik, ASMR, Hörbücher) &amp; Übungen zu Favoriten hinzufügen</a:t>
            </a:r>
          </a:p>
          <a:p>
            <a:pPr>
              <a:buFont typeface="Arial" panose="020B0604020202020204" pitchFamily="34" charset="0"/>
              <a:buChar char="•"/>
            </a:pPr>
            <a:r>
              <a:rPr lang="de-DE" dirty="0">
                <a:solidFill>
                  <a:schemeClr val="tx1"/>
                </a:solidFill>
                <a:latin typeface="-apple-system"/>
              </a:rPr>
              <a:t> Kalender inkl. Sonnenaufgang/ Sonnenuntergang und Mondphasen</a:t>
            </a:r>
          </a:p>
          <a:p>
            <a:pPr>
              <a:buFont typeface="Arial" panose="020B0604020202020204" pitchFamily="34" charset="0"/>
              <a:buChar char="•"/>
            </a:pPr>
            <a:r>
              <a:rPr lang="de-DE" dirty="0">
                <a:solidFill>
                  <a:schemeClr val="tx1"/>
                </a:solidFill>
                <a:latin typeface="-apple-system"/>
              </a:rPr>
              <a:t> In der Auswertung zu den verschiedenen Tagen Notizen machen </a:t>
            </a:r>
          </a:p>
          <a:p>
            <a:pPr marL="0" indent="0">
              <a:buNone/>
            </a:pPr>
            <a:endParaRPr lang="de-DE" dirty="0">
              <a:solidFill>
                <a:schemeClr val="tx1"/>
              </a:solidFill>
              <a:latin typeface="-apple-system"/>
            </a:endParaRP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948829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0917D-4547-48A6-84FB-F43EFC62703E}"/>
              </a:ext>
            </a:extLst>
          </p:cNvPr>
          <p:cNvSpPr>
            <a:spLocks noGrp="1"/>
          </p:cNvSpPr>
          <p:nvPr>
            <p:ph type="title"/>
          </p:nvPr>
        </p:nvSpPr>
        <p:spPr/>
        <p:txBody>
          <a:bodyPr/>
          <a:lstStyle/>
          <a:p>
            <a:r>
              <a:rPr lang="de-DE" dirty="0"/>
              <a:t>Quellen</a:t>
            </a:r>
          </a:p>
        </p:txBody>
      </p:sp>
      <p:sp>
        <p:nvSpPr>
          <p:cNvPr id="4" name="Textfeld 3">
            <a:extLst>
              <a:ext uri="{FF2B5EF4-FFF2-40B4-BE49-F238E27FC236}">
                <a16:creationId xmlns:a16="http://schemas.microsoft.com/office/drawing/2014/main" id="{7A45CCCC-0A1D-47D4-AA93-208EE6D41258}"/>
              </a:ext>
            </a:extLst>
          </p:cNvPr>
          <p:cNvSpPr txBox="1"/>
          <p:nvPr/>
        </p:nvSpPr>
        <p:spPr>
          <a:xfrm>
            <a:off x="1208868" y="1930262"/>
            <a:ext cx="9946812" cy="484748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de-DE" sz="1400" dirty="0">
                <a:solidFill>
                  <a:srgbClr val="24292E"/>
                </a:solidFill>
                <a:latin typeface="-apple-system"/>
              </a:rPr>
              <a:t> </a:t>
            </a:r>
            <a:r>
              <a:rPr lang="de-DE" sz="1400" b="0" i="0" u="none" strike="noStrike" dirty="0">
                <a:solidFill>
                  <a:srgbClr val="24292E"/>
                </a:solidFill>
                <a:effectLst/>
                <a:latin typeface="-apple-system"/>
                <a:hlinkClick r:id="rId3"/>
              </a:rPr>
              <a:t>https://wiki.selfhtml.org/wiki/HTML/Formulare/input/button</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4"/>
              </a:rPr>
              <a:t>https://jsfiddle.net/red_stapler/wu3a0y6e/18/</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5"/>
              </a:rPr>
              <a:t>http://microbuilder.io/blog/2016/01/10/plotting-json-data-with-chart-js.html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6"/>
              </a:rPr>
              <a:t>https://www.youtube.com/watch?v=NwgKh_QTKE0</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7"/>
              </a:rPr>
              <a:t>https://canvasjs.com/html5-javascript-spline-chart/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solidFill>
                  <a:srgbClr val="24292E"/>
                </a:solidFill>
                <a:latin typeface="-apple-system"/>
                <a:hlinkClick r:id="rId8"/>
              </a:rPr>
              <a:t>https://canvasjs.com/html5-javascript-line-chart/</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9"/>
              </a:rPr>
              <a:t>https://canvasjs.com/docs/charts/basics-of-creating-html5-chart/updating-chart-options/</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0"/>
              </a:rPr>
              <a:t>https://canvasjs.com/docs/charts/methods/dataseries/addto/</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b="0" i="0" u="none" strike="noStrike" dirty="0">
                <a:solidFill>
                  <a:srgbClr val="24292E"/>
                </a:solidFill>
                <a:effectLst/>
                <a:latin typeface="-apple-system"/>
                <a:hlinkClick r:id="rId11"/>
              </a:rPr>
              <a:t>https://www.gesundheit.gv.at/leben/ernaehrung/info/fluessigkeitsbedarf</a:t>
            </a:r>
            <a:endParaRPr lang="de-DE" sz="1400" b="0" i="0" u="none" strike="noStrike" dirty="0">
              <a:solidFill>
                <a:srgbClr val="24292E"/>
              </a:solidFill>
              <a:effectLst/>
              <a:latin typeface="-apple-system"/>
            </a:endParaRPr>
          </a:p>
          <a:p>
            <a:pPr marL="285750" indent="-285750" algn="l">
              <a:lnSpc>
                <a:spcPct val="150000"/>
              </a:lnSpc>
              <a:buFont typeface="Arial" panose="020B0604020202020204" pitchFamily="34" charset="0"/>
              <a:buChar char="•"/>
            </a:pPr>
            <a:r>
              <a:rPr lang="de-DE" sz="1400" dirty="0">
                <a:hlinkClick r:id="rId12"/>
              </a:rPr>
              <a:t>PHP </a:t>
            </a:r>
            <a:r>
              <a:rPr lang="de-DE" sz="1400" dirty="0" err="1">
                <a:hlinkClick r:id="rId12"/>
              </a:rPr>
              <a:t>MySQLi</a:t>
            </a:r>
            <a:r>
              <a:rPr lang="de-DE" sz="1400" dirty="0">
                <a:hlinkClick r:id="rId12"/>
              </a:rPr>
              <a:t> Einleitung - Dev-Tek.de (dev-tek.de)</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en-US" sz="1400" dirty="0">
                <a:hlinkClick r:id="rId13"/>
              </a:rPr>
              <a:t>PHP: </a:t>
            </a:r>
            <a:r>
              <a:rPr lang="en-US" sz="1400" dirty="0" err="1">
                <a:hlinkClick r:id="rId13"/>
              </a:rPr>
              <a:t>mysqli_result</a:t>
            </a:r>
            <a:r>
              <a:rPr lang="en-US" sz="1400" dirty="0">
                <a:hlinkClick r:id="rId13"/>
              </a:rPr>
              <a:t>::</a:t>
            </a:r>
            <a:r>
              <a:rPr lang="en-US" sz="1400" dirty="0" err="1">
                <a:hlinkClick r:id="rId13"/>
              </a:rPr>
              <a:t>fetch_array</a:t>
            </a:r>
            <a:r>
              <a:rPr lang="en-US" sz="1400" dirty="0">
                <a:hlinkClick r:id="rId13"/>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4"/>
              </a:rPr>
              <a:t>PHP: </a:t>
            </a:r>
            <a:r>
              <a:rPr lang="de-DE" sz="1400" dirty="0" err="1">
                <a:hlinkClick r:id="rId14"/>
              </a:rPr>
              <a:t>array_sum</a:t>
            </a:r>
            <a:r>
              <a:rPr lang="de-DE" sz="1400" dirty="0">
                <a:hlinkClick r:id="rId14"/>
              </a:rPr>
              <a:t> – Manual</a:t>
            </a:r>
            <a:endParaRPr lang="de-DE" sz="1400" dirty="0">
              <a:solidFill>
                <a:srgbClr val="24292E"/>
              </a:solidFill>
              <a:latin typeface="-apple-system"/>
            </a:endParaRPr>
          </a:p>
          <a:p>
            <a:pPr marL="285750" indent="-285750" algn="l">
              <a:lnSpc>
                <a:spcPct val="150000"/>
              </a:lnSpc>
              <a:buFont typeface="Arial" panose="020B0604020202020204" pitchFamily="34" charset="0"/>
              <a:buChar char="•"/>
            </a:pPr>
            <a:r>
              <a:rPr lang="de-DE" sz="1400" dirty="0">
                <a:hlinkClick r:id="rId15"/>
              </a:rPr>
              <a:t>Passing PHP Variables </a:t>
            </a:r>
            <a:r>
              <a:rPr lang="de-DE" sz="1400" dirty="0" err="1">
                <a:hlinkClick r:id="rId15"/>
              </a:rPr>
              <a:t>to</a:t>
            </a:r>
            <a:r>
              <a:rPr lang="de-DE" sz="1400" dirty="0">
                <a:hlinkClick r:id="rId15"/>
              </a:rPr>
              <a:t> JavaScript (dyn-web.com)</a:t>
            </a:r>
            <a:endParaRPr lang="de-DE" sz="1400" b="0" i="0" dirty="0">
              <a:solidFill>
                <a:srgbClr val="24292E"/>
              </a:solidFill>
              <a:effectLst/>
              <a:latin typeface="-apple-system"/>
            </a:endParaRPr>
          </a:p>
          <a:p>
            <a:pPr algn="l"/>
            <a:endParaRPr lang="de-DE" b="0" i="0" u="none" strike="noStrike" dirty="0">
              <a:solidFill>
                <a:srgbClr val="24292E"/>
              </a:solidFill>
              <a:effectLst/>
              <a:latin typeface="-apple-system"/>
            </a:endParaRPr>
          </a:p>
          <a:p>
            <a:pPr algn="l"/>
            <a:endParaRPr lang="de-DE" b="0" i="0" dirty="0">
              <a:solidFill>
                <a:srgbClr val="24292E"/>
              </a:solidFill>
              <a:effectLst/>
              <a:latin typeface="-apple-system"/>
            </a:endParaRPr>
          </a:p>
        </p:txBody>
      </p:sp>
      <p:sp>
        <p:nvSpPr>
          <p:cNvPr id="5" name="Foliennummernplatzhalter 4">
            <a:extLst>
              <a:ext uri="{FF2B5EF4-FFF2-40B4-BE49-F238E27FC236}">
                <a16:creationId xmlns:a16="http://schemas.microsoft.com/office/drawing/2014/main" id="{1BB62189-938C-4C7C-BA89-B2D315856415}"/>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spTree>
    <p:extLst>
      <p:ext uri="{BB962C8B-B14F-4D97-AF65-F5344CB8AC3E}">
        <p14:creationId xmlns:p14="http://schemas.microsoft.com/office/powerpoint/2010/main" val="873189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dirty="0"/>
              <a:t>Danke für Ihre Aufmerksamkeit </a:t>
            </a:r>
            <a:r>
              <a:rPr lang="de-DE" dirty="0">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2" name="Foliennummernplatzhalter 1">
            <a:extLst>
              <a:ext uri="{FF2B5EF4-FFF2-40B4-BE49-F238E27FC236}">
                <a16:creationId xmlns:a16="http://schemas.microsoft.com/office/drawing/2014/main" id="{A78525E6-D0E1-4184-B6D6-920D2B3A4CDF}"/>
              </a:ext>
            </a:extLst>
          </p:cNvPr>
          <p:cNvSpPr>
            <a:spLocks noGrp="1"/>
          </p:cNvSpPr>
          <p:nvPr>
            <p:ph type="sldNum" sz="quarter" idx="12"/>
          </p:nvPr>
        </p:nvSpPr>
        <p:spPr/>
        <p:txBody>
          <a:bodyPr/>
          <a:lstStyle/>
          <a:p>
            <a:pPr rtl="0"/>
            <a:fld id="{3A98EE3D-8CD1-4C3F-BD1C-C98C9596463C}" type="slidenum">
              <a:rPr lang="en-US" smtClean="0"/>
              <a:t>33</a:t>
            </a:fld>
            <a:endParaRPr lang="en-US" dirty="0"/>
          </a:p>
        </p:txBody>
      </p:sp>
      <p:sp>
        <p:nvSpPr>
          <p:cNvPr id="10" name="Textfeld 9">
            <a:extLst>
              <a:ext uri="{FF2B5EF4-FFF2-40B4-BE49-F238E27FC236}">
                <a16:creationId xmlns:a16="http://schemas.microsoft.com/office/drawing/2014/main" id="{DD877133-DB78-42DD-8968-E40B82E8EBF6}"/>
              </a:ext>
            </a:extLst>
          </p:cNvPr>
          <p:cNvSpPr txBox="1"/>
          <p:nvPr/>
        </p:nvSpPr>
        <p:spPr>
          <a:xfrm>
            <a:off x="10459142" y="0"/>
            <a:ext cx="3644900" cy="215444"/>
          </a:xfrm>
          <a:prstGeom prst="rect">
            <a:avLst/>
          </a:prstGeom>
          <a:noFill/>
        </p:spPr>
        <p:txBody>
          <a:bodyPr wrap="square" rtlCol="0">
            <a:spAutoFit/>
          </a:bodyPr>
          <a:lstStyle/>
          <a:p>
            <a:r>
              <a:rPr lang="de-DE" sz="800" b="0" i="0" dirty="0">
                <a:effectLst/>
                <a:latin typeface="-apple-system"/>
              </a:rPr>
              <a:t>Foto von </a:t>
            </a:r>
            <a:r>
              <a:rPr lang="de-DE" sz="800" b="1" i="0" u="none" strike="noStrike" dirty="0" err="1">
                <a:effectLst/>
                <a:latin typeface="-apple-system"/>
                <a:hlinkClick r:id="rId3">
                  <a:extLst>
                    <a:ext uri="{A12FA001-AC4F-418D-AE19-62706E023703}">
                      <ahyp:hlinkClr xmlns:ahyp="http://schemas.microsoft.com/office/drawing/2018/hyperlinkcolor" val="tx"/>
                    </a:ext>
                  </a:extLst>
                </a:hlinkClick>
              </a:rPr>
              <a:t>AlphaTradeZone</a:t>
            </a:r>
            <a:r>
              <a:rPr lang="de-DE" sz="800" b="0" i="0" dirty="0">
                <a:effectLst/>
                <a:latin typeface="-apple-system"/>
              </a:rPr>
              <a:t> von </a:t>
            </a:r>
            <a:r>
              <a:rPr lang="de-DE" sz="800" b="1" i="0" u="none" strike="noStrike" dirty="0" err="1">
                <a:effectLst/>
                <a:latin typeface="-apple-system"/>
                <a:hlinkClick r:id="rId4">
                  <a:extLst>
                    <a:ext uri="{A12FA001-AC4F-418D-AE19-62706E023703}">
                      <ahyp:hlinkClr xmlns:ahyp="http://schemas.microsoft.com/office/drawing/2018/hyperlinkcolor" val="tx"/>
                    </a:ext>
                  </a:extLst>
                </a:hlinkClick>
              </a:rPr>
              <a:t>Pexels</a:t>
            </a:r>
            <a:endParaRPr lang="de-DE" sz="800" dirty="0"/>
          </a:p>
        </p:txBody>
      </p:sp>
      <p:pic>
        <p:nvPicPr>
          <p:cNvPr id="12" name="Grafik 11" descr="Ein Bild, das Text enthält.&#10;&#10;Automatisch generierte Beschreibung">
            <a:extLst>
              <a:ext uri="{FF2B5EF4-FFF2-40B4-BE49-F238E27FC236}">
                <a16:creationId xmlns:a16="http://schemas.microsoft.com/office/drawing/2014/main" id="{651C552B-3F59-4FC8-9236-1A1233A6DF88}"/>
              </a:ext>
            </a:extLst>
          </p:cNvPr>
          <p:cNvPicPr>
            <a:picLocks noChangeAspect="1"/>
          </p:cNvPicPr>
          <p:nvPr/>
        </p:nvPicPr>
        <p:blipFill rotWithShape="1">
          <a:blip r:embed="rId5">
            <a:extLst>
              <a:ext uri="{28A0092B-C50C-407E-A947-70E740481C1C}">
                <a14:useLocalDpi xmlns:a14="http://schemas.microsoft.com/office/drawing/2010/main" val="0"/>
              </a:ext>
            </a:extLst>
          </a:blip>
          <a:srcRect b="20618"/>
          <a:stretch/>
        </p:blipFill>
        <p:spPr>
          <a:xfrm>
            <a:off x="0" y="0"/>
            <a:ext cx="12192000" cy="4627406"/>
          </a:xfrm>
          <a:prstGeom prst="rect">
            <a:avLst/>
          </a:prstGeom>
        </p:spPr>
      </p:pic>
    </p:spTree>
    <p:extLst>
      <p:ext uri="{BB962C8B-B14F-4D97-AF65-F5344CB8AC3E}">
        <p14:creationId xmlns:p14="http://schemas.microsoft.com/office/powerpoint/2010/main" val="153887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cs typeface="Times New Roman" panose="02020603050405020304" pitchFamily="18" charset="0"/>
              </a:rPr>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a:xfrm>
            <a:off x="1192283" y="2001583"/>
            <a:ext cx="10058400" cy="4268587"/>
          </a:xfrm>
        </p:spPr>
        <p:txBody>
          <a:bodyPr>
            <a:normAutofit fontScale="92500" lnSpcReduction="10000"/>
          </a:bodyPr>
          <a:lstStyle/>
          <a:p>
            <a:pPr marL="457200" indent="-457200">
              <a:buFont typeface="+mj-lt"/>
              <a:buAutoNum type="arabicPeriod"/>
            </a:pPr>
            <a:r>
              <a:rPr lang="de-DE" dirty="0">
                <a:latin typeface="-apple-system"/>
              </a:rPr>
              <a:t>Iterierte Modellierung</a:t>
            </a:r>
          </a:p>
          <a:p>
            <a:pPr marL="635508" lvl="1" indent="-342900"/>
            <a:r>
              <a:rPr lang="de-DE" dirty="0">
                <a:latin typeface="-apple-system"/>
              </a:rPr>
              <a:t>Domänenmodell</a:t>
            </a:r>
          </a:p>
          <a:p>
            <a:pPr marL="635508" lvl="1" indent="-342900"/>
            <a:r>
              <a:rPr lang="de-DE" dirty="0">
                <a:latin typeface="-apple-system"/>
              </a:rPr>
              <a:t>Use-Case</a:t>
            </a:r>
          </a:p>
          <a:p>
            <a:pPr marL="457200" indent="-457200">
              <a:buFont typeface="+mj-lt"/>
              <a:buAutoNum type="arabicPeriod"/>
            </a:pPr>
            <a:r>
              <a:rPr lang="de-DE" dirty="0">
                <a:latin typeface="-apple-system"/>
              </a:rPr>
              <a:t>Coding</a:t>
            </a:r>
          </a:p>
          <a:p>
            <a:pPr marL="457200" indent="-457200">
              <a:buFont typeface="+mj-lt"/>
              <a:buAutoNum type="arabicPeriod"/>
            </a:pPr>
            <a:r>
              <a:rPr lang="de-DE" dirty="0">
                <a:latin typeface="-apple-system"/>
              </a:rPr>
              <a:t>Auswertung/ Verlauf</a:t>
            </a:r>
          </a:p>
          <a:p>
            <a:pPr marL="457200" indent="-457200">
              <a:buFont typeface="+mj-lt"/>
              <a:buAutoNum type="arabicPeriod"/>
            </a:pPr>
            <a:r>
              <a:rPr lang="de-DE" dirty="0">
                <a:latin typeface="-apple-system"/>
              </a:rPr>
              <a:t>Datenbank</a:t>
            </a:r>
          </a:p>
          <a:p>
            <a:pPr marL="457200" indent="-457200">
              <a:buFont typeface="+mj-lt"/>
              <a:buAutoNum type="arabicPeriod"/>
            </a:pPr>
            <a:r>
              <a:rPr lang="de-DE" dirty="0">
                <a:latin typeface="-apple-system"/>
              </a:rPr>
              <a:t>Zielhierarchie</a:t>
            </a:r>
          </a:p>
          <a:p>
            <a:pPr marL="457200" indent="-457200">
              <a:buFont typeface="+mj-lt"/>
              <a:buAutoNum type="arabicPeriod"/>
            </a:pPr>
            <a:r>
              <a:rPr lang="de-DE" dirty="0" err="1">
                <a:latin typeface="-apple-system"/>
              </a:rPr>
              <a:t>Prozessassessment</a:t>
            </a:r>
            <a:endParaRPr lang="de-DE" dirty="0">
              <a:latin typeface="-apple-system"/>
            </a:endParaRPr>
          </a:p>
          <a:p>
            <a:pPr marL="457200" indent="-457200">
              <a:buFont typeface="+mj-lt"/>
              <a:buAutoNum type="arabicPeriod"/>
            </a:pPr>
            <a:r>
              <a:rPr lang="de-DE" dirty="0">
                <a:latin typeface="-apple-system"/>
              </a:rPr>
              <a:t>Ausblick</a:t>
            </a:r>
          </a:p>
          <a:p>
            <a:pPr marL="457200" indent="-457200">
              <a:buFont typeface="+mj-lt"/>
              <a:buAutoNum type="arabicPeriod"/>
            </a:pPr>
            <a:r>
              <a:rPr lang="de-DE" dirty="0">
                <a:latin typeface="-apple-system"/>
              </a:rPr>
              <a:t>Quellen</a:t>
            </a:r>
          </a:p>
        </p:txBody>
      </p:sp>
      <p:sp>
        <p:nvSpPr>
          <p:cNvPr id="5" name="Foliennummernplatzhalter 4">
            <a:extLst>
              <a:ext uri="{FF2B5EF4-FFF2-40B4-BE49-F238E27FC236}">
                <a16:creationId xmlns:a16="http://schemas.microsoft.com/office/drawing/2014/main" id="{83972841-72E7-45F6-9D79-4FAE81CFBAF2}"/>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C4D8DE-1034-4059-B907-B2FCA56F6799}"/>
              </a:ext>
            </a:extLst>
          </p:cNvPr>
          <p:cNvSpPr>
            <a:spLocks noGrp="1"/>
          </p:cNvSpPr>
          <p:nvPr>
            <p:ph type="title"/>
          </p:nvPr>
        </p:nvSpPr>
        <p:spPr>
          <a:xfrm>
            <a:off x="1097280" y="758952"/>
            <a:ext cx="10058400" cy="3566160"/>
          </a:xfrm>
        </p:spPr>
        <p:txBody>
          <a:bodyPr anchor="b">
            <a:normAutofit/>
          </a:bodyPr>
          <a:lstStyle/>
          <a:p>
            <a:r>
              <a:rPr lang="de-DE" sz="7400"/>
              <a:t>Iterierte Modellierung</a:t>
            </a:r>
            <a:endParaRPr lang="de-DE" sz="7400" dirty="0"/>
          </a:p>
        </p:txBody>
      </p:sp>
      <p:sp>
        <p:nvSpPr>
          <p:cNvPr id="3" name="Foliennummernplatzhalter 2">
            <a:extLst>
              <a:ext uri="{FF2B5EF4-FFF2-40B4-BE49-F238E27FC236}">
                <a16:creationId xmlns:a16="http://schemas.microsoft.com/office/drawing/2014/main" id="{585CF4AE-527C-4AA2-906C-B9F7B3281748}"/>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5</a:t>
            </a:fld>
            <a:endParaRPr lang="en-US"/>
          </a:p>
        </p:txBody>
      </p:sp>
      <p:sp>
        <p:nvSpPr>
          <p:cNvPr id="4" name="Titel 1">
            <a:extLst>
              <a:ext uri="{FF2B5EF4-FFF2-40B4-BE49-F238E27FC236}">
                <a16:creationId xmlns:a16="http://schemas.microsoft.com/office/drawing/2014/main" id="{14040106-2C9B-47A0-AA16-571538A46A0C}"/>
              </a:ext>
            </a:extLst>
          </p:cNvPr>
          <p:cNvSpPr txBox="1">
            <a:spLocks/>
          </p:cNvSpPr>
          <p:nvPr/>
        </p:nvSpPr>
        <p:spPr>
          <a:xfrm>
            <a:off x="1097280" y="4744569"/>
            <a:ext cx="10058400" cy="641405"/>
          </a:xfrm>
          <a:prstGeom prst="rect">
            <a:avLst/>
          </a:prstGeom>
        </p:spPr>
        <p:txBody>
          <a:bodyPr vert="horz" lIns="91440" tIns="45720" rIns="91440" bIns="45720" rtlCol="0" anchor="b" anchorCtr="0">
            <a:normAutofit fontScale="62500" lnSpcReduction="20000"/>
          </a:bodyPr>
          <a:lstStyle>
            <a:lvl1pPr algn="l" defTabSz="914400" rtl="0" eaLnBrk="1" latinLnBrk="0" hangingPunct="1">
              <a:lnSpc>
                <a:spcPct val="90000"/>
              </a:lnSpc>
              <a:spcBef>
                <a:spcPct val="0"/>
              </a:spcBef>
              <a:buNone/>
              <a:defRPr sz="8000" b="0" i="0" kern="1200" spc="-50" baseline="0">
                <a:solidFill>
                  <a:schemeClr val="tx1">
                    <a:lumMod val="85000"/>
                    <a:lumOff val="15000"/>
                  </a:schemeClr>
                </a:solidFill>
                <a:latin typeface="+mj-lt"/>
                <a:ea typeface="+mj-ea"/>
                <a:cs typeface="+mj-cs"/>
              </a:defRPr>
            </a:lvl1pPr>
          </a:lstStyle>
          <a:p>
            <a:endParaRPr lang="de-DE" sz="7900" dirty="0"/>
          </a:p>
        </p:txBody>
      </p:sp>
    </p:spTree>
    <p:extLst>
      <p:ext uri="{BB962C8B-B14F-4D97-AF65-F5344CB8AC3E}">
        <p14:creationId xmlns:p14="http://schemas.microsoft.com/office/powerpoint/2010/main" val="227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1097280" y="286603"/>
            <a:ext cx="10058400" cy="1450757"/>
          </a:xfrm>
        </p:spPr>
        <p:txBody>
          <a:bodyPr anchor="b">
            <a:normAutofit/>
          </a:bodyPr>
          <a:lstStyle/>
          <a:p>
            <a:r>
              <a:rPr lang="de-DE" dirty="0"/>
              <a:t>Domänenmodell</a:t>
            </a:r>
          </a:p>
        </p:txBody>
      </p:sp>
      <p:pic>
        <p:nvPicPr>
          <p:cNvPr id="5" name="Grafik 4">
            <a:extLst>
              <a:ext uri="{FF2B5EF4-FFF2-40B4-BE49-F238E27FC236}">
                <a16:creationId xmlns:a16="http://schemas.microsoft.com/office/drawing/2014/main" id="{E1BD5BA9-0475-4344-9704-09C5A6417CA2}"/>
              </a:ext>
            </a:extLst>
          </p:cNvPr>
          <p:cNvPicPr>
            <a:picLocks noChangeAspect="1"/>
          </p:cNvPicPr>
          <p:nvPr/>
        </p:nvPicPr>
        <p:blipFill rotWithShape="1">
          <a:blip r:embed="rId3">
            <a:extLst>
              <a:ext uri="{28A0092B-C50C-407E-A947-70E740481C1C}">
                <a14:useLocalDpi xmlns:a14="http://schemas.microsoft.com/office/drawing/2010/main" val="0"/>
              </a:ext>
            </a:extLst>
          </a:blip>
          <a:srcRect t="2621" b="3375"/>
          <a:stretch/>
        </p:blipFill>
        <p:spPr>
          <a:xfrm>
            <a:off x="1929807" y="1958007"/>
            <a:ext cx="8393346" cy="4378987"/>
          </a:xfrm>
          <a:prstGeom prst="rect">
            <a:avLst/>
          </a:prstGeom>
          <a:noFill/>
        </p:spPr>
      </p:pic>
      <p:sp>
        <p:nvSpPr>
          <p:cNvPr id="4" name="Foliennummernplatzhalter 3">
            <a:extLst>
              <a:ext uri="{FF2B5EF4-FFF2-40B4-BE49-F238E27FC236}">
                <a16:creationId xmlns:a16="http://schemas.microsoft.com/office/drawing/2014/main" id="{0A6814A5-E621-4F6A-97F4-4E20661FA280}"/>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6</a:t>
            </a:fld>
            <a:endParaRPr lang="en-US"/>
          </a:p>
        </p:txBody>
      </p:sp>
      <p:sp>
        <p:nvSpPr>
          <p:cNvPr id="6" name="Textfeld 5">
            <a:extLst>
              <a:ext uri="{FF2B5EF4-FFF2-40B4-BE49-F238E27FC236}">
                <a16:creationId xmlns:a16="http://schemas.microsoft.com/office/drawing/2014/main" id="{F824E8E1-EA1F-4F37-98D7-D06E913B79F6}"/>
              </a:ext>
            </a:extLst>
          </p:cNvPr>
          <p:cNvSpPr txBox="1"/>
          <p:nvPr/>
        </p:nvSpPr>
        <p:spPr>
          <a:xfrm>
            <a:off x="10122661" y="1958007"/>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FF0000"/>
                </a:solidFill>
              </a:rPr>
              <a:t>* Entfernt</a:t>
            </a:r>
          </a:p>
        </p:txBody>
      </p:sp>
    </p:spTree>
    <p:extLst>
      <p:ext uri="{BB962C8B-B14F-4D97-AF65-F5344CB8AC3E}">
        <p14:creationId xmlns:p14="http://schemas.microsoft.com/office/powerpoint/2010/main" val="28134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8CE91-7707-47CA-B317-FDF046B5A6A9}"/>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dirty="0"/>
              <a:t>Use-Case als Flow</a:t>
            </a:r>
          </a:p>
        </p:txBody>
      </p:sp>
      <p:sp>
        <p:nvSpPr>
          <p:cNvPr id="4" name="Textfeld 3">
            <a:extLst>
              <a:ext uri="{FF2B5EF4-FFF2-40B4-BE49-F238E27FC236}">
                <a16:creationId xmlns:a16="http://schemas.microsoft.com/office/drawing/2014/main" id="{A0DEC227-6F8B-4ED3-AD96-4CC9982F0BF6}"/>
              </a:ext>
            </a:extLst>
          </p:cNvPr>
          <p:cNvSpPr txBox="1"/>
          <p:nvPr/>
        </p:nvSpPr>
        <p:spPr>
          <a:xfrm>
            <a:off x="7757342" y="215343"/>
            <a:ext cx="4216356" cy="6427313"/>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300" b="1" i="0" u="sng" dirty="0">
                <a:solidFill>
                  <a:schemeClr val="tx1">
                    <a:lumMod val="75000"/>
                    <a:lumOff val="25000"/>
                  </a:schemeClr>
                </a:solidFill>
                <a:effectLst/>
              </a:rPr>
              <a:t>Main Flow:</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muss sich registrieren/ anmelden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Der User wird in die Datenbank aufgenommen</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macht Übungen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hört sich Musik, Hörbücher oder ASMR an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Der User kann sich diese unter Favoriten setzen und später erneut aufrufen</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gibt die Anzahl seiner getrunkenen Liter an</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angegebenen Liter werden in die Datenbank gespeichert</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wird zum Entspannen an Pausen erinnert </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a:t>
            </a:r>
            <a:r>
              <a:rPr lang="de-DE" sz="1300" dirty="0">
                <a:solidFill>
                  <a:schemeClr val="tx1">
                    <a:lumMod val="75000"/>
                    <a:lumOff val="25000"/>
                  </a:schemeClr>
                </a:solidFill>
              </a:rPr>
              <a:t>wird zum </a:t>
            </a:r>
            <a:r>
              <a:rPr lang="de-DE" sz="1300" b="0" i="0" dirty="0">
                <a:solidFill>
                  <a:schemeClr val="tx1">
                    <a:lumMod val="75000"/>
                    <a:lumOff val="25000"/>
                  </a:schemeClr>
                </a:solidFill>
                <a:effectLst/>
              </a:rPr>
              <a:t>trinken erinnert</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schaut sich sein Trinkverhalten/ Verlauf an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nimmt täglich morgens und abends an einer Befragung teil</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ausgewählten Antworten werden in die Datenbank gespeichert</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nimmt am Ende des Monats an einer Umfrage teil</a:t>
            </a:r>
          </a:p>
          <a:p>
            <a:pPr marL="342900" indent="-342900">
              <a:lnSpc>
                <a:spcPct val="90000"/>
              </a:lnSpc>
              <a:spcAft>
                <a:spcPts val="600"/>
              </a:spcAft>
              <a:buFont typeface="Calibri" panose="020F0502020204030204" pitchFamily="34" charset="0"/>
              <a:buAutoNum type="arabicPeriod"/>
            </a:pPr>
            <a:r>
              <a:rPr lang="de-DE" sz="1300" dirty="0">
                <a:solidFill>
                  <a:schemeClr val="tx1">
                    <a:lumMod val="75000"/>
                    <a:lumOff val="25000"/>
                  </a:schemeClr>
                </a:solidFill>
              </a:rPr>
              <a:t>Die vom User ausgewählten Antworten werden in die Datenbank gespeichert</a:t>
            </a:r>
            <a:endParaRPr lang="de-DE" sz="1300" b="0" i="0" dirty="0">
              <a:solidFill>
                <a:schemeClr val="tx1">
                  <a:lumMod val="75000"/>
                  <a:lumOff val="25000"/>
                </a:schemeClr>
              </a:solidFill>
              <a:effectLst/>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schaut sich seine Auswertung zu den wöchentlichen und monatlichen Umfragen an</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chattet /telefoniert mit unserem geschulten Personal </a:t>
            </a: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kann sein Account löschen</a:t>
            </a:r>
            <a:endParaRPr lang="de-DE" sz="1300" dirty="0">
              <a:solidFill>
                <a:schemeClr val="tx1">
                  <a:lumMod val="75000"/>
                  <a:lumOff val="25000"/>
                </a:schemeClr>
              </a:solidFill>
            </a:endParaRPr>
          </a:p>
          <a:p>
            <a:pPr marL="342900" indent="-342900">
              <a:lnSpc>
                <a:spcPct val="90000"/>
              </a:lnSpc>
              <a:spcAft>
                <a:spcPts val="600"/>
              </a:spcAft>
              <a:buFont typeface="Calibri" panose="020F0502020204030204" pitchFamily="34" charset="0"/>
              <a:buAutoNum type="arabicPeriod"/>
            </a:pPr>
            <a:r>
              <a:rPr lang="de-DE" sz="1300" b="0" i="0" dirty="0">
                <a:solidFill>
                  <a:schemeClr val="tx1">
                    <a:lumMod val="75000"/>
                    <a:lumOff val="25000"/>
                  </a:schemeClr>
                </a:solidFill>
                <a:effectLst/>
              </a:rPr>
              <a:t>Der User kann sein Passwort ändern</a:t>
            </a:r>
            <a:endParaRPr lang="de-DE" sz="1300" dirty="0">
              <a:solidFill>
                <a:schemeClr val="tx1">
                  <a:lumMod val="75000"/>
                  <a:lumOff val="25000"/>
                </a:schemeClr>
              </a:solidFill>
            </a:endParaRPr>
          </a:p>
        </p:txBody>
      </p:sp>
      <p:sp>
        <p:nvSpPr>
          <p:cNvPr id="3" name="Foliennummernplatzhalter 2">
            <a:extLst>
              <a:ext uri="{FF2B5EF4-FFF2-40B4-BE49-F238E27FC236}">
                <a16:creationId xmlns:a16="http://schemas.microsoft.com/office/drawing/2014/main" id="{47354E69-37A7-48B4-915A-B63090198A2B}"/>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mtClean="0"/>
              <a:pPr>
                <a:spcAft>
                  <a:spcPts val="600"/>
                </a:spcAft>
              </a:pPr>
              <a:t>7</a:t>
            </a:fld>
            <a:endParaRPr lang="en-US"/>
          </a:p>
        </p:txBody>
      </p:sp>
      <p:pic>
        <p:nvPicPr>
          <p:cNvPr id="6" name="Grafik 5">
            <a:extLst>
              <a:ext uri="{FF2B5EF4-FFF2-40B4-BE49-F238E27FC236}">
                <a16:creationId xmlns:a16="http://schemas.microsoft.com/office/drawing/2014/main" id="{B7BDF8BB-84E9-49D1-9782-D32EDE49F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4206" y="0"/>
            <a:ext cx="1303587" cy="6858000"/>
          </a:xfrm>
          <a:prstGeom prst="rect">
            <a:avLst/>
          </a:prstGeom>
        </p:spPr>
      </p:pic>
    </p:spTree>
    <p:extLst>
      <p:ext uri="{BB962C8B-B14F-4D97-AF65-F5344CB8AC3E}">
        <p14:creationId xmlns:p14="http://schemas.microsoft.com/office/powerpoint/2010/main" val="420801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643466" y="786383"/>
            <a:ext cx="3517567" cy="2093975"/>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643465" y="3043050"/>
            <a:ext cx="3517567" cy="3064505"/>
          </a:xfrm>
        </p:spPr>
        <p:txBody>
          <a:bodyPr>
            <a:normAutofit/>
          </a:bodyPr>
          <a:lstStyle/>
          <a:p>
            <a:r>
              <a:rPr lang="de-DE" dirty="0"/>
              <a:t>Allgemein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8</a:t>
            </a:fld>
            <a:endParaRPr lang="en-US"/>
          </a:p>
        </p:txBody>
      </p:sp>
      <p:sp>
        <p:nvSpPr>
          <p:cNvPr id="7" name="Textfeld 6">
            <a:extLst>
              <a:ext uri="{FF2B5EF4-FFF2-40B4-BE49-F238E27FC236}">
                <a16:creationId xmlns:a16="http://schemas.microsoft.com/office/drawing/2014/main" id="{C778E632-97A4-4016-B2BF-4995C82A4787}"/>
              </a:ext>
            </a:extLst>
          </p:cNvPr>
          <p:cNvSpPr txBox="1"/>
          <p:nvPr/>
        </p:nvSpPr>
        <p:spPr>
          <a:xfrm>
            <a:off x="5153765" y="6094053"/>
            <a:ext cx="2521851" cy="584775"/>
          </a:xfrm>
          <a:prstGeom prst="rect">
            <a:avLst/>
          </a:prstGeom>
          <a:noFill/>
        </p:spPr>
        <p:txBody>
          <a:bodyPr wrap="square" rtlCol="0">
            <a:spAutoFit/>
          </a:bodyPr>
          <a:lstStyle/>
          <a:p>
            <a:r>
              <a:rPr lang="de-DE" sz="1600" dirty="0">
                <a:solidFill>
                  <a:srgbClr val="92D050"/>
                </a:solidFill>
              </a:rPr>
              <a:t>* Neu</a:t>
            </a:r>
          </a:p>
          <a:p>
            <a:r>
              <a:rPr lang="de-DE" sz="1600" dirty="0">
                <a:solidFill>
                  <a:srgbClr val="00B0F0"/>
                </a:solidFill>
              </a:rPr>
              <a:t>* Nicht Umgesetzt</a:t>
            </a:r>
          </a:p>
        </p:txBody>
      </p:sp>
      <p:pic>
        <p:nvPicPr>
          <p:cNvPr id="5" name="Grafik 4">
            <a:extLst>
              <a:ext uri="{FF2B5EF4-FFF2-40B4-BE49-F238E27FC236}">
                <a16:creationId xmlns:a16="http://schemas.microsoft.com/office/drawing/2014/main" id="{3E0A5473-6DC7-4A82-B3AE-5BAC80C05C78}"/>
              </a:ext>
            </a:extLst>
          </p:cNvPr>
          <p:cNvPicPr>
            <a:picLocks noChangeAspect="1"/>
          </p:cNvPicPr>
          <p:nvPr/>
        </p:nvPicPr>
        <p:blipFill rotWithShape="1">
          <a:blip r:embed="rId3">
            <a:extLst>
              <a:ext uri="{28A0092B-C50C-407E-A947-70E740481C1C}">
                <a14:useLocalDpi xmlns:a14="http://schemas.microsoft.com/office/drawing/2010/main" val="0"/>
              </a:ext>
            </a:extLst>
          </a:blip>
          <a:srcRect l="5533" t="1982" r="1785" b="1982"/>
          <a:stretch/>
        </p:blipFill>
        <p:spPr>
          <a:xfrm>
            <a:off x="4670854" y="234780"/>
            <a:ext cx="7522553" cy="5931245"/>
          </a:xfrm>
          <a:prstGeom prst="rect">
            <a:avLst/>
          </a:prstGeom>
        </p:spPr>
      </p:pic>
    </p:spTree>
    <p:extLst>
      <p:ext uri="{BB962C8B-B14F-4D97-AF65-F5344CB8AC3E}">
        <p14:creationId xmlns:p14="http://schemas.microsoft.com/office/powerpoint/2010/main" val="344158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A84C2D1-D658-44EE-9A95-1A4882D80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04" y="434546"/>
            <a:ext cx="10795686" cy="3832466"/>
          </a:xfrm>
          <a:prstGeom prst="rect">
            <a:avLst/>
          </a:prstGeom>
          <a:noFill/>
        </p:spPr>
      </p:pic>
      <p:sp>
        <p:nvSpPr>
          <p:cNvPr id="2" name="Titel 1">
            <a:extLst>
              <a:ext uri="{FF2B5EF4-FFF2-40B4-BE49-F238E27FC236}">
                <a16:creationId xmlns:a16="http://schemas.microsoft.com/office/drawing/2014/main" id="{62B3ADCB-147C-4F7A-A007-124FB6562639}"/>
              </a:ext>
            </a:extLst>
          </p:cNvPr>
          <p:cNvSpPr>
            <a:spLocks noGrp="1"/>
          </p:cNvSpPr>
          <p:nvPr>
            <p:ph type="title"/>
          </p:nvPr>
        </p:nvSpPr>
        <p:spPr>
          <a:xfrm>
            <a:off x="1097279" y="4799362"/>
            <a:ext cx="10113645" cy="743682"/>
          </a:xfrm>
        </p:spPr>
        <p:txBody>
          <a:bodyPr anchor="b">
            <a:normAutofit/>
          </a:bodyPr>
          <a:lstStyle/>
          <a:p>
            <a:r>
              <a:rPr lang="de-DE" dirty="0"/>
              <a:t>Use-Case</a:t>
            </a:r>
          </a:p>
        </p:txBody>
      </p:sp>
      <p:sp>
        <p:nvSpPr>
          <p:cNvPr id="11" name="Text Placeholder 3">
            <a:extLst>
              <a:ext uri="{FF2B5EF4-FFF2-40B4-BE49-F238E27FC236}">
                <a16:creationId xmlns:a16="http://schemas.microsoft.com/office/drawing/2014/main" id="{2070856C-BA20-448A-A6A5-A4EA714F2C2F}"/>
              </a:ext>
            </a:extLst>
          </p:cNvPr>
          <p:cNvSpPr>
            <a:spLocks noGrp="1"/>
          </p:cNvSpPr>
          <p:nvPr>
            <p:ph type="body" sz="half" idx="2"/>
          </p:nvPr>
        </p:nvSpPr>
        <p:spPr>
          <a:xfrm>
            <a:off x="1097279" y="5715000"/>
            <a:ext cx="10113264" cy="609600"/>
          </a:xfrm>
        </p:spPr>
        <p:txBody>
          <a:bodyPr>
            <a:normAutofit/>
          </a:bodyPr>
          <a:lstStyle/>
          <a:p>
            <a:r>
              <a:rPr lang="de-DE" dirty="0"/>
              <a:t>Beschreibung des Prototypen</a:t>
            </a:r>
            <a:endParaRPr lang="en-US" dirty="0"/>
          </a:p>
        </p:txBody>
      </p:sp>
      <p:sp>
        <p:nvSpPr>
          <p:cNvPr id="4" name="Foliennummernplatzhalter 3">
            <a:extLst>
              <a:ext uri="{FF2B5EF4-FFF2-40B4-BE49-F238E27FC236}">
                <a16:creationId xmlns:a16="http://schemas.microsoft.com/office/drawing/2014/main" id="{A5C49048-DC2E-460F-9A0D-F43A6AB25779}"/>
              </a:ext>
            </a:extLst>
          </p:cNvPr>
          <p:cNvSpPr>
            <a:spLocks noGrp="1"/>
          </p:cNvSpPr>
          <p:nvPr>
            <p:ph type="sldNum" sz="quarter" idx="12"/>
          </p:nvPr>
        </p:nvSpPr>
        <p:spPr>
          <a:xfrm>
            <a:off x="10993582" y="6446838"/>
            <a:ext cx="780010" cy="365125"/>
          </a:xfrm>
        </p:spPr>
        <p:txBody>
          <a:bodyPr anchor="ctr">
            <a:normAutofit/>
          </a:bodyPr>
          <a:lstStyle/>
          <a:p>
            <a:pPr rtl="0">
              <a:spcAft>
                <a:spcPts val="600"/>
              </a:spcAft>
            </a:pPr>
            <a:fld id="{3A98EE3D-8CD1-4C3F-BD1C-C98C9596463C}" type="slidenum">
              <a:rPr lang="en-US" smtClean="0"/>
              <a:pPr rtl="0">
                <a:spcAft>
                  <a:spcPts val="600"/>
                </a:spcAft>
              </a:pPr>
              <a:t>9</a:t>
            </a:fld>
            <a:endParaRPr lang="en-US"/>
          </a:p>
        </p:txBody>
      </p:sp>
    </p:spTree>
    <p:extLst>
      <p:ext uri="{BB962C8B-B14F-4D97-AF65-F5344CB8AC3E}">
        <p14:creationId xmlns:p14="http://schemas.microsoft.com/office/powerpoint/2010/main" val="2244177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Breitbild</PresentationFormat>
  <Paragraphs>252</Paragraphs>
  <Slides>33</Slides>
  <Notes>27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-apple-system</vt:lpstr>
      <vt:lpstr>Arial</vt:lpstr>
      <vt:lpstr>Bookman Old Style</vt:lpstr>
      <vt:lpstr>Calibri</vt:lpstr>
      <vt:lpstr>Franklin Gothic Book</vt:lpstr>
      <vt:lpstr>Source Sans Pro</vt:lpstr>
      <vt:lpstr>1_RetrospectVTI</vt:lpstr>
      <vt:lpstr>Life‘s Good</vt:lpstr>
      <vt:lpstr>,,Beim Prototyping wird ein Entwurf als erste Version eines Produktes durch eine agile Vorgehensweise erzeugt. Dieser Entwurf dient der frühen Visualisierung und iterativen Optimierung einer Benutzeroberfläche und deren Interaktionsmöglichkeiten.“</vt:lpstr>
      <vt:lpstr>Vermerk:</vt:lpstr>
      <vt:lpstr>Inhalt</vt:lpstr>
      <vt:lpstr>Iterierte Modellierung</vt:lpstr>
      <vt:lpstr>Domänenmodell</vt:lpstr>
      <vt:lpstr>Use-Case als Flow</vt:lpstr>
      <vt:lpstr>Use-Case</vt:lpstr>
      <vt:lpstr>Use-Case</vt:lpstr>
      <vt:lpstr>Coding</vt:lpstr>
      <vt:lpstr>Auswertung/ Verlauf</vt:lpstr>
      <vt:lpstr>Auswertung Trinkverhalten</vt:lpstr>
      <vt:lpstr>Wöchentliche Auswertung</vt:lpstr>
      <vt:lpstr>Monatliche Auswertung</vt:lpstr>
      <vt:lpstr>Datenbank</vt:lpstr>
      <vt:lpstr>ER-Diagramm  Monatliche Umfrage</vt:lpstr>
      <vt:lpstr>SQL Datenbank  Monatliche Umfrage</vt:lpstr>
      <vt:lpstr>SQL Struktur  Monatliche Umfrage</vt:lpstr>
      <vt:lpstr>ER-Diagramm  Tägliche Befragung</vt:lpstr>
      <vt:lpstr>SQL Datenbank  Tägliche Befragung</vt:lpstr>
      <vt:lpstr>SQL Struktur  Tägliche Befragung</vt:lpstr>
      <vt:lpstr>ER-Diagramm  Trinkverhalten</vt:lpstr>
      <vt:lpstr>SQL Datenbank  Trinkverhalten</vt:lpstr>
      <vt:lpstr>SQL Struktur  Trinkverhalten</vt:lpstr>
      <vt:lpstr>ER-Diagramm  Favoriten</vt:lpstr>
      <vt:lpstr>SQL Datenbank  Favoriten</vt:lpstr>
      <vt:lpstr>SQL Struktur  Favoriten</vt:lpstr>
      <vt:lpstr>Zielhierarchie</vt:lpstr>
      <vt:lpstr>Zielhierarchie</vt:lpstr>
      <vt:lpstr>Prozessassessment</vt:lpstr>
      <vt:lpstr>Ausblick </vt:lpstr>
      <vt:lpstr>Quellen</vt:lpstr>
      <vt:lpstr>Danke für Ihre Aufmerksamkeit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70</cp:revision>
  <cp:lastPrinted>2021-01-10T15:59:50Z</cp:lastPrinted>
  <dcterms:created xsi:type="dcterms:W3CDTF">2021-01-10T14:09:24Z</dcterms:created>
  <dcterms:modified xsi:type="dcterms:W3CDTF">2021-02-20T14:30:49Z</dcterms:modified>
</cp:coreProperties>
</file>