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9"/>
  </p:notesMasterIdLst>
  <p:handoutMasterIdLst>
    <p:handoutMasterId r:id="rId20"/>
  </p:handoutMasterIdLst>
  <p:sldIdLst>
    <p:sldId id="257" r:id="rId2"/>
    <p:sldId id="258" r:id="rId3"/>
    <p:sldId id="261" r:id="rId4"/>
    <p:sldId id="260" r:id="rId5"/>
    <p:sldId id="272" r:id="rId6"/>
    <p:sldId id="273" r:id="rId7"/>
    <p:sldId id="262" r:id="rId8"/>
    <p:sldId id="263" r:id="rId9"/>
    <p:sldId id="264" r:id="rId10"/>
    <p:sldId id="265" r:id="rId11"/>
    <p:sldId id="266" r:id="rId12"/>
    <p:sldId id="274" r:id="rId13"/>
    <p:sldId id="267" r:id="rId14"/>
    <p:sldId id="268" r:id="rId15"/>
    <p:sldId id="269" r:id="rId16"/>
    <p:sldId id="276" r:id="rId17"/>
    <p:sldId id="271" r:id="rId18"/>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da Serttas" initials="ES" lastIdx="1" clrIdx="0">
    <p:extLst>
      <p:ext uri="{19B8F6BF-5375-455C-9EA6-DF929625EA0E}">
        <p15:presenceInfo xmlns:p15="http://schemas.microsoft.com/office/powerpoint/2012/main" userId="Eda Sertt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42" autoAdjust="0"/>
    <p:restoredTop sz="94660"/>
  </p:normalViewPr>
  <p:slideViewPr>
    <p:cSldViewPr snapToGrid="0">
      <p:cViewPr varScale="1">
        <p:scale>
          <a:sx n="62" d="100"/>
          <a:sy n="62" d="100"/>
        </p:scale>
        <p:origin x="520" y="5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260543F-C6AC-4A94-9181-2A0B47128E40}" type="datetime1">
              <a:rPr lang="de-DE" smtClean="0"/>
              <a:t>25.11.2020</a:t>
            </a:fld>
            <a:endParaRPr lang="en-US"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‹Nr.›</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B4411EF-09CB-4E62-A9ED-59F7AB2BB401}" type="datetime1">
              <a:rPr lang="de-DE" smtClean="0"/>
              <a:t>25.11.2020</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
              <a:t>Textmasterformate durch Klicken bearbeiten</a:t>
            </a:r>
            <a:endParaRPr lang="en-US"/>
          </a:p>
          <a:p>
            <a:pPr lvl="1" rtl="0"/>
            <a:r>
              <a:rPr lang="de"/>
              <a:t>Zweite Ebene</a:t>
            </a:r>
          </a:p>
          <a:p>
            <a:pPr lvl="2" rtl="0"/>
            <a:r>
              <a:rPr lang="de"/>
              <a:t>Dritte Ebene</a:t>
            </a:r>
          </a:p>
          <a:p>
            <a:pPr lvl="3" rtl="0"/>
            <a:r>
              <a:rPr lang="de"/>
              <a:t>Vierte Ebene</a:t>
            </a:r>
          </a:p>
          <a:p>
            <a:pPr lvl="4" rtl="0"/>
            <a:r>
              <a:rPr lang="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‹Nr.›</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4</a:t>
            </a:fld>
            <a:endParaRPr lang="en-US"/>
          </a:p>
        </p:txBody>
      </p:sp>
    </p:spTree>
    <p:extLst>
      <p:ext uri="{BB962C8B-B14F-4D97-AF65-F5344CB8AC3E}">
        <p14:creationId xmlns:p14="http://schemas.microsoft.com/office/powerpoint/2010/main" val="291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Domänenmodell stellt den Problemraum dar und die alternative Optionen dazu.</a:t>
            </a:r>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8</a:t>
            </a:fld>
            <a:endParaRPr lang="en-US"/>
          </a:p>
        </p:txBody>
      </p:sp>
    </p:spTree>
    <p:extLst>
      <p:ext uri="{BB962C8B-B14F-4D97-AF65-F5344CB8AC3E}">
        <p14:creationId xmlns:p14="http://schemas.microsoft.com/office/powerpoint/2010/main" val="3309831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Das Use-Case </a:t>
            </a:r>
            <a:r>
              <a:rPr lang="de-DE" b="0" i="0" dirty="0">
                <a:solidFill>
                  <a:srgbClr val="202124"/>
                </a:solidFill>
                <a:effectLst/>
                <a:latin typeface="arial" panose="020B0604020202020204" pitchFamily="34" charset="0"/>
              </a:rPr>
              <a:t>beschreibt das Szenario, die bei der Interaktion der Akteuren mit dem System eintreten können.</a:t>
            </a:r>
            <a:endParaRPr lang="de-DE" dirty="0"/>
          </a:p>
        </p:txBody>
      </p:sp>
      <p:sp>
        <p:nvSpPr>
          <p:cNvPr id="4" name="Datumsplatzhalter 3"/>
          <p:cNvSpPr>
            <a:spLocks noGrp="1"/>
          </p:cNvSpPr>
          <p:nvPr>
            <p:ph type="dt" idx="1"/>
          </p:nvPr>
        </p:nvSpPr>
        <p:spPr/>
        <p:txBody>
          <a:bodyPr/>
          <a:lstStyle/>
          <a:p>
            <a:pPr rtl="0"/>
            <a:fld id="{BB4411EF-09CB-4E62-A9ED-59F7AB2BB401}" type="datetime1">
              <a:rPr lang="de-DE" smtClean="0"/>
              <a:t>25.11.2020</a:t>
            </a:fld>
            <a:endParaRPr lang="en-US"/>
          </a:p>
        </p:txBody>
      </p:sp>
      <p:sp>
        <p:nvSpPr>
          <p:cNvPr id="5" name="Foliennummernplatzhalter 4"/>
          <p:cNvSpPr>
            <a:spLocks noGrp="1"/>
          </p:cNvSpPr>
          <p:nvPr>
            <p:ph type="sldNum" sz="quarter" idx="5"/>
          </p:nvPr>
        </p:nvSpPr>
        <p:spPr/>
        <p:txBody>
          <a:bodyPr/>
          <a:lstStyle/>
          <a:p>
            <a:pPr rtl="0"/>
            <a:fld id="{9C2B151B-D7D1-48E5-8230-5AADBC794F88}" type="slidenum">
              <a:rPr lang="en-US" smtClean="0"/>
              <a:t>10</a:t>
            </a:fld>
            <a:endParaRPr lang="en-US"/>
          </a:p>
        </p:txBody>
      </p:sp>
    </p:spTree>
    <p:extLst>
      <p:ext uri="{BB962C8B-B14F-4D97-AF65-F5344CB8AC3E}">
        <p14:creationId xmlns:p14="http://schemas.microsoft.com/office/powerpoint/2010/main" val="161801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de-DE"/>
              <a:t>Mastertitelformat bearbeiten</a:t>
            </a:r>
            <a:endParaRPr lang="en-US" dirty="0"/>
          </a:p>
        </p:txBody>
      </p:sp>
      <p:sp>
        <p:nvSpPr>
          <p:cNvPr id="3" name="Untertitel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de-DE"/>
              <a:t>Master-Untertitelformat bearbeiten</a:t>
            </a:r>
            <a:endParaRPr lang="en-US" dirty="0"/>
          </a:p>
        </p:txBody>
      </p:sp>
      <p:cxnSp>
        <p:nvCxnSpPr>
          <p:cNvPr id="9" name="Gerader Verbinde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umsplatzhalter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D058F8EF-9461-4DB5-8DE8-65F0C8AF5E0D}" type="datetime1">
              <a:rPr lang="de-DE" smtClean="0"/>
              <a:t>25.11.2020</a:t>
            </a:fld>
            <a:endParaRPr lang="en-US" dirty="0"/>
          </a:p>
        </p:txBody>
      </p:sp>
      <p:sp>
        <p:nvSpPr>
          <p:cNvPr id="5" name="Fußzeilenplatzhalt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Foliennummernplatzhalt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Vertikaler Textplatzhalter 2"/>
          <p:cNvSpPr>
            <a:spLocks noGrp="1"/>
          </p:cNvSpPr>
          <p:nvPr>
            <p:ph type="body" orient="vert" idx="1"/>
          </p:nvPr>
        </p:nvSpPr>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A4B84E5B-C9E8-4DB6-BA34-0E271B709DFA}" type="datetime1">
              <a:rPr lang="de-DE" smtClean="0"/>
              <a:t>25.11.2020</a:t>
            </a:fld>
            <a:endParaRPr lang="en-US" dirty="0"/>
          </a:p>
        </p:txBody>
      </p:sp>
      <p:sp>
        <p:nvSpPr>
          <p:cNvPr id="8" name="Fußzeilenplatzhalt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kaler Titel 1"/>
          <p:cNvSpPr>
            <a:spLocks noGrp="1"/>
          </p:cNvSpPr>
          <p:nvPr>
            <p:ph type="title" orient="vert"/>
          </p:nvPr>
        </p:nvSpPr>
        <p:spPr>
          <a:xfrm>
            <a:off x="8724900" y="412302"/>
            <a:ext cx="2628900" cy="5759898"/>
          </a:xfrm>
        </p:spPr>
        <p:txBody>
          <a:bodyPr vert="eaVert" rtlCol="0"/>
          <a:lstStyle/>
          <a:p>
            <a:pPr rtl="0"/>
            <a:r>
              <a:rPr lang="de-DE"/>
              <a:t>Mastertitelformat bearbeiten</a:t>
            </a:r>
            <a:endParaRPr lang="en-US" dirty="0"/>
          </a:p>
        </p:txBody>
      </p:sp>
      <p:sp>
        <p:nvSpPr>
          <p:cNvPr id="3" name="Vertikaler Textplatzhalter 2"/>
          <p:cNvSpPr>
            <a:spLocks noGrp="1"/>
          </p:cNvSpPr>
          <p:nvPr>
            <p:ph type="body" orient="vert" idx="1"/>
          </p:nvPr>
        </p:nvSpPr>
        <p:spPr>
          <a:xfrm>
            <a:off x="838200" y="412302"/>
            <a:ext cx="7734300" cy="5759898"/>
          </a:xfrm>
        </p:spPr>
        <p:txBody>
          <a:bodyPr vert="eaVert" lIns="45720" tIns="0" rIns="45720" bIns="0"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F650C74D-3EC7-4807-8009-B91685601A76}" type="datetime1">
              <a:rPr lang="de-DE" smtClean="0"/>
              <a:t>25.11.2020</a:t>
            </a:fld>
            <a:endParaRPr lang="en-US" dirty="0"/>
          </a:p>
        </p:txBody>
      </p:sp>
      <p:sp>
        <p:nvSpPr>
          <p:cNvPr id="8" name="Fußzeilenplatzhalt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3" name="Inhaltsplatzhalter 2"/>
          <p:cNvSpPr>
            <a:spLocks noGrp="1"/>
          </p:cNvSpPr>
          <p:nvPr>
            <p:ph idx="1"/>
          </p:nvPr>
        </p:nvSpPr>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7" name="Datumsplatzhalter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CA5E3BD6-493E-4773-AC13-EE70A9E3F498}" type="datetime1">
              <a:rPr lang="de-DE" smtClean="0"/>
              <a:t>25.11.2020</a:t>
            </a:fld>
            <a:endParaRPr lang="en-US" dirty="0"/>
          </a:p>
        </p:txBody>
      </p:sp>
      <p:sp>
        <p:nvSpPr>
          <p:cNvPr id="8" name="Fußzeilenplatzhalt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Foliennummernplatzhalt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Pr>
        <a:solidFill>
          <a:schemeClr val="bg1"/>
        </a:solidFill>
        <a:effectLst/>
      </p:bgPr>
    </p:bg>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de-DE"/>
              <a:t>Mastertitelformat bearbeiten</a:t>
            </a:r>
            <a:endParaRPr lang="en-US" dirty="0"/>
          </a:p>
        </p:txBody>
      </p:sp>
      <p:sp>
        <p:nvSpPr>
          <p:cNvPr id="3" name="Textplatzhalter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cxnSp>
        <p:nvCxnSpPr>
          <p:cNvPr id="9" name="Gerader Verbinde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umsplatzhalter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EE6A76B-C923-49BD-ABE7-ADE768C6F571}" type="datetime1">
              <a:rPr lang="de-DE" smtClean="0"/>
              <a:t>25.11.2020</a:t>
            </a:fld>
            <a:endParaRPr lang="en-US" dirty="0"/>
          </a:p>
        </p:txBody>
      </p:sp>
      <p:sp>
        <p:nvSpPr>
          <p:cNvPr id="8" name="Fußzeilenplatzhalt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Foliennummernplatzhalt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el 7"/>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Inhaltsplatzhalter 2"/>
          <p:cNvSpPr>
            <a:spLocks noGrp="1"/>
          </p:cNvSpPr>
          <p:nvPr>
            <p:ph sz="half" idx="1"/>
          </p:nvPr>
        </p:nvSpPr>
        <p:spPr>
          <a:xfrm>
            <a:off x="1097280" y="2120900"/>
            <a:ext cx="4639736" cy="3748193"/>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Inhaltsplatzhalter 3"/>
          <p:cNvSpPr>
            <a:spLocks noGrp="1"/>
          </p:cNvSpPr>
          <p:nvPr>
            <p:ph sz="half" idx="2"/>
          </p:nvPr>
        </p:nvSpPr>
        <p:spPr>
          <a:xfrm>
            <a:off x="6515944" y="2120900"/>
            <a:ext cx="4639736" cy="3748194"/>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4CD334EC-5459-4A98-AF88-01FD6D7BAF68}" type="datetime1">
              <a:rPr lang="de-DE" smtClean="0"/>
              <a:t>25.11.2020</a:t>
            </a:fld>
            <a:endParaRPr lang="en-US" dirty="0"/>
          </a:p>
        </p:txBody>
      </p:sp>
      <p:sp>
        <p:nvSpPr>
          <p:cNvPr id="9" name="Fußzeilenplatzhalt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Foliennummernplatzhalt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el 9"/>
          <p:cNvSpPr>
            <a:spLocks noGrp="1"/>
          </p:cNvSpPr>
          <p:nvPr>
            <p:ph type="title"/>
          </p:nvPr>
        </p:nvSpPr>
        <p:spPr>
          <a:xfrm>
            <a:off x="1097280" y="286603"/>
            <a:ext cx="10058400" cy="1450757"/>
          </a:xfrm>
        </p:spPr>
        <p:txBody>
          <a:bodyPr rtlCol="0"/>
          <a:lstStyle/>
          <a:p>
            <a:pPr rtl="0"/>
            <a:r>
              <a:rPr lang="de-DE"/>
              <a:t>Mastertitelformat bearbeiten</a:t>
            </a:r>
            <a:endParaRPr lang="en-US" dirty="0"/>
          </a:p>
        </p:txBody>
      </p:sp>
      <p:sp>
        <p:nvSpPr>
          <p:cNvPr id="3" name="Textplatzhalter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097280" y="2958274"/>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5" name="Textplatzhalter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515944" y="2958273"/>
            <a:ext cx="4639736" cy="2910821"/>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2" name="Datumsplatzhalter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62F56688-ED28-473C-871E-9EEF4BB0D1F0}" type="datetime1">
              <a:rPr lang="de-DE" smtClean="0"/>
              <a:t>25.11.2020</a:t>
            </a:fld>
            <a:endParaRPr lang="en-US" dirty="0"/>
          </a:p>
        </p:txBody>
      </p:sp>
      <p:sp>
        <p:nvSpPr>
          <p:cNvPr id="11" name="Fußzeilenplatzhalt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Foliennummernplatzhalt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rtlCol="0"/>
          <a:lstStyle/>
          <a:p>
            <a:pPr rtl="0"/>
            <a:r>
              <a:rPr lang="de-DE"/>
              <a:t>Mastertitelformat bearbeiten</a:t>
            </a:r>
            <a:endParaRPr lang="en-US" dirty="0"/>
          </a:p>
        </p:txBody>
      </p:sp>
      <p:sp>
        <p:nvSpPr>
          <p:cNvPr id="6" name="Datumsplatzhalter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9110680-7D80-41F3-804A-113A4CB11D73}" type="datetime1">
              <a:rPr lang="de-DE" smtClean="0"/>
              <a:t>25.11.2020</a:t>
            </a:fld>
            <a:endParaRPr lang="en-US" dirty="0"/>
          </a:p>
        </p:txBody>
      </p:sp>
      <p:sp>
        <p:nvSpPr>
          <p:cNvPr id="7" name="Fußzeilenplatzhalt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Foliennummernplatzhalt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umsplatzhalter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7E7F7112-C41D-45A5-B762-BC15064583EE}" type="datetime1">
              <a:rPr lang="de-DE" smtClean="0"/>
              <a:t>25.11.2020</a:t>
            </a:fld>
            <a:endParaRPr lang="en-US" dirty="0"/>
          </a:p>
        </p:txBody>
      </p:sp>
      <p:sp>
        <p:nvSpPr>
          <p:cNvPr id="3" name="Fußzeilenplatzhalt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Foliennummernplatzhalt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 1"/>
          <p:cNvSpPr>
            <a:spLocks noGrp="1"/>
          </p:cNvSpPr>
          <p:nvPr>
            <p:ph type="title"/>
          </p:nvPr>
        </p:nvSpPr>
        <p:spPr>
          <a:xfrm>
            <a:off x="643466" y="786383"/>
            <a:ext cx="3517567" cy="2093975"/>
          </a:xfrm>
        </p:spPr>
        <p:txBody>
          <a:bodyPr rtlCol="0" anchor="b">
            <a:normAutofit/>
          </a:bodyPr>
          <a:lstStyle>
            <a:lvl1pPr>
              <a:lnSpc>
                <a:spcPct val="90000"/>
              </a:lnSpc>
              <a:defRPr sz="3100" b="0">
                <a:solidFill>
                  <a:srgbClr val="FFFFFF"/>
                </a:solidFill>
              </a:defRPr>
            </a:lvl1pPr>
          </a:lstStyle>
          <a:p>
            <a:pPr rtl="0"/>
            <a:r>
              <a:rPr lang="de-DE"/>
              <a:t>Mastertitelformat bearbeiten</a:t>
            </a:r>
            <a:endParaRPr lang="en-US" dirty="0"/>
          </a:p>
        </p:txBody>
      </p:sp>
      <p:sp>
        <p:nvSpPr>
          <p:cNvPr id="3" name="Inhaltsplatzhalter 2"/>
          <p:cNvSpPr>
            <a:spLocks noGrp="1"/>
          </p:cNvSpPr>
          <p:nvPr>
            <p:ph idx="1"/>
          </p:nvPr>
        </p:nvSpPr>
        <p:spPr>
          <a:xfrm>
            <a:off x="5458984" y="812799"/>
            <a:ext cx="5928344" cy="5294757"/>
          </a:xfrm>
        </p:spPr>
        <p:txBody>
          <a:bodyPr rtlCol="0"/>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en-US" dirty="0"/>
          </a:p>
        </p:txBody>
      </p:sp>
      <p:sp>
        <p:nvSpPr>
          <p:cNvPr id="4" name="Textplatzhalter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a:xfrm>
            <a:off x="643464" y="6446520"/>
            <a:ext cx="3517568" cy="365125"/>
          </a:xfrm>
        </p:spPr>
        <p:txBody>
          <a:bodyPr rtlCol="0"/>
          <a:lstStyle>
            <a:lvl1pPr algn="l">
              <a:defRPr/>
            </a:lvl1pPr>
          </a:lstStyle>
          <a:p>
            <a:pPr rtl="0"/>
            <a:fld id="{1CFE5CD5-4320-48E9-85AB-4E68C78D0837}" type="datetime1">
              <a:rPr lang="de-DE" smtClean="0"/>
              <a:t>25.11.2020</a:t>
            </a:fld>
            <a:endParaRPr lang="en-US" dirty="0"/>
          </a:p>
        </p:txBody>
      </p:sp>
      <p:sp>
        <p:nvSpPr>
          <p:cNvPr id="6" name="Fußzeilenplatzhalter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Foliennummernplatzhalter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‹Nr.›</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Beschriftung">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Bildplatzhalter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a:t>Bild durch Klicken auf Symbol hinzufügen</a:t>
            </a:r>
            <a:endParaRPr lang="en-US" dirty="0"/>
          </a:p>
        </p:txBody>
      </p:sp>
      <p:sp>
        <p:nvSpPr>
          <p:cNvPr id="2" name="Titel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de-DE"/>
              <a:t>Mastertitelformat bearbeiten</a:t>
            </a:r>
            <a:endParaRPr lang="en-US" dirty="0"/>
          </a:p>
        </p:txBody>
      </p:sp>
      <p:sp>
        <p:nvSpPr>
          <p:cNvPr id="4" name="Textplatzhalter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5" name="Datumsplatzhalter 4"/>
          <p:cNvSpPr>
            <a:spLocks noGrp="1"/>
          </p:cNvSpPr>
          <p:nvPr>
            <p:ph type="dt" sz="half" idx="10"/>
          </p:nvPr>
        </p:nvSpPr>
        <p:spPr/>
        <p:txBody>
          <a:bodyPr rtlCol="0"/>
          <a:lstStyle>
            <a:lvl1pPr>
              <a:defRPr/>
            </a:lvl1pPr>
          </a:lstStyle>
          <a:p>
            <a:pPr rtl="0"/>
            <a:fld id="{4B989E5A-44CF-486A-A324-E4C01361A073}" type="datetime1">
              <a:rPr lang="de-DE" smtClean="0"/>
              <a:t>25.11.2020</a:t>
            </a:fld>
            <a:endParaRPr lang="en-US" dirty="0"/>
          </a:p>
        </p:txBody>
      </p:sp>
      <p:sp>
        <p:nvSpPr>
          <p:cNvPr id="6" name="Fußzeilenplatzhalter 5"/>
          <p:cNvSpPr>
            <a:spLocks noGrp="1"/>
          </p:cNvSpPr>
          <p:nvPr>
            <p:ph type="ftr" sz="quarter" idx="11"/>
          </p:nvPr>
        </p:nvSpPr>
        <p:spPr>
          <a:xfrm>
            <a:off x="1097279" y="6446838"/>
            <a:ext cx="6818262" cy="365125"/>
          </a:xfrm>
        </p:spPr>
        <p:txBody>
          <a:bodyPr rtlCol="0"/>
          <a:lstStyle/>
          <a:p>
            <a:pPr algn="l" rtl="0"/>
            <a:endParaRPr lang="en-US" dirty="0"/>
          </a:p>
        </p:txBody>
      </p:sp>
      <p:sp>
        <p:nvSpPr>
          <p:cNvPr id="7" name="Foliennummernplatzhalter 6"/>
          <p:cNvSpPr>
            <a:spLocks noGrp="1"/>
          </p:cNvSpPr>
          <p:nvPr>
            <p:ph type="sldNum" sz="quarter" idx="12"/>
          </p:nvPr>
        </p:nvSpPr>
        <p:spPr/>
        <p:txBody>
          <a:bodyPr rtlCol="0"/>
          <a:lstStyle/>
          <a:p>
            <a:pPr rtl="0"/>
            <a:fld id="{3A98EE3D-8CD1-4C3F-BD1C-C98C9596463C}" type="slidenum">
              <a:rPr lang="en-US" smtClean="0"/>
              <a:t>‹Nr.›</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elplatzhalt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de"/>
              <a:t>Titelmasterformat durch Klicken bearbeiten</a:t>
            </a:r>
            <a:endParaRPr lang="en-US" dirty="0"/>
          </a:p>
        </p:txBody>
      </p:sp>
      <p:sp>
        <p:nvSpPr>
          <p:cNvPr id="3" name="Textplatzhalt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de"/>
              <a:t>Textmasterformate durch Klicken bearbeiten</a:t>
            </a:r>
          </a:p>
          <a:p>
            <a:pPr lvl="1" rtl="0"/>
            <a:r>
              <a:rPr lang="de"/>
              <a:t>Zweite Ebene</a:t>
            </a:r>
          </a:p>
          <a:p>
            <a:pPr lvl="2" rtl="0"/>
            <a:r>
              <a:rPr lang="de"/>
              <a:t>Dritte Ebene</a:t>
            </a:r>
          </a:p>
          <a:p>
            <a:pPr lvl="3" rtl="0"/>
            <a:r>
              <a:rPr lang="de"/>
              <a:t>Vierte Ebene</a:t>
            </a:r>
          </a:p>
          <a:p>
            <a:pPr lvl="4" rtl="0"/>
            <a:r>
              <a:rPr lang="de"/>
              <a:t>Fünfte Ebene</a:t>
            </a:r>
            <a:endParaRPr lang="en-US" dirty="0"/>
          </a:p>
        </p:txBody>
      </p:sp>
      <p:sp>
        <p:nvSpPr>
          <p:cNvPr id="4" name="Datumsplatzhalt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C5518B76-3D47-40C3-B678-8969E3806FFF}" type="datetime1">
              <a:rPr lang="de-DE" smtClean="0"/>
              <a:t>25.11.2020</a:t>
            </a:fld>
            <a:endParaRPr lang="en-US" dirty="0"/>
          </a:p>
        </p:txBody>
      </p:sp>
      <p:sp>
        <p:nvSpPr>
          <p:cNvPr id="5" name="Fußzeilenplatzhalt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Foliennummernplatzhalt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‹Nr.›</a:t>
            </a:fld>
            <a:endParaRPr lang="en-US" dirty="0"/>
          </a:p>
        </p:txBody>
      </p:sp>
      <p:cxnSp>
        <p:nvCxnSpPr>
          <p:cNvPr id="10" name="Gerader Verbinde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de.statista.com/themen/236/stress/#:~:text=Laut%20einer%20gro%C3%9Fangelegten%20Umfrage%20der,betroffen%20zu%20sein%20als%20M%C3%A4nn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s://www.ots.at/a/OBS_20171109_OBS0050"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hteck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de" sz="8000" dirty="0"/>
              <a:t>Life‘s Good</a:t>
            </a:r>
          </a:p>
        </p:txBody>
      </p:sp>
      <p:sp>
        <p:nvSpPr>
          <p:cNvPr id="3" name="Untertitel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70000" lnSpcReduction="20000"/>
          </a:bodyPr>
          <a:lstStyle/>
          <a:p>
            <a:pPr rtl="0"/>
            <a:r>
              <a:rPr lang="de-DE" b="0" i="0" dirty="0">
                <a:solidFill>
                  <a:srgbClr val="24292E"/>
                </a:solidFill>
                <a:effectLst/>
                <a:latin typeface="-apple-system"/>
              </a:rPr>
              <a:t>Stress im Alltag? Wer kennt’s nicht. Mit unserem SYSTEM werden wir euren Alltag erleichtern und euch zum Entspannen bringen.</a:t>
            </a:r>
            <a:endParaRPr lang="de" sz="2400" dirty="0">
              <a:solidFill>
                <a:schemeClr val="tx1">
                  <a:lumMod val="85000"/>
                  <a:lumOff val="15000"/>
                </a:schemeClr>
              </a:solidFill>
            </a:endParaRPr>
          </a:p>
        </p:txBody>
      </p:sp>
      <p:pic>
        <p:nvPicPr>
          <p:cNvPr id="5" name="Bild 4" descr="Ein Bild mit einem Gebäude und einer Sitzbank&#10;&#10;Beschreibung wird automatisch generier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Gerader Verbinde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feld 3">
            <a:extLst>
              <a:ext uri="{FF2B5EF4-FFF2-40B4-BE49-F238E27FC236}">
                <a16:creationId xmlns:a16="http://schemas.microsoft.com/office/drawing/2014/main" id="{C200AE21-17DB-46B9-9024-57FFC4321E22}"/>
              </a:ext>
            </a:extLst>
          </p:cNvPr>
          <p:cNvSpPr txBox="1"/>
          <p:nvPr/>
        </p:nvSpPr>
        <p:spPr>
          <a:xfrm>
            <a:off x="8905876" y="6379906"/>
            <a:ext cx="3286124" cy="292388"/>
          </a:xfrm>
          <a:prstGeom prst="rect">
            <a:avLst/>
          </a:prstGeom>
          <a:noFill/>
        </p:spPr>
        <p:txBody>
          <a:bodyPr wrap="square" rtlCol="0">
            <a:spAutoFit/>
          </a:bodyPr>
          <a:lstStyle/>
          <a:p>
            <a:r>
              <a:rPr lang="de-DE" sz="1300" dirty="0">
                <a:latin typeface="-apple-system"/>
              </a:rPr>
              <a:t>Von Kimberly </a:t>
            </a:r>
            <a:r>
              <a:rPr lang="de-DE" sz="1300" dirty="0" err="1">
                <a:latin typeface="-apple-system"/>
              </a:rPr>
              <a:t>Plackenhohn</a:t>
            </a:r>
            <a:r>
              <a:rPr lang="de-DE" sz="1300" dirty="0">
                <a:latin typeface="-apple-system"/>
              </a:rPr>
              <a:t> und Eda Serttas</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9129DC-18CA-41F8-83B9-7C718A7F10DE}"/>
              </a:ext>
            </a:extLst>
          </p:cNvPr>
          <p:cNvSpPr>
            <a:spLocks noGrp="1"/>
          </p:cNvSpPr>
          <p:nvPr>
            <p:ph type="title"/>
          </p:nvPr>
        </p:nvSpPr>
        <p:spPr>
          <a:xfrm>
            <a:off x="1097280" y="286603"/>
            <a:ext cx="10058400" cy="1450757"/>
          </a:xfrm>
        </p:spPr>
        <p:txBody>
          <a:bodyPr anchor="b">
            <a:normAutofit/>
          </a:bodyPr>
          <a:lstStyle/>
          <a:p>
            <a:r>
              <a:rPr lang="de-DE" dirty="0"/>
              <a:t>Use-Case</a:t>
            </a:r>
          </a:p>
        </p:txBody>
      </p:sp>
      <p:pic>
        <p:nvPicPr>
          <p:cNvPr id="5" name="Grafik 4">
            <a:extLst>
              <a:ext uri="{FF2B5EF4-FFF2-40B4-BE49-F238E27FC236}">
                <a16:creationId xmlns:a16="http://schemas.microsoft.com/office/drawing/2014/main" id="{34489803-F80B-4AB2-B7CC-EC206BF7B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0391" y="1944944"/>
            <a:ext cx="6091218" cy="4294309"/>
          </a:xfrm>
          <a:prstGeom prst="rect">
            <a:avLst/>
          </a:prstGeom>
          <a:noFill/>
        </p:spPr>
      </p:pic>
      <p:sp>
        <p:nvSpPr>
          <p:cNvPr id="3" name="Datumsplatzhalter 2">
            <a:extLst>
              <a:ext uri="{FF2B5EF4-FFF2-40B4-BE49-F238E27FC236}">
                <a16:creationId xmlns:a16="http://schemas.microsoft.com/office/drawing/2014/main" id="{F0CEA03B-1288-499A-AD4B-EA6771A37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25.11.2020</a:t>
            </a:fld>
            <a:endParaRPr lang="en-US"/>
          </a:p>
        </p:txBody>
      </p:sp>
    </p:spTree>
    <p:extLst>
      <p:ext uri="{BB962C8B-B14F-4D97-AF65-F5344CB8AC3E}">
        <p14:creationId xmlns:p14="http://schemas.microsoft.com/office/powerpoint/2010/main" val="399601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095EAF-5A33-4AB1-87D8-D3A58723F551}"/>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A4D0435F-56F6-4988-93B6-7F3F49AF4AE8}"/>
              </a:ext>
            </a:extLst>
          </p:cNvPr>
          <p:cNvSpPr txBox="1"/>
          <p:nvPr/>
        </p:nvSpPr>
        <p:spPr>
          <a:xfrm>
            <a:off x="6515944" y="2218002"/>
            <a:ext cx="4639736" cy="3748193"/>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err="1">
                <a:solidFill>
                  <a:schemeClr val="tx1">
                    <a:lumMod val="75000"/>
                    <a:lumOff val="25000"/>
                  </a:schemeClr>
                </a:solidFill>
                <a:latin typeface="-apple-system"/>
              </a:rPr>
              <a:t>Meditopia</a:t>
            </a:r>
            <a:r>
              <a:rPr lang="de-DE" sz="1900" b="1" dirty="0">
                <a:solidFill>
                  <a:schemeClr val="tx1">
                    <a:lumMod val="75000"/>
                    <a:lumOff val="25000"/>
                  </a:schemeClr>
                </a:solidFill>
                <a:latin typeface="-apple-system"/>
              </a:rPr>
              <a: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1000+ Meditationen &amp; Musik</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Auf eigener Sprache, individuell auf die Bedürfnisse zugeschnitten, wird täglich aktualisiert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Programmen in den Schlaf gleiten</a:t>
            </a:r>
          </a:p>
          <a:p>
            <a:pPr marL="285750" indent="-285750">
              <a:spcAft>
                <a:spcPts val="600"/>
              </a:spcAft>
              <a:buFont typeface="Calibri" panose="020F0502020204030204" pitchFamily="34" charset="0"/>
              <a:buChar char="•"/>
            </a:pPr>
            <a:r>
              <a:rPr lang="de-DE" sz="1900" dirty="0" err="1">
                <a:solidFill>
                  <a:schemeClr val="tx1">
                    <a:lumMod val="75000"/>
                    <a:lumOff val="25000"/>
                  </a:schemeClr>
                </a:solidFill>
                <a:latin typeface="-apple-system"/>
              </a:rPr>
              <a:t>Timer</a:t>
            </a:r>
            <a:r>
              <a:rPr lang="de-DE" sz="1900" dirty="0">
                <a:solidFill>
                  <a:schemeClr val="tx1">
                    <a:lumMod val="75000"/>
                    <a:lumOff val="25000"/>
                  </a:schemeClr>
                </a:solidFill>
                <a:latin typeface="-apple-system"/>
              </a:rPr>
              <a:t> Option </a:t>
            </a:r>
          </a:p>
          <a:p>
            <a:pPr lvl="1">
              <a:spcAft>
                <a:spcPts val="600"/>
              </a:spcAft>
            </a:pPr>
            <a:r>
              <a:rPr lang="de-DE" sz="1900" dirty="0">
                <a:solidFill>
                  <a:schemeClr val="tx1">
                    <a:lumMod val="75000"/>
                    <a:lumOff val="25000"/>
                  </a:schemeClr>
                </a:solidFill>
                <a:latin typeface="-apple-system"/>
                <a:sym typeface="Wingdings" panose="05000000000000000000" pitchFamily="2" charset="2"/>
              </a:rPr>
              <a:t> </a:t>
            </a:r>
            <a:r>
              <a:rPr lang="de-DE" sz="1900" dirty="0">
                <a:solidFill>
                  <a:schemeClr val="tx1">
                    <a:lumMod val="75000"/>
                    <a:lumOff val="25000"/>
                  </a:schemeClr>
                </a:solidFill>
                <a:latin typeface="-apple-system"/>
              </a:rPr>
              <a:t>Ohne Anleitung mit Hintergrundmusik meditieren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 Lieblingsmeditationen herunterladen &amp; markieren</a:t>
            </a:r>
          </a:p>
        </p:txBody>
      </p:sp>
      <p:sp>
        <p:nvSpPr>
          <p:cNvPr id="4" name="Textfeld 3">
            <a:extLst>
              <a:ext uri="{FF2B5EF4-FFF2-40B4-BE49-F238E27FC236}">
                <a16:creationId xmlns:a16="http://schemas.microsoft.com/office/drawing/2014/main" id="{FE3F9F6C-B8C4-4D42-9185-002F734EBC5D}"/>
              </a:ext>
            </a:extLst>
          </p:cNvPr>
          <p:cNvSpPr txBox="1"/>
          <p:nvPr/>
        </p:nvSpPr>
        <p:spPr>
          <a:xfrm>
            <a:off x="1147572" y="2218002"/>
            <a:ext cx="4639736" cy="3748194"/>
          </a:xfrm>
          <a:prstGeom prst="rect">
            <a:avLst/>
          </a:prstGeom>
        </p:spPr>
        <p:txBody>
          <a:bodyPr vert="horz" lIns="0" tIns="45720" rIns="0" bIns="45720" rtlCol="0">
            <a:normAutofit/>
          </a:bodyPr>
          <a:lstStyle/>
          <a:p>
            <a:pPr>
              <a:spcAft>
                <a:spcPts val="600"/>
              </a:spcAft>
              <a:buFont typeface="Calibri" panose="020F0502020204030204" pitchFamily="34" charset="0"/>
            </a:pPr>
            <a:r>
              <a:rPr lang="de-DE" sz="1900" b="1" dirty="0">
                <a:solidFill>
                  <a:schemeClr val="tx1">
                    <a:lumMod val="75000"/>
                    <a:lumOff val="25000"/>
                  </a:schemeClr>
                </a:solidFill>
                <a:latin typeface="-apple-system"/>
              </a:rPr>
              <a:t>Wasser Trinkwecker: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Erinnert ans tägliche trinken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Zeichnet Trinkverhalten auf</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Gläser können angepasst werden (</a:t>
            </a:r>
            <a:r>
              <a:rPr lang="de-DE" sz="1900" dirty="0" err="1">
                <a:solidFill>
                  <a:schemeClr val="tx1">
                    <a:lumMod val="75000"/>
                    <a:lumOff val="25000"/>
                  </a:schemeClr>
                </a:solidFill>
                <a:latin typeface="-apple-system"/>
              </a:rPr>
              <a:t>ol</a:t>
            </a:r>
            <a:r>
              <a:rPr lang="de-DE" sz="1900" dirty="0">
                <a:solidFill>
                  <a:schemeClr val="tx1">
                    <a:lumMod val="75000"/>
                    <a:lumOff val="25000"/>
                  </a:schemeClr>
                </a:solidFill>
                <a:latin typeface="-apple-system"/>
              </a:rPr>
              <a:t>/ml)</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Zeitraum der Erinnerung kann angepasst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Grafiken &amp; Protokolle zu aufgezeichneten Daten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Tipps für gesundes Trinkverhalten</a:t>
            </a:r>
          </a:p>
        </p:txBody>
      </p:sp>
      <p:sp>
        <p:nvSpPr>
          <p:cNvPr id="3" name="Datumsplatzhalter 2">
            <a:extLst>
              <a:ext uri="{FF2B5EF4-FFF2-40B4-BE49-F238E27FC236}">
                <a16:creationId xmlns:a16="http://schemas.microsoft.com/office/drawing/2014/main" id="{D70BD77D-B593-4334-BD2E-4DCF735B08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25.11.2020</a:t>
            </a:fld>
            <a:endParaRPr lang="en-US"/>
          </a:p>
        </p:txBody>
      </p:sp>
    </p:spTree>
    <p:extLst>
      <p:ext uri="{BB962C8B-B14F-4D97-AF65-F5344CB8AC3E}">
        <p14:creationId xmlns:p14="http://schemas.microsoft.com/office/powerpoint/2010/main" val="26623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012766-1DE5-49EA-A69E-86593DDA9040}"/>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de-DE" dirty="0"/>
              <a:t>Konkurrenzanalyse</a:t>
            </a:r>
          </a:p>
        </p:txBody>
      </p:sp>
      <p:sp>
        <p:nvSpPr>
          <p:cNvPr id="5" name="Textfeld 4">
            <a:extLst>
              <a:ext uri="{FF2B5EF4-FFF2-40B4-BE49-F238E27FC236}">
                <a16:creationId xmlns:a16="http://schemas.microsoft.com/office/drawing/2014/main" id="{4410DAB4-8B64-4EE3-BB53-5FC9440EA668}"/>
              </a:ext>
            </a:extLst>
          </p:cNvPr>
          <p:cNvSpPr txBox="1"/>
          <p:nvPr/>
        </p:nvSpPr>
        <p:spPr>
          <a:xfrm>
            <a:off x="1097280" y="2120900"/>
            <a:ext cx="4639736" cy="4134757"/>
          </a:xfrm>
          <a:prstGeom prst="rect">
            <a:avLst/>
          </a:prstGeom>
        </p:spPr>
        <p:txBody>
          <a:bodyPr vert="horz" lIns="0" tIns="45720" rIns="0" bIns="45720" rtlCol="0">
            <a:normAutofit fontScale="85000" lnSpcReduction="20000"/>
          </a:bodyPr>
          <a:lstStyle/>
          <a:p>
            <a:pPr>
              <a:spcAft>
                <a:spcPts val="600"/>
              </a:spcAft>
              <a:buFont typeface="Calibri" panose="020F0502020204030204" pitchFamily="34" charset="0"/>
            </a:pPr>
            <a:r>
              <a:rPr lang="de-DE" b="1" dirty="0">
                <a:solidFill>
                  <a:schemeClr val="tx1">
                    <a:lumMod val="75000"/>
                    <a:lumOff val="25000"/>
                  </a:schemeClr>
                </a:solidFill>
                <a:latin typeface="-apple-system"/>
              </a:rPr>
              <a:t>7Mind Meditation &amp; Achtsamkeit:</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Arbeitet mit der Krankenkasse zusammen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Gedankenkreise, Klänge, Schlafgeschichten, Entspannungsübungen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Player (Meditation &amp; Einschlafgeschichten)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Bibliothek (Meditation, Kurse &amp; mehr)</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 Dialog (Tipps &amp; Neuigkeiten)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Profil (einsehe, wie oft man meditiert hat &amp; Erinnerungen können eingestellt werden)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7Minder (kleine Benachrichtigungen)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Mit Apple Health verbinden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Wöchentlich neue Übungen &amp; Meditationen</a:t>
            </a:r>
          </a:p>
          <a:p>
            <a:pPr marL="285750" indent="-285750">
              <a:spcAft>
                <a:spcPts val="600"/>
              </a:spcAft>
              <a:buFont typeface="Calibri" panose="020F0502020204030204" pitchFamily="34" charset="0"/>
              <a:buChar char="•"/>
            </a:pPr>
            <a:r>
              <a:rPr lang="de-DE" sz="1900" dirty="0">
                <a:solidFill>
                  <a:schemeClr val="tx1">
                    <a:lumMod val="75000"/>
                    <a:lumOff val="25000"/>
                  </a:schemeClr>
                </a:solidFill>
                <a:latin typeface="-apple-system"/>
              </a:rPr>
              <a:t>Auch für Kinder geeignet</a:t>
            </a:r>
          </a:p>
          <a:p>
            <a:pPr marL="285750" indent="-285750">
              <a:spcAft>
                <a:spcPts val="600"/>
              </a:spcAft>
              <a:buFont typeface="Calibri" panose="020F0502020204030204" pitchFamily="34" charset="0"/>
              <a:buChar char="•"/>
            </a:pPr>
            <a:r>
              <a:rPr lang="de-DE" sz="1900" b="0" i="0" dirty="0">
                <a:solidFill>
                  <a:srgbClr val="24292E"/>
                </a:solidFill>
                <a:effectLst/>
                <a:latin typeface="-apple-system"/>
              </a:rPr>
              <a:t>Konzipiert von Zen-Lehrer, Autor und Führungskräfte-Berater Paul J. </a:t>
            </a:r>
            <a:r>
              <a:rPr lang="de-DE" sz="1900" b="0" i="0" dirty="0" err="1">
                <a:solidFill>
                  <a:srgbClr val="24292E"/>
                </a:solidFill>
                <a:effectLst/>
                <a:latin typeface="-apple-system"/>
              </a:rPr>
              <a:t>Kohtes</a:t>
            </a:r>
            <a:endParaRPr lang="de-DE" sz="1900" b="0" i="0" dirty="0">
              <a:solidFill>
                <a:srgbClr val="24292E"/>
              </a:solidFill>
              <a:effectLst/>
              <a:latin typeface="-apple-system"/>
            </a:endParaRPr>
          </a:p>
        </p:txBody>
      </p:sp>
      <p:sp>
        <p:nvSpPr>
          <p:cNvPr id="4" name="Textfeld 3">
            <a:extLst>
              <a:ext uri="{FF2B5EF4-FFF2-40B4-BE49-F238E27FC236}">
                <a16:creationId xmlns:a16="http://schemas.microsoft.com/office/drawing/2014/main" id="{4D6161DB-2906-4917-AA62-452325C1B14D}"/>
              </a:ext>
            </a:extLst>
          </p:cNvPr>
          <p:cNvSpPr txBox="1"/>
          <p:nvPr/>
        </p:nvSpPr>
        <p:spPr>
          <a:xfrm>
            <a:off x="6515944" y="2120900"/>
            <a:ext cx="4639736" cy="3748194"/>
          </a:xfrm>
          <a:prstGeom prst="rect">
            <a:avLst/>
          </a:prstGeom>
        </p:spPr>
        <p:txBody>
          <a:bodyPr vert="horz" lIns="0" tIns="45720" rIns="0" bIns="45720" rtlCol="0">
            <a:normAutofit/>
          </a:bodyPr>
          <a:lstStyle/>
          <a:p>
            <a:pPr>
              <a:lnSpc>
                <a:spcPct val="90000"/>
              </a:lnSpc>
              <a:spcAft>
                <a:spcPts val="600"/>
              </a:spcAft>
              <a:buFont typeface="Calibri" panose="020F0502020204030204" pitchFamily="34" charset="0"/>
            </a:pPr>
            <a:r>
              <a:rPr lang="de-DE" sz="1600" b="1" dirty="0" err="1">
                <a:solidFill>
                  <a:schemeClr val="tx1">
                    <a:lumMod val="75000"/>
                    <a:lumOff val="25000"/>
                  </a:schemeClr>
                </a:solidFill>
                <a:latin typeface="-apple-system"/>
              </a:rPr>
              <a:t>Headspace</a:t>
            </a:r>
            <a:r>
              <a:rPr lang="de-DE" sz="1600" b="1" dirty="0">
                <a:solidFill>
                  <a:schemeClr val="tx1">
                    <a:lumMod val="75000"/>
                    <a:lumOff val="25000"/>
                  </a:schemeClr>
                </a:solidFill>
                <a:latin typeface="-apple-system"/>
              </a:rPr>
              <a:t>: Meditation &amp; Schlaf:</a:t>
            </a:r>
          </a:p>
          <a:p>
            <a:pPr marL="342900" indent="-34290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Hunderte Sessions zu verschiedenen Themen</a:t>
            </a:r>
          </a:p>
          <a:p>
            <a:pPr>
              <a:lnSpc>
                <a:spcPct val="90000"/>
              </a:lnSpc>
              <a:spcAft>
                <a:spcPts val="600"/>
              </a:spcAft>
            </a:pPr>
            <a:r>
              <a:rPr lang="de-DE" sz="1600" dirty="0">
                <a:solidFill>
                  <a:schemeClr val="tx1">
                    <a:lumMod val="75000"/>
                    <a:lumOff val="25000"/>
                  </a:schemeClr>
                </a:solidFill>
                <a:latin typeface="-apple-system"/>
                <a:sym typeface="Wingdings" panose="05000000000000000000" pitchFamily="2" charset="2"/>
              </a:rPr>
              <a:t>	 </a:t>
            </a:r>
            <a:r>
              <a:rPr lang="de-DE" sz="1600" dirty="0">
                <a:solidFill>
                  <a:schemeClr val="tx1">
                    <a:lumMod val="75000"/>
                    <a:lumOff val="25000"/>
                  </a:schemeClr>
                </a:solidFill>
                <a:latin typeface="-apple-system"/>
              </a:rPr>
              <a:t>Stress, Schlaf, Konzentrations-</a:t>
            </a:r>
            <a:br>
              <a:rPr lang="de-DE" sz="1600" dirty="0">
                <a:solidFill>
                  <a:schemeClr val="tx1">
                    <a:lumMod val="75000"/>
                    <a:lumOff val="25000"/>
                  </a:schemeClr>
                </a:solidFill>
                <a:latin typeface="-apple-system"/>
              </a:rPr>
            </a:br>
            <a:r>
              <a:rPr lang="de-DE" sz="1600" dirty="0">
                <a:solidFill>
                  <a:schemeClr val="tx1">
                    <a:lumMod val="75000"/>
                    <a:lumOff val="25000"/>
                  </a:schemeClr>
                </a:solidFill>
                <a:latin typeface="-apple-system"/>
              </a:rPr>
              <a:t> 	</a:t>
            </a:r>
            <a:r>
              <a:rPr lang="de-DE" sz="1600" dirty="0" err="1">
                <a:solidFill>
                  <a:schemeClr val="tx1">
                    <a:lumMod val="75000"/>
                    <a:lumOff val="25000"/>
                  </a:schemeClr>
                </a:solidFill>
                <a:latin typeface="-apple-system"/>
              </a:rPr>
              <a:t>störungen</a:t>
            </a:r>
            <a:r>
              <a:rPr lang="de-DE" sz="1600" dirty="0">
                <a:solidFill>
                  <a:schemeClr val="tx1">
                    <a:lumMod val="75000"/>
                    <a:lumOff val="25000"/>
                  </a:schemeClr>
                </a:solidFill>
                <a:latin typeface="-apple-system"/>
              </a:rPr>
              <a:t>, Angstbewältigung</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Angeleitete Kurz-Meditationen für volle Terminkalender</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SOS-Übungen für plötzliche Krisen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Fortschritt verfolgen und die Zeit, die man mit Meditation verbringt</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Achtsame Minuten zur Apple Health-App hinzufügen</a:t>
            </a:r>
          </a:p>
          <a:p>
            <a:pPr marL="285750" indent="-285750">
              <a:lnSpc>
                <a:spcPct val="90000"/>
              </a:lnSpc>
              <a:spcAft>
                <a:spcPts val="600"/>
              </a:spcAft>
              <a:buFont typeface="Calibri" panose="020F0502020204030204" pitchFamily="34" charset="0"/>
              <a:buChar char="•"/>
            </a:pPr>
            <a:r>
              <a:rPr lang="de-DE" sz="1600" dirty="0">
                <a:solidFill>
                  <a:schemeClr val="tx1">
                    <a:lumMod val="75000"/>
                    <a:lumOff val="25000"/>
                  </a:schemeClr>
                </a:solidFill>
                <a:latin typeface="-apple-system"/>
              </a:rPr>
              <a:t>Freunde einladen, um gemeinsam zu meditieren</a:t>
            </a:r>
          </a:p>
          <a:p>
            <a:pPr marL="285750" indent="-285750">
              <a:lnSpc>
                <a:spcPct val="90000"/>
              </a:lnSpc>
              <a:spcAft>
                <a:spcPts val="600"/>
              </a:spcAft>
              <a:buFont typeface="Calibri" panose="020F0502020204030204" pitchFamily="34" charset="0"/>
              <a:buChar char="•"/>
            </a:pPr>
            <a:r>
              <a:rPr lang="de-DE" sz="1600" b="0" i="0" dirty="0">
                <a:solidFill>
                  <a:schemeClr val="tx1">
                    <a:lumMod val="75000"/>
                    <a:lumOff val="25000"/>
                  </a:schemeClr>
                </a:solidFill>
                <a:effectLst/>
                <a:latin typeface="-apple-system"/>
              </a:rPr>
              <a:t>Nach der Methode von Andy </a:t>
            </a:r>
            <a:r>
              <a:rPr lang="de-DE" sz="1600" b="0" i="0" dirty="0" err="1">
                <a:solidFill>
                  <a:schemeClr val="tx1">
                    <a:lumMod val="75000"/>
                    <a:lumOff val="25000"/>
                  </a:schemeClr>
                </a:solidFill>
                <a:effectLst/>
                <a:latin typeface="-apple-system"/>
              </a:rPr>
              <a:t>Puddicombe</a:t>
            </a:r>
            <a:endParaRPr lang="de-DE" sz="1600" dirty="0">
              <a:solidFill>
                <a:schemeClr val="tx1">
                  <a:lumMod val="75000"/>
                  <a:lumOff val="25000"/>
                </a:schemeClr>
              </a:solidFill>
              <a:latin typeface="-apple-system"/>
            </a:endParaRPr>
          </a:p>
        </p:txBody>
      </p:sp>
      <p:sp>
        <p:nvSpPr>
          <p:cNvPr id="3" name="Datumsplatzhalter 2">
            <a:extLst>
              <a:ext uri="{FF2B5EF4-FFF2-40B4-BE49-F238E27FC236}">
                <a16:creationId xmlns:a16="http://schemas.microsoft.com/office/drawing/2014/main" id="{3119CD74-34DC-4F42-ABDA-F1FA70681A6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25.11.2020</a:t>
            </a:fld>
            <a:endParaRPr lang="en-US"/>
          </a:p>
        </p:txBody>
      </p:sp>
    </p:spTree>
    <p:extLst>
      <p:ext uri="{BB962C8B-B14F-4D97-AF65-F5344CB8AC3E}">
        <p14:creationId xmlns:p14="http://schemas.microsoft.com/office/powerpoint/2010/main" val="142519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73FCC1-AE79-457C-B51B-695686AC0421}"/>
              </a:ext>
            </a:extLst>
          </p:cNvPr>
          <p:cNvSpPr>
            <a:spLocks noGrp="1"/>
          </p:cNvSpPr>
          <p:nvPr>
            <p:ph type="title"/>
          </p:nvPr>
        </p:nvSpPr>
        <p:spPr>
          <a:xfrm>
            <a:off x="643466" y="786383"/>
            <a:ext cx="3517567" cy="2093975"/>
          </a:xfrm>
        </p:spPr>
        <p:txBody>
          <a:bodyPr vert="horz" lIns="91440" tIns="45720" rIns="91440" bIns="45720" rtlCol="0" anchor="b">
            <a:normAutofit/>
          </a:bodyPr>
          <a:lstStyle/>
          <a:p>
            <a:r>
              <a:rPr lang="de-DE" sz="2200" dirty="0"/>
              <a:t>Alleinstellungsmerkmal</a:t>
            </a:r>
          </a:p>
        </p:txBody>
      </p:sp>
      <p:sp>
        <p:nvSpPr>
          <p:cNvPr id="5" name="Textfeld 4">
            <a:extLst>
              <a:ext uri="{FF2B5EF4-FFF2-40B4-BE49-F238E27FC236}">
                <a16:creationId xmlns:a16="http://schemas.microsoft.com/office/drawing/2014/main" id="{0CC4AEF5-57D2-4222-9AC1-624E0AF312A3}"/>
              </a:ext>
            </a:extLst>
          </p:cNvPr>
          <p:cNvSpPr txBox="1"/>
          <p:nvPr/>
        </p:nvSpPr>
        <p:spPr>
          <a:xfrm>
            <a:off x="5620190" y="372679"/>
            <a:ext cx="5928344" cy="6578666"/>
          </a:xfrm>
          <a:prstGeom prst="rect">
            <a:avLst/>
          </a:prstGeom>
        </p:spPr>
        <p:txBody>
          <a:bodyPr vert="horz" lIns="0" tIns="45720" rIns="0" bIns="45720" rtlCol="0">
            <a:noAutofit/>
          </a:bodyPr>
          <a:lstStyle/>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Anti-Stress und Trinkwecker in einem</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Der Benutzer wird daran erinnert sich zu entspannen und genug zu trinken</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Erinnerungen</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3x tägliche Erinnerung (Voreinstellungen) oder der Nutzer stellt seine</a:t>
            </a:r>
            <a:br>
              <a:rPr lang="de-DE" sz="1200" dirty="0">
                <a:solidFill>
                  <a:schemeClr val="tx1">
                    <a:lumMod val="75000"/>
                    <a:lumOff val="25000"/>
                  </a:schemeClr>
                </a:solidFill>
                <a:latin typeface="-apple-system"/>
              </a:rPr>
            </a:br>
            <a:r>
              <a:rPr lang="de-DE" sz="1200" dirty="0">
                <a:solidFill>
                  <a:schemeClr val="tx1">
                    <a:lumMod val="75000"/>
                    <a:lumOff val="25000"/>
                  </a:schemeClr>
                </a:solidFill>
                <a:latin typeface="-apple-system"/>
              </a:rPr>
              <a:t> 	Erinnerungen selber ein. Der Nutzer kann die Erinnerungen annehmen, 	ablehnen oder später erinnert werden. </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Frage morgens und abends	</a:t>
            </a:r>
          </a:p>
          <a:p>
            <a:pPr lvl="2">
              <a:lnSpc>
                <a:spcPct val="90000"/>
              </a:lnSpc>
              <a:spcAft>
                <a:spcPts val="600"/>
              </a:spcAft>
            </a:pP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Durch die täglichen Fragen kann man sehen, ob es ihm besser geht. Erinnerungen können somit erhöht oder runtergesetzt werden.</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Umfrage am Ende des Monats</a:t>
            </a:r>
          </a:p>
          <a:p>
            <a:pPr>
              <a:lnSpc>
                <a:spcPct val="90000"/>
              </a:lnSpc>
              <a:spcAft>
                <a:spcPts val="600"/>
              </a:spcAft>
              <a:buFont typeface="Calibri" panose="020F0502020204030204" pitchFamily="34" charset="0"/>
            </a:pPr>
            <a:r>
              <a:rPr lang="de-DE" sz="1200" b="1"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a:t>
            </a:r>
            <a:r>
              <a:rPr lang="de-DE" sz="1200" b="1"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10-20 Fragen. Der Benutzer kann diese Überspringen oder daran 	teilnehmen. Der Benutzer kann dadurch eingeschätzt werden (Stresslevel/ 	gefährdeter Benutzer).</a:t>
            </a:r>
            <a:endParaRPr lang="de-DE" sz="1200" b="1" dirty="0">
              <a:solidFill>
                <a:schemeClr val="tx1">
                  <a:lumMod val="75000"/>
                  <a:lumOff val="25000"/>
                </a:schemeClr>
              </a:solidFill>
              <a:latin typeface="-apple-system"/>
            </a:endParaRP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Hilfe bei Problemen</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a:t>
            </a:r>
            <a:r>
              <a:rPr lang="de-DE" sz="1200" dirty="0">
                <a:solidFill>
                  <a:schemeClr val="tx1">
                    <a:lumMod val="75000"/>
                    <a:lumOff val="25000"/>
                  </a:schemeClr>
                </a:solidFill>
                <a:latin typeface="-apple-system"/>
              </a:rPr>
              <a:t> Geht es dem Benutzer nicht gut oder man merkt, dass es dem Benutzer 	nicht besser geht mit der Zeit (durch die Umfragen), kann man sich an das 	geschulte Personal wenden. Das geschulte Personal berät die Benutzer, gibt 	Tipps und schlägt verschiedene Anlaufmöglichkeiten vor.</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Favoriten &amp; Herunterladen</a:t>
            </a:r>
          </a:p>
          <a:p>
            <a:pPr>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Man kann Übungen, Musik, Hörbücher usw. zu seinen Favoriten  	hinzufügen und diese auch herunterladen, sodass man offline darauf 	zugreifen kann.</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Sortierte Übungen, Musik, Hörbücher</a:t>
            </a:r>
          </a:p>
          <a:p>
            <a:pPr lvl="1">
              <a:lnSpc>
                <a:spcPct val="90000"/>
              </a:lnSpc>
              <a:spcAft>
                <a:spcPts val="600"/>
              </a:spcAft>
              <a:buFont typeface="Calibri" panose="020F0502020204030204" pitchFamily="34" charset="0"/>
            </a:pPr>
            <a:r>
              <a:rPr lang="de-DE" sz="1200" dirty="0">
                <a:solidFill>
                  <a:schemeClr val="tx1">
                    <a:lumMod val="75000"/>
                    <a:lumOff val="25000"/>
                  </a:schemeClr>
                </a:solidFill>
                <a:latin typeface="-apple-system"/>
              </a:rPr>
              <a:t>	</a:t>
            </a:r>
            <a:r>
              <a:rPr lang="de-DE" sz="1200"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Übungen, Musik, Hörbücher etc. werden sortiert. Z.B. nach 	Stresskategorie, Zeit usw.</a:t>
            </a:r>
          </a:p>
          <a:p>
            <a:pPr marL="285750" indent="-285750">
              <a:lnSpc>
                <a:spcPct val="90000"/>
              </a:lnSpc>
              <a:spcAft>
                <a:spcPts val="600"/>
              </a:spcAft>
              <a:buFont typeface="Calibri" panose="020F0502020204030204" pitchFamily="34" charset="0"/>
              <a:buChar char="•"/>
            </a:pPr>
            <a:r>
              <a:rPr lang="de-DE" sz="1200" b="1" dirty="0">
                <a:solidFill>
                  <a:schemeClr val="tx1">
                    <a:lumMod val="75000"/>
                    <a:lumOff val="25000"/>
                  </a:schemeClr>
                </a:solidFill>
                <a:latin typeface="-apple-system"/>
              </a:rPr>
              <a:t>Auswertung am ende der Woche und des Monats</a:t>
            </a:r>
          </a:p>
          <a:p>
            <a:pPr>
              <a:lnSpc>
                <a:spcPct val="90000"/>
              </a:lnSpc>
              <a:spcAft>
                <a:spcPts val="600"/>
              </a:spcAft>
              <a:buFont typeface="Calibri" panose="020F0502020204030204" pitchFamily="34" charset="0"/>
            </a:pPr>
            <a:r>
              <a:rPr lang="de-DE" sz="1200" b="1" dirty="0">
                <a:solidFill>
                  <a:schemeClr val="tx1">
                    <a:lumMod val="75000"/>
                    <a:lumOff val="25000"/>
                  </a:schemeClr>
                </a:solidFill>
                <a:latin typeface="-apple-system"/>
              </a:rPr>
              <a:t>	</a:t>
            </a:r>
            <a:r>
              <a:rPr lang="de-DE" sz="1200" b="1" dirty="0">
                <a:solidFill>
                  <a:schemeClr val="tx1">
                    <a:lumMod val="75000"/>
                    <a:lumOff val="25000"/>
                  </a:schemeClr>
                </a:solidFill>
                <a:latin typeface="-apple-system"/>
                <a:sym typeface="Wingdings" panose="05000000000000000000" pitchFamily="2" charset="2"/>
              </a:rPr>
              <a:t> </a:t>
            </a:r>
            <a:r>
              <a:rPr lang="de-DE" sz="1200" dirty="0">
                <a:solidFill>
                  <a:schemeClr val="tx1">
                    <a:lumMod val="75000"/>
                    <a:lumOff val="25000"/>
                  </a:schemeClr>
                </a:solidFill>
                <a:latin typeface="-apple-system"/>
              </a:rPr>
              <a:t>Durch die Umfragen, an denen täglich und am Ende des Monats  	teilgenommen wird, kann der User in seine Auswertung schauen. Es wird der 	Verlauf von der täglichen Umfrage und der Verlauf von der Umfrage am Ende 	des Monats angezeigt</a:t>
            </a:r>
            <a:r>
              <a:rPr lang="de-DE" sz="1100" dirty="0">
                <a:solidFill>
                  <a:schemeClr val="tx1">
                    <a:lumMod val="75000"/>
                    <a:lumOff val="25000"/>
                  </a:schemeClr>
                </a:solidFill>
                <a:latin typeface="-apple-system"/>
              </a:rPr>
              <a:t>.</a:t>
            </a:r>
          </a:p>
        </p:txBody>
      </p:sp>
      <p:sp>
        <p:nvSpPr>
          <p:cNvPr id="10" name="Text Placeholder 3">
            <a:extLst>
              <a:ext uri="{FF2B5EF4-FFF2-40B4-BE49-F238E27FC236}">
                <a16:creationId xmlns:a16="http://schemas.microsoft.com/office/drawing/2014/main" id="{6459A3A1-7AB4-4727-A6AA-238BDF473D63}"/>
              </a:ext>
            </a:extLst>
          </p:cNvPr>
          <p:cNvSpPr>
            <a:spLocks noGrp="1"/>
          </p:cNvSpPr>
          <p:nvPr>
            <p:ph type="body" sz="half" idx="2"/>
          </p:nvPr>
        </p:nvSpPr>
        <p:spPr>
          <a:xfrm>
            <a:off x="643465" y="2880358"/>
            <a:ext cx="3517567" cy="3064505"/>
          </a:xfrm>
        </p:spPr>
        <p:txBody>
          <a:bodyPr/>
          <a:lstStyle/>
          <a:p>
            <a:pPr algn="ctr"/>
            <a:r>
              <a:rPr lang="en-US" i="1" dirty="0"/>
              <a:t>Life´s Good</a:t>
            </a:r>
          </a:p>
        </p:txBody>
      </p:sp>
      <p:sp>
        <p:nvSpPr>
          <p:cNvPr id="3" name="Datumsplatzhalter 2">
            <a:extLst>
              <a:ext uri="{FF2B5EF4-FFF2-40B4-BE49-F238E27FC236}">
                <a16:creationId xmlns:a16="http://schemas.microsoft.com/office/drawing/2014/main" id="{9206009F-34A7-4351-BB6F-261CD0650C4D}"/>
              </a:ext>
            </a:extLst>
          </p:cNvPr>
          <p:cNvSpPr>
            <a:spLocks noGrp="1"/>
          </p:cNvSpPr>
          <p:nvPr>
            <p:ph type="dt" sz="half" idx="10"/>
          </p:nvPr>
        </p:nvSpPr>
        <p:spPr>
          <a:xfrm>
            <a:off x="643464" y="6446520"/>
            <a:ext cx="3517568" cy="365125"/>
          </a:xfrm>
        </p:spPr>
        <p:txBody>
          <a:bodyPr vert="horz" lIns="91440" tIns="45720" rIns="91440" bIns="45720" rtlCol="0" anchor="ctr">
            <a:normAutofit/>
          </a:bodyPr>
          <a:lstStyle/>
          <a:p>
            <a:pPr>
              <a:spcAft>
                <a:spcPts val="600"/>
              </a:spcAft>
            </a:pPr>
            <a:fld id="{F9110680-7D80-41F3-804A-113A4CB11D73}" type="datetime1">
              <a:rPr lang="de-DE" smtClean="0"/>
              <a:pPr>
                <a:spcAft>
                  <a:spcPts val="600"/>
                </a:spcAft>
              </a:pPr>
              <a:t>25.11.2020</a:t>
            </a:fld>
            <a:endParaRPr lang="en-US"/>
          </a:p>
        </p:txBody>
      </p:sp>
    </p:spTree>
    <p:extLst>
      <p:ext uri="{BB962C8B-B14F-4D97-AF65-F5344CB8AC3E}">
        <p14:creationId xmlns:p14="http://schemas.microsoft.com/office/powerpoint/2010/main" val="336623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084D0-FC33-4527-BB3E-C3D494C41B77}"/>
              </a:ext>
            </a:extLst>
          </p:cNvPr>
          <p:cNvSpPr>
            <a:spLocks noGrp="1"/>
          </p:cNvSpPr>
          <p:nvPr>
            <p:ph type="title"/>
          </p:nvPr>
        </p:nvSpPr>
        <p:spPr/>
        <p:txBody>
          <a:bodyPr/>
          <a:lstStyle/>
          <a:p>
            <a:r>
              <a:rPr lang="de-DE" dirty="0"/>
              <a:t>Risiken für den Projektverlauf</a:t>
            </a:r>
          </a:p>
        </p:txBody>
      </p:sp>
      <p:sp>
        <p:nvSpPr>
          <p:cNvPr id="3" name="Datumsplatzhalter 2">
            <a:extLst>
              <a:ext uri="{FF2B5EF4-FFF2-40B4-BE49-F238E27FC236}">
                <a16:creationId xmlns:a16="http://schemas.microsoft.com/office/drawing/2014/main" id="{E182B7F8-E501-40D2-9FB6-7F72475A7C15}"/>
              </a:ext>
            </a:extLst>
          </p:cNvPr>
          <p:cNvSpPr>
            <a:spLocks noGrp="1"/>
          </p:cNvSpPr>
          <p:nvPr>
            <p:ph type="dt" sz="half" idx="10"/>
          </p:nvPr>
        </p:nvSpPr>
        <p:spPr/>
        <p:txBody>
          <a:bodyPr/>
          <a:lstStyle/>
          <a:p>
            <a:pPr rtl="0"/>
            <a:fld id="{F9110680-7D80-41F3-804A-113A4CB11D73}" type="datetime1">
              <a:rPr lang="de-DE" smtClean="0"/>
              <a:t>25.11.2020</a:t>
            </a:fld>
            <a:endParaRPr lang="en-US" dirty="0"/>
          </a:p>
        </p:txBody>
      </p:sp>
      <p:sp>
        <p:nvSpPr>
          <p:cNvPr id="4" name="Textfeld 3">
            <a:extLst>
              <a:ext uri="{FF2B5EF4-FFF2-40B4-BE49-F238E27FC236}">
                <a16:creationId xmlns:a16="http://schemas.microsoft.com/office/drawing/2014/main" id="{45C9A524-8876-4C3C-A0FE-ACFFD3F37663}"/>
              </a:ext>
            </a:extLst>
          </p:cNvPr>
          <p:cNvSpPr txBox="1"/>
          <p:nvPr/>
        </p:nvSpPr>
        <p:spPr>
          <a:xfrm>
            <a:off x="1167765" y="1976189"/>
            <a:ext cx="9719310" cy="4539704"/>
          </a:xfrm>
          <a:prstGeom prst="rect">
            <a:avLst/>
          </a:prstGeom>
          <a:noFill/>
        </p:spPr>
        <p:txBody>
          <a:bodyPr wrap="square" rtlCol="0">
            <a:spAutoFit/>
          </a:bodyPr>
          <a:lstStyle/>
          <a:p>
            <a:pPr algn="l">
              <a:buFont typeface="Arial" panose="020B0604020202020204" pitchFamily="34" charset="0"/>
              <a:buChar char="•"/>
            </a:pPr>
            <a:r>
              <a:rPr lang="de-DE" sz="1700" dirty="0">
                <a:solidFill>
                  <a:srgbClr val="24292E"/>
                </a:solidFill>
                <a:latin typeface="-apple-system"/>
              </a:rPr>
              <a:t> Wenn wir uns auf eine App fokussieren, aber diesen nicht Entwickeln können.</a:t>
            </a:r>
          </a:p>
          <a:p>
            <a:pPr>
              <a:buFont typeface="Arial" panose="020B0604020202020204" pitchFamily="34" charset="0"/>
              <a:buChar char="•"/>
            </a:pPr>
            <a:r>
              <a:rPr lang="de-DE" sz="1700" b="0" i="0" dirty="0">
                <a:solidFill>
                  <a:srgbClr val="24292E"/>
                </a:solidFill>
                <a:effectLst/>
                <a:latin typeface="-apple-system"/>
              </a:rPr>
              <a:t> Daten werden nicht übermittelt -&gt; überprüfen, ob die Bandbreite für die Übermittlung in der dafür vorgesehenen Zeit ausreicht</a:t>
            </a:r>
          </a:p>
          <a:p>
            <a:pPr algn="l">
              <a:buFont typeface="Arial" panose="020B0604020202020204" pitchFamily="34" charset="0"/>
              <a:buChar char="•"/>
            </a:pPr>
            <a:r>
              <a:rPr lang="de-DE" sz="1700" b="0" i="0" dirty="0">
                <a:solidFill>
                  <a:srgbClr val="24292E"/>
                </a:solidFill>
                <a:effectLst/>
                <a:latin typeface="-apple-system"/>
              </a:rPr>
              <a:t> Der Benutzer kann keinen Account erstellen</a:t>
            </a:r>
          </a:p>
          <a:p>
            <a:pPr algn="l">
              <a:buFont typeface="Arial" panose="020B0604020202020204" pitchFamily="34" charset="0"/>
              <a:buChar char="•"/>
            </a:pPr>
            <a:r>
              <a:rPr lang="de-DE" sz="1700" b="0" i="0" dirty="0">
                <a:solidFill>
                  <a:srgbClr val="24292E"/>
                </a:solidFill>
                <a:effectLst/>
                <a:latin typeface="-apple-system"/>
              </a:rPr>
              <a:t> Der Benutzer kann seinen Account nicht bearbeiten/ löschen</a:t>
            </a:r>
          </a:p>
          <a:p>
            <a:pPr algn="l">
              <a:buFont typeface="Arial" panose="020B0604020202020204" pitchFamily="34" charset="0"/>
              <a:buChar char="•"/>
            </a:pPr>
            <a:r>
              <a:rPr lang="de-DE" sz="1700" b="0" i="0" dirty="0">
                <a:solidFill>
                  <a:srgbClr val="24292E"/>
                </a:solidFill>
                <a:effectLst/>
                <a:latin typeface="-apple-system"/>
              </a:rPr>
              <a:t> Der Benutzer kann sich nicht anmelden/ abmelden</a:t>
            </a:r>
          </a:p>
          <a:p>
            <a:pPr algn="l">
              <a:buFont typeface="Arial" panose="020B0604020202020204" pitchFamily="34" charset="0"/>
              <a:buChar char="•"/>
            </a:pPr>
            <a:r>
              <a:rPr lang="de-DE" sz="1700" b="0" i="0" dirty="0">
                <a:solidFill>
                  <a:srgbClr val="24292E"/>
                </a:solidFill>
                <a:effectLst/>
                <a:latin typeface="-apple-system"/>
              </a:rPr>
              <a:t> Der Benutzer erhält keine Erinnerungen</a:t>
            </a:r>
          </a:p>
          <a:p>
            <a:pPr algn="l">
              <a:buFont typeface="Arial" panose="020B0604020202020204" pitchFamily="34" charset="0"/>
              <a:buChar char="•"/>
            </a:pPr>
            <a:r>
              <a:rPr lang="de-DE" sz="1700" b="0" i="0" dirty="0">
                <a:solidFill>
                  <a:srgbClr val="24292E"/>
                </a:solidFill>
                <a:effectLst/>
                <a:latin typeface="-apple-system"/>
              </a:rPr>
              <a:t> Der Benutzer kann Erinnerungen nicht annehmen/ ablehnen</a:t>
            </a:r>
          </a:p>
          <a:p>
            <a:pPr algn="l">
              <a:buFont typeface="Arial" panose="020B0604020202020204" pitchFamily="34" charset="0"/>
              <a:buChar char="•"/>
            </a:pPr>
            <a:r>
              <a:rPr lang="de-DE" sz="1700" b="0" i="0" dirty="0">
                <a:solidFill>
                  <a:srgbClr val="24292E"/>
                </a:solidFill>
                <a:effectLst/>
                <a:latin typeface="-apple-system"/>
              </a:rPr>
              <a:t> Der Benutzer kann Pop-up Benachrichtigungen aktivieren/ deaktivieren</a:t>
            </a:r>
          </a:p>
          <a:p>
            <a:pPr algn="l">
              <a:buFont typeface="Arial" panose="020B0604020202020204" pitchFamily="34" charset="0"/>
              <a:buChar char="•"/>
            </a:pPr>
            <a:r>
              <a:rPr lang="de-DE" sz="1700" b="0" i="0" dirty="0">
                <a:solidFill>
                  <a:srgbClr val="24292E"/>
                </a:solidFill>
                <a:effectLst/>
                <a:latin typeface="-apple-system"/>
              </a:rPr>
              <a:t> Der Benutzer erhält täglich morgens und abends keine Befragung</a:t>
            </a:r>
          </a:p>
          <a:p>
            <a:pPr algn="l">
              <a:buFont typeface="Arial" panose="020B0604020202020204" pitchFamily="34" charset="0"/>
              <a:buChar char="•"/>
            </a:pPr>
            <a:r>
              <a:rPr lang="de-DE" sz="1700" b="0" i="0" dirty="0">
                <a:solidFill>
                  <a:srgbClr val="24292E"/>
                </a:solidFill>
                <a:effectLst/>
                <a:latin typeface="-apple-system"/>
              </a:rPr>
              <a:t> Der Benutzer erhält am Ende des Monats keine Umfrage</a:t>
            </a:r>
          </a:p>
          <a:p>
            <a:pPr algn="l">
              <a:buFont typeface="Arial" panose="020B0604020202020204" pitchFamily="34" charset="0"/>
              <a:buChar char="•"/>
            </a:pPr>
            <a:r>
              <a:rPr lang="de-DE" sz="1700" b="0" i="0" dirty="0">
                <a:solidFill>
                  <a:srgbClr val="24292E"/>
                </a:solidFill>
                <a:effectLst/>
                <a:latin typeface="-apple-system"/>
              </a:rPr>
              <a:t> Der Benutzer kann nicht auf sein Profil zugreifen</a:t>
            </a:r>
          </a:p>
          <a:p>
            <a:pPr algn="l">
              <a:buFont typeface="Arial" panose="020B0604020202020204" pitchFamily="34" charset="0"/>
              <a:buChar char="•"/>
            </a:pPr>
            <a:r>
              <a:rPr lang="de-DE" sz="1700" b="0" i="0" dirty="0">
                <a:solidFill>
                  <a:srgbClr val="24292E"/>
                </a:solidFill>
                <a:effectLst/>
                <a:latin typeface="-apple-system"/>
              </a:rPr>
              <a:t> Der Benutzer kann nicht in seinen Verlauf schauen</a:t>
            </a:r>
          </a:p>
          <a:p>
            <a:pPr algn="l">
              <a:buFont typeface="Arial" panose="020B0604020202020204" pitchFamily="34" charset="0"/>
              <a:buChar char="•"/>
            </a:pPr>
            <a:r>
              <a:rPr lang="de-DE" sz="1700" b="0" i="0" dirty="0">
                <a:solidFill>
                  <a:srgbClr val="24292E"/>
                </a:solidFill>
                <a:effectLst/>
                <a:latin typeface="-apple-system"/>
              </a:rPr>
              <a:t> Der Benutzer kann keine Musik/ Hörbücher/ Übungen etc. zu seinen Favoriten hinzufügen</a:t>
            </a:r>
          </a:p>
          <a:p>
            <a:pPr algn="l">
              <a:buFont typeface="Arial" panose="020B0604020202020204" pitchFamily="34" charset="0"/>
              <a:buChar char="•"/>
            </a:pPr>
            <a:r>
              <a:rPr lang="de-DE" sz="1700" b="0" i="0" dirty="0">
                <a:solidFill>
                  <a:srgbClr val="24292E"/>
                </a:solidFill>
                <a:effectLst/>
                <a:latin typeface="-apple-system"/>
              </a:rPr>
              <a:t> Der Benutzer kann sich verschiedene Musik/ Hörbücher/ Übungen etc. nicht anschauen oder anhören</a:t>
            </a:r>
          </a:p>
          <a:p>
            <a:pPr algn="l">
              <a:buFont typeface="Arial" panose="020B0604020202020204" pitchFamily="34" charset="0"/>
              <a:buChar char="•"/>
            </a:pPr>
            <a:r>
              <a:rPr lang="de-DE" sz="1700" b="0" i="0" dirty="0">
                <a:solidFill>
                  <a:srgbClr val="24292E"/>
                </a:solidFill>
                <a:effectLst/>
                <a:latin typeface="-apple-system"/>
              </a:rPr>
              <a:t> Der Benutzer kann nicht auf die Kontakte zugreifen (geschultes Personal (Chat/ Hotline/ E-Mail))</a:t>
            </a:r>
          </a:p>
          <a:p>
            <a:endParaRPr lang="de-DE" dirty="0"/>
          </a:p>
        </p:txBody>
      </p:sp>
    </p:spTree>
    <p:extLst>
      <p:ext uri="{BB962C8B-B14F-4D97-AF65-F5344CB8AC3E}">
        <p14:creationId xmlns:p14="http://schemas.microsoft.com/office/powerpoint/2010/main" val="237493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2DBF7E-A3AA-4737-A096-3A459EE6117D}"/>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
        <p:nvSpPr>
          <p:cNvPr id="3" name="Datumsplatzhalter 2">
            <a:extLst>
              <a:ext uri="{FF2B5EF4-FFF2-40B4-BE49-F238E27FC236}">
                <a16:creationId xmlns:a16="http://schemas.microsoft.com/office/drawing/2014/main" id="{BB4BDA27-6A86-4BCF-9661-802383D2E301}"/>
              </a:ext>
            </a:extLst>
          </p:cNvPr>
          <p:cNvSpPr>
            <a:spLocks noGrp="1"/>
          </p:cNvSpPr>
          <p:nvPr>
            <p:ph type="dt" sz="half" idx="10"/>
          </p:nvPr>
        </p:nvSpPr>
        <p:spPr/>
        <p:txBody>
          <a:bodyPr/>
          <a:lstStyle/>
          <a:p>
            <a:pPr rtl="0"/>
            <a:fld id="{F9110680-7D80-41F3-804A-113A4CB11D73}" type="datetime1">
              <a:rPr lang="de-DE" smtClean="0"/>
              <a:t>25.11.2020</a:t>
            </a:fld>
            <a:endParaRPr lang="en-US" dirty="0"/>
          </a:p>
        </p:txBody>
      </p:sp>
      <p:sp>
        <p:nvSpPr>
          <p:cNvPr id="4" name="Textfeld 3">
            <a:extLst>
              <a:ext uri="{FF2B5EF4-FFF2-40B4-BE49-F238E27FC236}">
                <a16:creationId xmlns:a16="http://schemas.microsoft.com/office/drawing/2014/main" id="{947434EC-2A2E-41D8-8CDE-79144BE8DAB6}"/>
              </a:ext>
            </a:extLst>
          </p:cNvPr>
          <p:cNvSpPr txBox="1"/>
          <p:nvPr/>
        </p:nvSpPr>
        <p:spPr>
          <a:xfrm>
            <a:off x="1161143" y="2162629"/>
            <a:ext cx="10145033" cy="3693319"/>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pple-system"/>
              </a:rPr>
              <a:t>POC1: Account erstellen</a:t>
            </a:r>
          </a:p>
          <a:p>
            <a:pPr marL="285750" indent="-285750">
              <a:buFont typeface="Arial" panose="020B0604020202020204" pitchFamily="34" charset="0"/>
              <a:buChar char="•"/>
            </a:pPr>
            <a:r>
              <a:rPr lang="de-DE" dirty="0">
                <a:latin typeface="-apple-system"/>
              </a:rPr>
              <a:t>POC2: Account bearbeiten/ löschen</a:t>
            </a:r>
          </a:p>
          <a:p>
            <a:pPr marL="285750" indent="-285750">
              <a:buFont typeface="Arial" panose="020B0604020202020204" pitchFamily="34" charset="0"/>
              <a:buChar char="•"/>
            </a:pPr>
            <a:r>
              <a:rPr lang="de-DE" dirty="0">
                <a:latin typeface="-apple-system"/>
              </a:rPr>
              <a:t>POC3: Anmelden</a:t>
            </a:r>
          </a:p>
          <a:p>
            <a:pPr marL="285750" indent="-285750">
              <a:buFont typeface="Arial" panose="020B0604020202020204" pitchFamily="34" charset="0"/>
              <a:buChar char="•"/>
            </a:pPr>
            <a:r>
              <a:rPr lang="de-DE" dirty="0">
                <a:latin typeface="-apple-system"/>
              </a:rPr>
              <a:t>POC4: Abmelden</a:t>
            </a:r>
          </a:p>
          <a:p>
            <a:pPr marL="285750" indent="-285750">
              <a:buFont typeface="Arial" panose="020B0604020202020204" pitchFamily="34" charset="0"/>
              <a:buChar char="•"/>
            </a:pPr>
            <a:r>
              <a:rPr lang="de-DE" dirty="0">
                <a:latin typeface="-apple-system"/>
              </a:rPr>
              <a:t>POC5: Pop-Up Benachrichtigungen zustimmen</a:t>
            </a:r>
          </a:p>
          <a:p>
            <a:pPr marL="285750" indent="-285750">
              <a:buFont typeface="Arial" panose="020B0604020202020204" pitchFamily="34" charset="0"/>
              <a:buChar char="•"/>
            </a:pPr>
            <a:r>
              <a:rPr lang="de-DE" dirty="0">
                <a:latin typeface="-apple-system"/>
              </a:rPr>
              <a:t>POC6: Pop-Up Benachrichtigungen ausstellen</a:t>
            </a:r>
          </a:p>
          <a:p>
            <a:pPr marL="285750" indent="-285750">
              <a:buFont typeface="Arial" panose="020B0604020202020204" pitchFamily="34" charset="0"/>
              <a:buChar char="•"/>
            </a:pPr>
            <a:r>
              <a:rPr lang="de-DE" dirty="0">
                <a:latin typeface="-apple-system"/>
              </a:rPr>
              <a:t>POC7: Erinnerungen Übungen/ Trinken</a:t>
            </a:r>
          </a:p>
          <a:p>
            <a:pPr marL="285750" indent="-285750">
              <a:buFont typeface="Arial" panose="020B0604020202020204" pitchFamily="34" charset="0"/>
              <a:buChar char="•"/>
            </a:pPr>
            <a:r>
              <a:rPr lang="de-DE" dirty="0">
                <a:latin typeface="-apple-system"/>
              </a:rPr>
              <a:t>POC8: Tägliche Befragung</a:t>
            </a:r>
          </a:p>
          <a:p>
            <a:pPr marL="285750" indent="-285750">
              <a:buFont typeface="Arial" panose="020B0604020202020204" pitchFamily="34" charset="0"/>
              <a:buChar char="•"/>
            </a:pPr>
            <a:r>
              <a:rPr lang="de-DE" dirty="0">
                <a:latin typeface="-apple-system"/>
              </a:rPr>
              <a:t>POC9: Umfrage</a:t>
            </a:r>
          </a:p>
          <a:p>
            <a:pPr marL="285750" indent="-285750">
              <a:buFont typeface="Arial" panose="020B0604020202020204" pitchFamily="34" charset="0"/>
              <a:buChar char="•"/>
            </a:pPr>
            <a:r>
              <a:rPr lang="de-DE" dirty="0">
                <a:latin typeface="-apple-system"/>
              </a:rPr>
              <a:t>POC10: Musik/ Hörbücher/ Übungen etc.</a:t>
            </a:r>
          </a:p>
          <a:p>
            <a:pPr marL="285750" indent="-285750">
              <a:buFont typeface="Arial" panose="020B0604020202020204" pitchFamily="34" charset="0"/>
              <a:buChar char="•"/>
            </a:pPr>
            <a:r>
              <a:rPr lang="de-DE" dirty="0">
                <a:latin typeface="-apple-system"/>
              </a:rPr>
              <a:t>POC11: Favoriten </a:t>
            </a:r>
          </a:p>
          <a:p>
            <a:pPr marL="285750" indent="-285750">
              <a:buFont typeface="Arial" panose="020B0604020202020204" pitchFamily="34" charset="0"/>
              <a:buChar char="•"/>
            </a:pPr>
            <a:r>
              <a:rPr lang="de-DE" dirty="0">
                <a:latin typeface="-apple-system"/>
              </a:rPr>
              <a:t>POC12: Auf Kontakte zugreifen</a:t>
            </a:r>
          </a:p>
          <a:p>
            <a:pPr marL="285750" indent="-285750">
              <a:buFont typeface="Arial" panose="020B0604020202020204" pitchFamily="34" charset="0"/>
              <a:buChar char="•"/>
            </a:pPr>
            <a:r>
              <a:rPr lang="de-DE" dirty="0">
                <a:latin typeface="-apple-system"/>
              </a:rPr>
              <a:t>POC13: Auswertungen</a:t>
            </a:r>
          </a:p>
        </p:txBody>
      </p:sp>
    </p:spTree>
    <p:extLst>
      <p:ext uri="{BB962C8B-B14F-4D97-AF65-F5344CB8AC3E}">
        <p14:creationId xmlns:p14="http://schemas.microsoft.com/office/powerpoint/2010/main" val="931734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6F16879-7631-49E0-9CB2-493D97F53A2C}"/>
              </a:ext>
            </a:extLst>
          </p:cNvPr>
          <p:cNvSpPr>
            <a:spLocks noGrp="1"/>
          </p:cNvSpPr>
          <p:nvPr>
            <p:ph type="dt" sz="half" idx="10"/>
          </p:nvPr>
        </p:nvSpPr>
        <p:spPr/>
        <p:txBody>
          <a:bodyPr/>
          <a:lstStyle/>
          <a:p>
            <a:pPr rtl="0"/>
            <a:fld id="{F9110680-7D80-41F3-804A-113A4CB11D73}" type="datetime1">
              <a:rPr lang="de-DE" smtClean="0"/>
              <a:t>25.11.2020</a:t>
            </a:fld>
            <a:endParaRPr lang="en-US" dirty="0"/>
          </a:p>
        </p:txBody>
      </p:sp>
      <p:pic>
        <p:nvPicPr>
          <p:cNvPr id="4" name="Grafik 3" descr="Ein Bild, das Text enthält.&#10;&#10;Automatisch generierte Beschreibung">
            <a:extLst>
              <a:ext uri="{FF2B5EF4-FFF2-40B4-BE49-F238E27FC236}">
                <a16:creationId xmlns:a16="http://schemas.microsoft.com/office/drawing/2014/main" id="{372E3EAB-E93C-4356-B260-8E936EB898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3030623"/>
            <a:ext cx="6020459" cy="1619194"/>
          </a:xfrm>
          <a:prstGeom prst="rect">
            <a:avLst/>
          </a:prstGeom>
        </p:spPr>
      </p:pic>
      <p:pic>
        <p:nvPicPr>
          <p:cNvPr id="5" name="Grafik 4" descr="Ein Bild, das Text enthält.&#10;&#10;Automatisch generierte Beschreibung">
            <a:extLst>
              <a:ext uri="{FF2B5EF4-FFF2-40B4-BE49-F238E27FC236}">
                <a16:creationId xmlns:a16="http://schemas.microsoft.com/office/drawing/2014/main" id="{BFDAEE04-B1A6-4434-8CBD-D31F912CB4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3029923"/>
            <a:ext cx="6096000" cy="1975598"/>
          </a:xfrm>
          <a:prstGeom prst="rect">
            <a:avLst/>
          </a:prstGeom>
        </p:spPr>
      </p:pic>
      <p:pic>
        <p:nvPicPr>
          <p:cNvPr id="6" name="Grafik 5" descr="Ein Bild, das Text enthält.&#10;&#10;Automatisch generierte Beschreibung">
            <a:extLst>
              <a:ext uri="{FF2B5EF4-FFF2-40B4-BE49-F238E27FC236}">
                <a16:creationId xmlns:a16="http://schemas.microsoft.com/office/drawing/2014/main" id="{10E86681-E48A-4E18-B68A-578E7EC9B8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7999" y="3029923"/>
            <a:ext cx="6020459" cy="2000702"/>
          </a:xfrm>
          <a:prstGeom prst="rect">
            <a:avLst/>
          </a:prstGeom>
        </p:spPr>
      </p:pic>
      <p:pic>
        <p:nvPicPr>
          <p:cNvPr id="7" name="Grafik 6" descr="Ein Bild, das Text enthält.&#10;&#10;Automatisch generierte Beschreibung">
            <a:extLst>
              <a:ext uri="{FF2B5EF4-FFF2-40B4-BE49-F238E27FC236}">
                <a16:creationId xmlns:a16="http://schemas.microsoft.com/office/drawing/2014/main" id="{1A0EC70C-6340-4F35-88F8-55FEB2397B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7998" y="3029923"/>
            <a:ext cx="4483769" cy="1559978"/>
          </a:xfrm>
          <a:prstGeom prst="rect">
            <a:avLst/>
          </a:prstGeom>
        </p:spPr>
      </p:pic>
      <p:pic>
        <p:nvPicPr>
          <p:cNvPr id="8" name="Grafik 7" descr="Ein Bild, das Text enthält.&#10;&#10;Automatisch generierte Beschreibung">
            <a:extLst>
              <a:ext uri="{FF2B5EF4-FFF2-40B4-BE49-F238E27FC236}">
                <a16:creationId xmlns:a16="http://schemas.microsoft.com/office/drawing/2014/main" id="{CB80FE7D-F171-4BAE-ADEB-AF7C501C50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3674" y="3059882"/>
            <a:ext cx="6024784" cy="2000701"/>
          </a:xfrm>
          <a:prstGeom prst="rect">
            <a:avLst/>
          </a:prstGeom>
        </p:spPr>
      </p:pic>
      <p:pic>
        <p:nvPicPr>
          <p:cNvPr id="9" name="Grafik 8" descr="Ein Bild, das Text enthält.&#10;&#10;Automatisch generierte Beschreibung">
            <a:extLst>
              <a:ext uri="{FF2B5EF4-FFF2-40B4-BE49-F238E27FC236}">
                <a16:creationId xmlns:a16="http://schemas.microsoft.com/office/drawing/2014/main" id="{F5E25703-7CCE-41E1-91FB-466D552F84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3673" y="3062854"/>
            <a:ext cx="5931190" cy="1942667"/>
          </a:xfrm>
          <a:prstGeom prst="rect">
            <a:avLst/>
          </a:prstGeom>
        </p:spPr>
      </p:pic>
      <p:pic>
        <p:nvPicPr>
          <p:cNvPr id="10" name="Grafik 9" descr="Ein Bild, das Text enthält.&#10;&#10;Automatisch generierte Beschreibung">
            <a:extLst>
              <a:ext uri="{FF2B5EF4-FFF2-40B4-BE49-F238E27FC236}">
                <a16:creationId xmlns:a16="http://schemas.microsoft.com/office/drawing/2014/main" id="{85EEA5E5-BC0B-4FC2-AEA7-4A8E6A8EB31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3673" y="3067579"/>
            <a:ext cx="5953796" cy="1975598"/>
          </a:xfrm>
          <a:prstGeom prst="rect">
            <a:avLst/>
          </a:prstGeom>
        </p:spPr>
      </p:pic>
      <p:pic>
        <p:nvPicPr>
          <p:cNvPr id="11" name="Grafik 10" descr="Ein Bild, das Text enthält.&#10;&#10;Automatisch generierte Beschreibung">
            <a:extLst>
              <a:ext uri="{FF2B5EF4-FFF2-40B4-BE49-F238E27FC236}">
                <a16:creationId xmlns:a16="http://schemas.microsoft.com/office/drawing/2014/main" id="{43B6B9CF-F164-4540-831A-B50DB949A9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3672" y="3072432"/>
            <a:ext cx="6447787" cy="2000703"/>
          </a:xfrm>
          <a:prstGeom prst="rect">
            <a:avLst/>
          </a:prstGeom>
        </p:spPr>
      </p:pic>
      <p:pic>
        <p:nvPicPr>
          <p:cNvPr id="12" name="Grafik 11" descr="Ein Bild, das Text enthält.&#10;&#10;Automatisch generierte Beschreibung">
            <a:extLst>
              <a:ext uri="{FF2B5EF4-FFF2-40B4-BE49-F238E27FC236}">
                <a16:creationId xmlns:a16="http://schemas.microsoft.com/office/drawing/2014/main" id="{1F3401AF-61F3-424F-B137-7C9355633A7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3672" y="3114243"/>
            <a:ext cx="6556756" cy="2000701"/>
          </a:xfrm>
          <a:prstGeom prst="rect">
            <a:avLst/>
          </a:prstGeom>
        </p:spPr>
      </p:pic>
      <p:pic>
        <p:nvPicPr>
          <p:cNvPr id="13" name="Grafik 12" descr="Ein Bild, das Text enthält.&#10;&#10;Automatisch generierte Beschreibung">
            <a:extLst>
              <a:ext uri="{FF2B5EF4-FFF2-40B4-BE49-F238E27FC236}">
                <a16:creationId xmlns:a16="http://schemas.microsoft.com/office/drawing/2014/main" id="{B97D5ECB-356A-48BF-B5CE-52F0FD65F65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43671" y="3114243"/>
            <a:ext cx="6552450" cy="2170781"/>
          </a:xfrm>
          <a:prstGeom prst="rect">
            <a:avLst/>
          </a:prstGeom>
        </p:spPr>
      </p:pic>
      <p:pic>
        <p:nvPicPr>
          <p:cNvPr id="14" name="Grafik 13" descr="Ein Bild, das Text enthält.&#10;&#10;Automatisch generierte Beschreibung">
            <a:extLst>
              <a:ext uri="{FF2B5EF4-FFF2-40B4-BE49-F238E27FC236}">
                <a16:creationId xmlns:a16="http://schemas.microsoft.com/office/drawing/2014/main" id="{FB9956C2-9D54-43D4-84C2-0206EA5C619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47997" y="3114243"/>
            <a:ext cx="6991604" cy="1724174"/>
          </a:xfrm>
          <a:prstGeom prst="rect">
            <a:avLst/>
          </a:prstGeom>
        </p:spPr>
      </p:pic>
      <p:pic>
        <p:nvPicPr>
          <p:cNvPr id="15" name="Grafik 14" descr="Ein Bild, das Text enthält.&#10;&#10;Automatisch generierte Beschreibung">
            <a:extLst>
              <a:ext uri="{FF2B5EF4-FFF2-40B4-BE49-F238E27FC236}">
                <a16:creationId xmlns:a16="http://schemas.microsoft.com/office/drawing/2014/main" id="{D7EC003B-C023-4FD7-BC0D-FF68A4EF940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82761" y="3100588"/>
            <a:ext cx="6443463" cy="1810204"/>
          </a:xfrm>
          <a:prstGeom prst="rect">
            <a:avLst/>
          </a:prstGeom>
        </p:spPr>
      </p:pic>
      <p:pic>
        <p:nvPicPr>
          <p:cNvPr id="16" name="Grafik 15" descr="Ein Bild, das Text enthält.&#10;&#10;Automatisch generierte Beschreibung">
            <a:extLst>
              <a:ext uri="{FF2B5EF4-FFF2-40B4-BE49-F238E27FC236}">
                <a16:creationId xmlns:a16="http://schemas.microsoft.com/office/drawing/2014/main" id="{5356C877-E6B2-4C85-A39C-972A0FB60A3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078454" y="3118928"/>
            <a:ext cx="6248426" cy="1886317"/>
          </a:xfrm>
          <a:prstGeom prst="rect">
            <a:avLst/>
          </a:prstGeom>
        </p:spPr>
      </p:pic>
      <p:sp>
        <p:nvSpPr>
          <p:cNvPr id="17" name="Titel 1">
            <a:extLst>
              <a:ext uri="{FF2B5EF4-FFF2-40B4-BE49-F238E27FC236}">
                <a16:creationId xmlns:a16="http://schemas.microsoft.com/office/drawing/2014/main" id="{DC6CCB5A-23C8-4D42-A60F-263E6DB9CDF7}"/>
              </a:ext>
            </a:extLst>
          </p:cNvPr>
          <p:cNvSpPr>
            <a:spLocks noGrp="1"/>
          </p:cNvSpPr>
          <p:nvPr>
            <p:ph type="title"/>
          </p:nvPr>
        </p:nvSpPr>
        <p:spPr>
          <a:xfrm>
            <a:off x="990600" y="428625"/>
            <a:ext cx="10315576" cy="1409700"/>
          </a:xfrm>
        </p:spPr>
        <p:txBody>
          <a:bodyPr>
            <a:noAutofit/>
          </a:bodyPr>
          <a:lstStyle/>
          <a:p>
            <a:r>
              <a:rPr lang="de-DE" sz="4000" b="0" i="0" dirty="0">
                <a:solidFill>
                  <a:schemeClr val="tx1"/>
                </a:solidFill>
                <a:effectLst/>
              </a:rPr>
              <a:t>Spezifikation des ersten technischen /architekturellen Proof-</a:t>
            </a:r>
            <a:r>
              <a:rPr lang="de-DE" sz="4000" b="0" i="0" dirty="0" err="1">
                <a:solidFill>
                  <a:schemeClr val="tx1"/>
                </a:solidFill>
                <a:effectLst/>
              </a:rPr>
              <a:t>of</a:t>
            </a:r>
            <a:r>
              <a:rPr lang="de-DE" sz="4000" b="0" i="0" dirty="0">
                <a:solidFill>
                  <a:schemeClr val="tx1"/>
                </a:solidFill>
                <a:effectLst/>
              </a:rPr>
              <a:t>-Concept (</a:t>
            </a:r>
            <a:r>
              <a:rPr lang="de-DE" sz="4000" b="0" i="0" dirty="0" err="1">
                <a:solidFill>
                  <a:schemeClr val="tx1"/>
                </a:solidFill>
                <a:effectLst/>
              </a:rPr>
              <a:t>PoC</a:t>
            </a:r>
            <a:r>
              <a:rPr lang="de-DE" sz="4000" b="0" i="0" dirty="0">
                <a:solidFill>
                  <a:schemeClr val="tx1"/>
                </a:solidFill>
                <a:effectLst/>
              </a:rPr>
              <a:t>)</a:t>
            </a:r>
            <a:endParaRPr lang="de-DE" sz="4000" dirty="0">
              <a:solidFill>
                <a:schemeClr val="tx1"/>
              </a:solidFill>
            </a:endParaRPr>
          </a:p>
        </p:txBody>
      </p:sp>
    </p:spTree>
    <p:extLst>
      <p:ext uri="{BB962C8B-B14F-4D97-AF65-F5344CB8AC3E}">
        <p14:creationId xmlns:p14="http://schemas.microsoft.com/office/powerpoint/2010/main" val="406559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1"/>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2"/>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13"/>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14"/>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5"/>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DB2DDE27-5081-46AD-8B84-38FA64A48C00}"/>
              </a:ext>
            </a:extLst>
          </p:cNvPr>
          <p:cNvSpPr>
            <a:spLocks noGrp="1"/>
          </p:cNvSpPr>
          <p:nvPr>
            <p:ph type="title"/>
          </p:nvPr>
        </p:nvSpPr>
        <p:spPr/>
        <p:txBody>
          <a:bodyPr/>
          <a:lstStyle/>
          <a:p>
            <a:r>
              <a:rPr lang="de-DE"/>
              <a:t>Ende </a:t>
            </a:r>
            <a:r>
              <a:rPr lang="de-DE">
                <a:sym typeface="Wingdings" panose="05000000000000000000" pitchFamily="2" charset="2"/>
              </a:rPr>
              <a:t></a:t>
            </a:r>
            <a:endParaRPr lang="de-DE" dirty="0"/>
          </a:p>
        </p:txBody>
      </p:sp>
      <p:sp>
        <p:nvSpPr>
          <p:cNvPr id="4" name="Textplatzhalter 3">
            <a:extLst>
              <a:ext uri="{FF2B5EF4-FFF2-40B4-BE49-F238E27FC236}">
                <a16:creationId xmlns:a16="http://schemas.microsoft.com/office/drawing/2014/main" id="{47EB3076-4347-4AC4-B0EF-74CCEC1366D0}"/>
              </a:ext>
            </a:extLst>
          </p:cNvPr>
          <p:cNvSpPr>
            <a:spLocks noGrp="1"/>
          </p:cNvSpPr>
          <p:nvPr>
            <p:ph type="body" sz="half" idx="2"/>
          </p:nvPr>
        </p:nvSpPr>
        <p:spPr/>
        <p:txBody>
          <a:bodyPr/>
          <a:lstStyle/>
          <a:p>
            <a:r>
              <a:rPr lang="de-DE" dirty="0"/>
              <a:t>Präsentiert von Kimberly </a:t>
            </a:r>
            <a:r>
              <a:rPr lang="de-DE" dirty="0" err="1"/>
              <a:t>Plackenhohn</a:t>
            </a:r>
            <a:r>
              <a:rPr lang="de-DE" dirty="0"/>
              <a:t> und Eda Serttas</a:t>
            </a:r>
          </a:p>
        </p:txBody>
      </p:sp>
      <p:sp>
        <p:nvSpPr>
          <p:cNvPr id="5" name="Datumsplatzhalter 4">
            <a:extLst>
              <a:ext uri="{FF2B5EF4-FFF2-40B4-BE49-F238E27FC236}">
                <a16:creationId xmlns:a16="http://schemas.microsoft.com/office/drawing/2014/main" id="{3C701A2C-F796-43C1-AA75-D34448CD669B}"/>
              </a:ext>
            </a:extLst>
          </p:cNvPr>
          <p:cNvSpPr>
            <a:spLocks noGrp="1"/>
          </p:cNvSpPr>
          <p:nvPr>
            <p:ph type="dt" sz="half" idx="10"/>
          </p:nvPr>
        </p:nvSpPr>
        <p:spPr/>
        <p:txBody>
          <a:bodyPr/>
          <a:lstStyle/>
          <a:p>
            <a:pPr rtl="0"/>
            <a:fld id="{4B989E5A-44CF-486A-A324-E4C01361A073}" type="datetime1">
              <a:rPr lang="de-DE" smtClean="0"/>
              <a:t>25.11.2020</a:t>
            </a:fld>
            <a:endParaRPr lang="en-US" dirty="0"/>
          </a:p>
        </p:txBody>
      </p:sp>
      <p:pic>
        <p:nvPicPr>
          <p:cNvPr id="19" name="Bildplatzhalter 18" descr="Ein Bild, das Text enthält.&#10;&#10;Automatisch generierte Beschreibung">
            <a:extLst>
              <a:ext uri="{FF2B5EF4-FFF2-40B4-BE49-F238E27FC236}">
                <a16:creationId xmlns:a16="http://schemas.microsoft.com/office/drawing/2014/main" id="{2A5F4422-3C45-474D-AA87-6C324D5648C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2638" b="22638"/>
          <a:stretch>
            <a:fillRect/>
          </a:stretch>
        </p:blipFill>
        <p:spPr/>
      </p:pic>
    </p:spTree>
    <p:extLst>
      <p:ext uri="{BB962C8B-B14F-4D97-AF65-F5344CB8AC3E}">
        <p14:creationId xmlns:p14="http://schemas.microsoft.com/office/powerpoint/2010/main" val="1538874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hteck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fontScale="90000"/>
          </a:bodyPr>
          <a:lstStyle/>
          <a:p>
            <a:pPr lvl="0" rtl="0"/>
            <a:r>
              <a:rPr lang="de-DE" sz="4800" i="1" dirty="0">
                <a:solidFill>
                  <a:srgbClr val="FFFFFF"/>
                </a:solidFill>
              </a:rPr>
              <a:t>,,Laut einer großangelegten Umfrage der Techniker Krankasse leiden in Deutschland mehr als drei Viertel der Erwachsenenbevölkerung zumindest gelegentlich unter Stress - ein knappes Viertel sogar häufig.‘‘</a:t>
            </a:r>
            <a:endParaRPr lang="de" sz="4800" i="1" dirty="0">
              <a:solidFill>
                <a:srgbClr val="FFFFFF"/>
              </a:solidFill>
            </a:endParaRPr>
          </a:p>
        </p:txBody>
      </p:sp>
      <p:sp>
        <p:nvSpPr>
          <p:cNvPr id="49" name="Rechteck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de" sz="1500" dirty="0">
                <a:solidFill>
                  <a:srgbClr val="FFFFFF"/>
                </a:solidFill>
              </a:rPr>
              <a:t>Quelle: </a:t>
            </a:r>
            <a:r>
              <a:rPr lang="de-DE" sz="1500" b="1" i="0" u="none" strike="noStrike" dirty="0">
                <a:effectLst/>
                <a:latin typeface="-apple-system"/>
                <a:hlinkClick r:id="rId2"/>
              </a:rPr>
              <a:t>https://de.statista.com/themen/236/stress/#:~:text=Laut%20einer%20gro%C3%9Fangelegten%20Umfrage%20der,betroffen%20zu%20sein%20als%20M%C3%A4nner</a:t>
            </a:r>
            <a:r>
              <a:rPr lang="de-DE" sz="1500" b="1" i="0" dirty="0">
                <a:solidFill>
                  <a:srgbClr val="6A737D"/>
                </a:solidFill>
                <a:effectLst/>
                <a:latin typeface="-apple-system"/>
              </a:rPr>
              <a:t>.</a:t>
            </a:r>
            <a:endParaRPr lang="de" sz="1500"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6F87C2-E244-41E0-AFF6-CCBE3E7A9F0F}"/>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B546AAA2-7A8F-484E-BDB8-F068E851712C}"/>
              </a:ext>
            </a:extLst>
          </p:cNvPr>
          <p:cNvSpPr>
            <a:spLocks noGrp="1"/>
          </p:cNvSpPr>
          <p:nvPr>
            <p:ph idx="1"/>
          </p:nvPr>
        </p:nvSpPr>
        <p:spPr/>
        <p:txBody>
          <a:bodyPr>
            <a:normAutofit fontScale="85000" lnSpcReduction="20000"/>
          </a:bodyPr>
          <a:lstStyle/>
          <a:p>
            <a:r>
              <a:rPr lang="de-DE" dirty="0"/>
              <a:t>1. Exposé</a:t>
            </a:r>
          </a:p>
          <a:p>
            <a:pPr lvl="1">
              <a:buFont typeface="Arial" panose="020B0604020202020204" pitchFamily="34" charset="0"/>
              <a:buChar char="•"/>
            </a:pPr>
            <a:r>
              <a:rPr lang="de-DE" dirty="0"/>
              <a:t>Zielhierarchie und Anforderungen</a:t>
            </a:r>
          </a:p>
          <a:p>
            <a:r>
              <a:rPr lang="de-DE" dirty="0"/>
              <a:t>2. Problemszenario</a:t>
            </a:r>
          </a:p>
          <a:p>
            <a:r>
              <a:rPr lang="de-DE" dirty="0"/>
              <a:t>3. Domänenmodell und Stakeholder</a:t>
            </a:r>
          </a:p>
          <a:p>
            <a:r>
              <a:rPr lang="de-DE" dirty="0"/>
              <a:t>4. Anwendungslogik</a:t>
            </a:r>
          </a:p>
          <a:p>
            <a:r>
              <a:rPr lang="de-DE" dirty="0"/>
              <a:t>5. Use Case</a:t>
            </a:r>
          </a:p>
          <a:p>
            <a:r>
              <a:rPr lang="de-DE" dirty="0"/>
              <a:t>6. Konkurrenzanalyse</a:t>
            </a:r>
          </a:p>
          <a:p>
            <a:r>
              <a:rPr lang="de-DE" dirty="0"/>
              <a:t>7. Alleinstellungsmerkmal</a:t>
            </a:r>
          </a:p>
          <a:p>
            <a:r>
              <a:rPr lang="de-DE" dirty="0"/>
              <a:t>8. Risiken</a:t>
            </a:r>
          </a:p>
          <a:p>
            <a:r>
              <a:rPr lang="de-DE" dirty="0"/>
              <a:t>9. Spezifikation des ersten technischen/architekturellen Proof-</a:t>
            </a:r>
            <a:r>
              <a:rPr lang="de-DE" dirty="0" err="1"/>
              <a:t>of</a:t>
            </a:r>
            <a:r>
              <a:rPr lang="de-DE" dirty="0"/>
              <a:t>-</a:t>
            </a:r>
            <a:r>
              <a:rPr lang="de-DE" dirty="0" err="1"/>
              <a:t>Concepts</a:t>
            </a:r>
            <a:r>
              <a:rPr lang="de-DE" dirty="0"/>
              <a:t> (</a:t>
            </a:r>
            <a:r>
              <a:rPr lang="de-DE" dirty="0" err="1"/>
              <a:t>PoC</a:t>
            </a:r>
            <a:r>
              <a:rPr lang="de-DE" dirty="0"/>
              <a:t>)</a:t>
            </a:r>
          </a:p>
        </p:txBody>
      </p:sp>
      <p:sp>
        <p:nvSpPr>
          <p:cNvPr id="4" name="Datumsplatzhalter 3">
            <a:extLst>
              <a:ext uri="{FF2B5EF4-FFF2-40B4-BE49-F238E27FC236}">
                <a16:creationId xmlns:a16="http://schemas.microsoft.com/office/drawing/2014/main" id="{CCED896E-CA39-45F3-8B71-055C28F61569}"/>
              </a:ext>
            </a:extLst>
          </p:cNvPr>
          <p:cNvSpPr>
            <a:spLocks noGrp="1"/>
          </p:cNvSpPr>
          <p:nvPr>
            <p:ph type="dt" sz="half" idx="10"/>
          </p:nvPr>
        </p:nvSpPr>
        <p:spPr/>
        <p:txBody>
          <a:bodyPr/>
          <a:lstStyle/>
          <a:p>
            <a:pPr rtl="0"/>
            <a:fld id="{CA5E3BD6-493E-4773-AC13-EE70A9E3F498}" type="datetime1">
              <a:rPr lang="de-DE" smtClean="0"/>
              <a:t>25.11.2020</a:t>
            </a:fld>
            <a:endParaRPr lang="en-US" dirty="0"/>
          </a:p>
        </p:txBody>
      </p:sp>
    </p:spTree>
    <p:extLst>
      <p:ext uri="{BB962C8B-B14F-4D97-AF65-F5344CB8AC3E}">
        <p14:creationId xmlns:p14="http://schemas.microsoft.com/office/powerpoint/2010/main" val="69688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EA8D32-4F3C-4792-A0C9-017889344C86}"/>
              </a:ext>
            </a:extLst>
          </p:cNvPr>
          <p:cNvSpPr>
            <a:spLocks noGrp="1"/>
          </p:cNvSpPr>
          <p:nvPr>
            <p:ph type="title"/>
          </p:nvPr>
        </p:nvSpPr>
        <p:spPr>
          <a:xfrm>
            <a:off x="1571652" y="-486793"/>
            <a:ext cx="3517567" cy="2093975"/>
          </a:xfrm>
        </p:spPr>
        <p:txBody>
          <a:bodyPr anchor="b">
            <a:normAutofit/>
          </a:bodyPr>
          <a:lstStyle/>
          <a:p>
            <a:r>
              <a:rPr lang="de-DE" dirty="0"/>
              <a:t>Exposé</a:t>
            </a:r>
          </a:p>
        </p:txBody>
      </p:sp>
      <p:pic>
        <p:nvPicPr>
          <p:cNvPr id="5" name="Grafik 4" descr="Ein Bild, das Text enthält.&#10;&#10;Automatisch generierte Beschreibung">
            <a:extLst>
              <a:ext uri="{FF2B5EF4-FFF2-40B4-BE49-F238E27FC236}">
                <a16:creationId xmlns:a16="http://schemas.microsoft.com/office/drawing/2014/main" id="{D5B64AC4-9ACB-4CF0-80D6-EEF062FF1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4053" y="-1"/>
            <a:ext cx="4648947" cy="6811645"/>
          </a:xfrm>
          <a:prstGeom prst="rect">
            <a:avLst/>
          </a:prstGeom>
          <a:noFill/>
        </p:spPr>
      </p:pic>
      <p:sp>
        <p:nvSpPr>
          <p:cNvPr id="3" name="Datumsplatzhalter 2">
            <a:extLst>
              <a:ext uri="{FF2B5EF4-FFF2-40B4-BE49-F238E27FC236}">
                <a16:creationId xmlns:a16="http://schemas.microsoft.com/office/drawing/2014/main" id="{E7C72417-0E0E-4788-9FEA-B7940B26B5E6}"/>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25.11.2020</a:t>
            </a:fld>
            <a:endParaRPr lang="en-US"/>
          </a:p>
        </p:txBody>
      </p:sp>
      <p:pic>
        <p:nvPicPr>
          <p:cNvPr id="7" name="Grafik 6">
            <a:extLst>
              <a:ext uri="{FF2B5EF4-FFF2-40B4-BE49-F238E27FC236}">
                <a16:creationId xmlns:a16="http://schemas.microsoft.com/office/drawing/2014/main" id="{2B869E13-3256-49B4-A93B-33E131610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82" y="1901696"/>
            <a:ext cx="3805256" cy="2683003"/>
          </a:xfrm>
          <a:prstGeom prst="rect">
            <a:avLst/>
          </a:prstGeom>
        </p:spPr>
      </p:pic>
      <p:sp>
        <p:nvSpPr>
          <p:cNvPr id="12" name="Textfeld 11">
            <a:extLst>
              <a:ext uri="{FF2B5EF4-FFF2-40B4-BE49-F238E27FC236}">
                <a16:creationId xmlns:a16="http://schemas.microsoft.com/office/drawing/2014/main" id="{2D31A480-F638-45AB-A999-75D63D9878E6}"/>
              </a:ext>
            </a:extLst>
          </p:cNvPr>
          <p:cNvSpPr txBox="1"/>
          <p:nvPr/>
        </p:nvSpPr>
        <p:spPr>
          <a:xfrm>
            <a:off x="383256" y="4584699"/>
            <a:ext cx="3895532" cy="338554"/>
          </a:xfrm>
          <a:prstGeom prst="rect">
            <a:avLst/>
          </a:prstGeom>
          <a:noFill/>
        </p:spPr>
        <p:txBody>
          <a:bodyPr wrap="square">
            <a:spAutoFit/>
          </a:bodyPr>
          <a:lstStyle/>
          <a:p>
            <a:r>
              <a:rPr lang="de-DE" sz="800" dirty="0">
                <a:solidFill>
                  <a:schemeClr val="bg1"/>
                </a:solidFill>
                <a:hlinkClick r:id="rId5">
                  <a:extLst>
                    <a:ext uri="{A12FA001-AC4F-418D-AE19-62706E023703}">
                      <ahyp:hlinkClr xmlns:ahyp="http://schemas.microsoft.com/office/drawing/2018/hyperlinkcolor" val="tx"/>
                    </a:ext>
                  </a:extLst>
                </a:hlinkClick>
              </a:rPr>
              <a:t>Bild: Hauptgründe für Stress | Institut </a:t>
            </a:r>
            <a:r>
              <a:rPr lang="de-DE" sz="800" dirty="0" err="1">
                <a:solidFill>
                  <a:schemeClr val="bg1"/>
                </a:solidFill>
                <a:hlinkClick r:id="rId5">
                  <a:extLst>
                    <a:ext uri="{A12FA001-AC4F-418D-AE19-62706E023703}">
                      <ahyp:hlinkClr xmlns:ahyp="http://schemas.microsoft.com/office/drawing/2018/hyperlinkcolor" val="tx"/>
                    </a:ext>
                  </a:extLst>
                </a:hlinkClick>
              </a:rPr>
              <a:t>Allergosan</a:t>
            </a:r>
            <a:r>
              <a:rPr lang="de-DE" sz="800" dirty="0">
                <a:solidFill>
                  <a:schemeClr val="bg1"/>
                </a:solidFill>
                <a:hlinkClick r:id="rId5">
                  <a:extLst>
                    <a:ext uri="{A12FA001-AC4F-418D-AE19-62706E023703}">
                      <ahyp:hlinkClr xmlns:ahyp="http://schemas.microsoft.com/office/drawing/2018/hyperlinkcolor" val="tx"/>
                    </a:ext>
                  </a:extLst>
                </a:hlinkClick>
              </a:rPr>
              <a:t> pharmazeutische Produkte Forschungs- und Vertriebs GmbH, 09.11.2017 | OTS.at</a:t>
            </a:r>
            <a:endParaRPr lang="de-DE" sz="800" dirty="0">
              <a:solidFill>
                <a:schemeClr val="bg1"/>
              </a:solidFill>
            </a:endParaRPr>
          </a:p>
        </p:txBody>
      </p:sp>
    </p:spTree>
    <p:extLst>
      <p:ext uri="{BB962C8B-B14F-4D97-AF65-F5344CB8AC3E}">
        <p14:creationId xmlns:p14="http://schemas.microsoft.com/office/powerpoint/2010/main" val="3726880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06D867-47AB-48B8-A676-2E0CBB5495A5}"/>
              </a:ext>
            </a:extLst>
          </p:cNvPr>
          <p:cNvSpPr>
            <a:spLocks noGrp="1"/>
          </p:cNvSpPr>
          <p:nvPr>
            <p:ph type="title"/>
          </p:nvPr>
        </p:nvSpPr>
        <p:spPr/>
        <p:txBody>
          <a:bodyPr/>
          <a:lstStyle/>
          <a:p>
            <a:r>
              <a:rPr lang="de-DE" dirty="0"/>
              <a:t>Anforderungen</a:t>
            </a:r>
          </a:p>
        </p:txBody>
      </p:sp>
      <p:sp>
        <p:nvSpPr>
          <p:cNvPr id="3" name="Datumsplatzhalter 2">
            <a:extLst>
              <a:ext uri="{FF2B5EF4-FFF2-40B4-BE49-F238E27FC236}">
                <a16:creationId xmlns:a16="http://schemas.microsoft.com/office/drawing/2014/main" id="{C804DD8F-BFB9-4DED-B4CB-10A7060FF11A}"/>
              </a:ext>
            </a:extLst>
          </p:cNvPr>
          <p:cNvSpPr>
            <a:spLocks noGrp="1"/>
          </p:cNvSpPr>
          <p:nvPr>
            <p:ph type="dt" sz="half" idx="10"/>
          </p:nvPr>
        </p:nvSpPr>
        <p:spPr/>
        <p:txBody>
          <a:bodyPr/>
          <a:lstStyle/>
          <a:p>
            <a:pPr rtl="0"/>
            <a:fld id="{F9110680-7D80-41F3-804A-113A4CB11D73}" type="datetime1">
              <a:rPr lang="de-DE" smtClean="0"/>
              <a:t>25.11.2020</a:t>
            </a:fld>
            <a:endParaRPr lang="en-US" dirty="0"/>
          </a:p>
        </p:txBody>
      </p:sp>
      <p:sp>
        <p:nvSpPr>
          <p:cNvPr id="4" name="Textfeld 3">
            <a:extLst>
              <a:ext uri="{FF2B5EF4-FFF2-40B4-BE49-F238E27FC236}">
                <a16:creationId xmlns:a16="http://schemas.microsoft.com/office/drawing/2014/main" id="{FD5FEC70-0327-4FB0-B1B6-09C00837B2B1}"/>
              </a:ext>
            </a:extLst>
          </p:cNvPr>
          <p:cNvSpPr txBox="1"/>
          <p:nvPr/>
        </p:nvSpPr>
        <p:spPr>
          <a:xfrm>
            <a:off x="1206500" y="2091551"/>
            <a:ext cx="9949180" cy="4001095"/>
          </a:xfrm>
          <a:prstGeom prst="rect">
            <a:avLst/>
          </a:prstGeom>
          <a:noFill/>
        </p:spPr>
        <p:txBody>
          <a:bodyPr wrap="square" rtlCol="0">
            <a:spAutoFit/>
          </a:bodyPr>
          <a:lstStyle/>
          <a:p>
            <a:pPr marL="285750" indent="-285750">
              <a:buFont typeface="Arial" panose="020B0604020202020204" pitchFamily="34" charset="0"/>
              <a:buChar char="•"/>
            </a:pPr>
            <a:r>
              <a:rPr lang="de-DE" sz="1400" b="1" dirty="0">
                <a:latin typeface="-apple-system"/>
              </a:rPr>
              <a:t>Pla</a:t>
            </a:r>
            <a:r>
              <a:rPr lang="de-DE" sz="1200" b="1" dirty="0">
                <a:latin typeface="-apple-system"/>
              </a:rPr>
              <a:t>ttformunabhängig</a:t>
            </a:r>
          </a:p>
          <a:p>
            <a:pPr marL="285750" indent="-285750">
              <a:buFont typeface="Wingdings" panose="05000000000000000000" pitchFamily="2" charset="2"/>
              <a:buChar char="à"/>
            </a:pPr>
            <a:r>
              <a:rPr lang="de-DE" sz="1200" dirty="0">
                <a:latin typeface="-apple-system"/>
                <a:sym typeface="Wingdings" panose="05000000000000000000" pitchFamily="2" charset="2"/>
              </a:rPr>
              <a:t>Web: Mac OS X, Windows, Linux</a:t>
            </a:r>
          </a:p>
          <a:p>
            <a:pPr marL="285750" indent="-285750">
              <a:buFont typeface="Wingdings" panose="05000000000000000000" pitchFamily="2" charset="2"/>
              <a:buChar char="à"/>
            </a:pPr>
            <a:r>
              <a:rPr lang="de-DE" sz="1200" dirty="0">
                <a:latin typeface="-apple-system"/>
                <a:sym typeface="Wingdings" panose="05000000000000000000" pitchFamily="2" charset="2"/>
              </a:rPr>
              <a:t>App: iOS, Android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Stabilität/ Zuverlässig</a:t>
            </a:r>
          </a:p>
          <a:p>
            <a:r>
              <a:rPr lang="de-DE" sz="1200" dirty="0">
                <a:latin typeface="-apple-system"/>
                <a:sym typeface="Wingdings" panose="05000000000000000000" pitchFamily="2" charset="2"/>
              </a:rPr>
              <a:t> Fehler und Abstürze verhindern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err="1">
                <a:latin typeface="-apple-system"/>
              </a:rPr>
              <a:t>Responsiveness</a:t>
            </a:r>
            <a:endParaRPr lang="de-DE" sz="1200" b="1" dirty="0">
              <a:latin typeface="-apple-system"/>
            </a:endParaRPr>
          </a:p>
          <a:p>
            <a:r>
              <a:rPr lang="de-DE" sz="1200" dirty="0">
                <a:latin typeface="-apple-system"/>
                <a:sym typeface="Wingdings" panose="05000000000000000000" pitchFamily="2" charset="2"/>
              </a:rPr>
              <a:t> Akku schonend</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Sicherheit</a:t>
            </a:r>
          </a:p>
          <a:p>
            <a:r>
              <a:rPr lang="de-DE" sz="1200" dirty="0">
                <a:latin typeface="-apple-system"/>
                <a:sym typeface="Wingdings" panose="05000000000000000000" pitchFamily="2" charset="2"/>
              </a:rPr>
              <a:t> Daten verschlüsselt aufbewahren</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Wartezeit</a:t>
            </a:r>
          </a:p>
          <a:p>
            <a:r>
              <a:rPr lang="de-DE" sz="1200" dirty="0">
                <a:latin typeface="-apple-system"/>
                <a:sym typeface="Wingdings" panose="05000000000000000000" pitchFamily="2" charset="2"/>
              </a:rPr>
              <a:t> Eingabe bis zur ersten Reaktion darf 0,5 Sek., bis zur ersten Ausgabe 5 Sek. Nicht überschreiten </a:t>
            </a:r>
            <a:br>
              <a:rPr lang="de-DE" sz="1200" dirty="0">
                <a:latin typeface="-apple-system"/>
                <a:sym typeface="Wingdings" panose="05000000000000000000" pitchFamily="2" charset="2"/>
              </a:rPr>
            </a:br>
            <a:endParaRPr lang="de-DE" sz="1200" dirty="0">
              <a:latin typeface="-apple-system"/>
            </a:endParaRPr>
          </a:p>
          <a:p>
            <a:pPr marL="285750" indent="-285750">
              <a:buFont typeface="Arial" panose="020B0604020202020204" pitchFamily="34" charset="0"/>
              <a:buChar char="•"/>
            </a:pPr>
            <a:r>
              <a:rPr lang="de-DE" sz="1200" b="1" dirty="0">
                <a:latin typeface="-apple-system"/>
              </a:rPr>
              <a:t>Design</a:t>
            </a:r>
          </a:p>
          <a:p>
            <a:r>
              <a:rPr lang="de-DE" sz="1200" dirty="0">
                <a:latin typeface="-apple-system"/>
                <a:sym typeface="Wingdings" panose="05000000000000000000" pitchFamily="2" charset="2"/>
              </a:rPr>
              <a:t> Benutzerfreundliche Oberfläche</a:t>
            </a:r>
          </a:p>
          <a:p>
            <a:pPr marL="285750" indent="-285750">
              <a:buFont typeface="Wingdings" panose="05000000000000000000" pitchFamily="2" charset="2"/>
              <a:buChar char="à"/>
            </a:pPr>
            <a:r>
              <a:rPr lang="de-DE" sz="1200" dirty="0">
                <a:latin typeface="-apple-system"/>
                <a:sym typeface="Wingdings" panose="05000000000000000000" pitchFamily="2" charset="2"/>
              </a:rPr>
              <a:t>Zeitloses &amp; schlichtes Design</a:t>
            </a:r>
          </a:p>
          <a:p>
            <a:pPr marL="285750" indent="-285750">
              <a:buFont typeface="Wingdings" panose="05000000000000000000" pitchFamily="2" charset="2"/>
              <a:buChar char="à"/>
            </a:pPr>
            <a:r>
              <a:rPr lang="de-DE" sz="1200" dirty="0">
                <a:latin typeface="-apple-system"/>
                <a:sym typeface="Wingdings" panose="05000000000000000000" pitchFamily="2" charset="2"/>
              </a:rPr>
              <a:t>Beschreibungen &amp; Beschriftungen: Konkret darstellen</a:t>
            </a:r>
          </a:p>
          <a:p>
            <a:pPr marL="285750" indent="-285750">
              <a:buFont typeface="Wingdings" panose="05000000000000000000" pitchFamily="2" charset="2"/>
              <a:buChar char="à"/>
            </a:pPr>
            <a:r>
              <a:rPr lang="de-DE" sz="1200" dirty="0">
                <a:latin typeface="-apple-system"/>
                <a:sym typeface="Wingdings" panose="05000000000000000000" pitchFamily="2" charset="2"/>
              </a:rPr>
              <a:t>Buttons &amp; Icons: Einfach &amp; Verständlich darstellen</a:t>
            </a:r>
            <a:endParaRPr lang="de-DE" sz="1200" dirty="0">
              <a:latin typeface="-apple-system"/>
            </a:endParaRPr>
          </a:p>
        </p:txBody>
      </p:sp>
    </p:spTree>
    <p:extLst>
      <p:ext uri="{BB962C8B-B14F-4D97-AF65-F5344CB8AC3E}">
        <p14:creationId xmlns:p14="http://schemas.microsoft.com/office/powerpoint/2010/main" val="267141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794BE8-4F0D-46BD-9195-3D96FF076057}"/>
              </a:ext>
            </a:extLst>
          </p:cNvPr>
          <p:cNvSpPr>
            <a:spLocks noGrp="1"/>
          </p:cNvSpPr>
          <p:nvPr>
            <p:ph type="title"/>
          </p:nvPr>
        </p:nvSpPr>
        <p:spPr/>
        <p:txBody>
          <a:bodyPr/>
          <a:lstStyle/>
          <a:p>
            <a:r>
              <a:rPr lang="de-DE" dirty="0"/>
              <a:t>Zielhierarchie</a:t>
            </a:r>
          </a:p>
        </p:txBody>
      </p:sp>
      <p:sp>
        <p:nvSpPr>
          <p:cNvPr id="3" name="Datumsplatzhalter 2">
            <a:extLst>
              <a:ext uri="{FF2B5EF4-FFF2-40B4-BE49-F238E27FC236}">
                <a16:creationId xmlns:a16="http://schemas.microsoft.com/office/drawing/2014/main" id="{B260D725-5B0A-44B6-9969-BF324580CEBA}"/>
              </a:ext>
            </a:extLst>
          </p:cNvPr>
          <p:cNvSpPr>
            <a:spLocks noGrp="1"/>
          </p:cNvSpPr>
          <p:nvPr>
            <p:ph type="dt" sz="half" idx="10"/>
          </p:nvPr>
        </p:nvSpPr>
        <p:spPr/>
        <p:txBody>
          <a:bodyPr/>
          <a:lstStyle/>
          <a:p>
            <a:pPr rtl="0"/>
            <a:fld id="{F9110680-7D80-41F3-804A-113A4CB11D73}" type="datetime1">
              <a:rPr lang="de-DE" smtClean="0"/>
              <a:t>25.11.2020</a:t>
            </a:fld>
            <a:endParaRPr lang="en-US" dirty="0"/>
          </a:p>
        </p:txBody>
      </p:sp>
      <p:sp>
        <p:nvSpPr>
          <p:cNvPr id="4" name="Textfeld 3">
            <a:extLst>
              <a:ext uri="{FF2B5EF4-FFF2-40B4-BE49-F238E27FC236}">
                <a16:creationId xmlns:a16="http://schemas.microsoft.com/office/drawing/2014/main" id="{D35F7AC3-1853-4D72-9FD1-1A45C4C0E275}"/>
              </a:ext>
            </a:extLst>
          </p:cNvPr>
          <p:cNvSpPr txBox="1"/>
          <p:nvPr/>
        </p:nvSpPr>
        <p:spPr>
          <a:xfrm>
            <a:off x="1203960" y="2081596"/>
            <a:ext cx="9951720" cy="1754326"/>
          </a:xfrm>
          <a:prstGeom prst="rect">
            <a:avLst/>
          </a:prstGeom>
          <a:noFill/>
        </p:spPr>
        <p:txBody>
          <a:bodyPr wrap="square" rtlCol="0">
            <a:spAutoFit/>
          </a:bodyPr>
          <a:lstStyle/>
          <a:p>
            <a:r>
              <a:rPr lang="de-DE" b="1" dirty="0"/>
              <a:t>Allgemeines Projektziel:</a:t>
            </a:r>
          </a:p>
          <a:p>
            <a:pPr marL="285750" indent="-285750">
              <a:buFont typeface="Arial" panose="020B0604020202020204" pitchFamily="34" charset="0"/>
              <a:buChar char="•"/>
            </a:pPr>
            <a:r>
              <a:rPr lang="de-DE" dirty="0"/>
              <a:t>Menschen helfen, die unter Stress leiden</a:t>
            </a:r>
          </a:p>
          <a:p>
            <a:pPr marL="285750" indent="-285750">
              <a:buFont typeface="Arial" panose="020B0604020202020204" pitchFamily="34" charset="0"/>
              <a:buChar char="•"/>
            </a:pPr>
            <a:r>
              <a:rPr lang="de-DE" dirty="0"/>
              <a:t>Die Benutzer sollen sich entspannter fühlen</a:t>
            </a:r>
          </a:p>
          <a:p>
            <a:pPr marL="285750" indent="-285750">
              <a:buFont typeface="Arial" panose="020B0604020202020204" pitchFamily="34" charset="0"/>
              <a:buChar char="•"/>
            </a:pPr>
            <a:r>
              <a:rPr lang="de-DE" dirty="0"/>
              <a:t>Die Benutzer sollen motivierter sein</a:t>
            </a:r>
          </a:p>
          <a:p>
            <a:pPr marL="285750" indent="-285750">
              <a:buFont typeface="Arial" panose="020B0604020202020204" pitchFamily="34" charset="0"/>
              <a:buChar char="•"/>
            </a:pPr>
            <a:r>
              <a:rPr lang="de-DE" dirty="0"/>
              <a:t>Positive gesundheitliche Auswirkung der Benutzer</a:t>
            </a:r>
          </a:p>
          <a:p>
            <a:pPr marL="285750" indent="-285750">
              <a:buFont typeface="Arial" panose="020B0604020202020204" pitchFamily="34" charset="0"/>
              <a:buChar char="•"/>
            </a:pPr>
            <a:r>
              <a:rPr lang="de-DE" dirty="0"/>
              <a:t>Verhindern von weiteren Krankheiten</a:t>
            </a:r>
          </a:p>
        </p:txBody>
      </p:sp>
      <p:sp>
        <p:nvSpPr>
          <p:cNvPr id="5" name="Textfeld 4">
            <a:extLst>
              <a:ext uri="{FF2B5EF4-FFF2-40B4-BE49-F238E27FC236}">
                <a16:creationId xmlns:a16="http://schemas.microsoft.com/office/drawing/2014/main" id="{F165E382-D3DF-4C2C-BED2-D320B96575A8}"/>
              </a:ext>
            </a:extLst>
          </p:cNvPr>
          <p:cNvSpPr txBox="1"/>
          <p:nvPr/>
        </p:nvSpPr>
        <p:spPr>
          <a:xfrm>
            <a:off x="1203960" y="4078558"/>
            <a:ext cx="9951720" cy="1754326"/>
          </a:xfrm>
          <a:prstGeom prst="rect">
            <a:avLst/>
          </a:prstGeom>
          <a:noFill/>
        </p:spPr>
        <p:txBody>
          <a:bodyPr wrap="square" rtlCol="0">
            <a:spAutoFit/>
          </a:bodyPr>
          <a:lstStyle/>
          <a:p>
            <a:r>
              <a:rPr lang="de-DE" b="1" dirty="0"/>
              <a:t>Zielgruppe:</a:t>
            </a:r>
          </a:p>
          <a:p>
            <a:pPr marL="285750" indent="-285750">
              <a:buFont typeface="Arial" panose="020B0604020202020204" pitchFamily="34" charset="0"/>
              <a:buChar char="•"/>
            </a:pPr>
            <a:r>
              <a:rPr lang="de-DE" dirty="0"/>
              <a:t>Männlich, Weiblich, Divers jeder Altersklasse</a:t>
            </a:r>
          </a:p>
          <a:p>
            <a:pPr marL="285750" indent="-285750">
              <a:buFont typeface="Arial" panose="020B0604020202020204" pitchFamily="34" charset="0"/>
              <a:buChar char="•"/>
            </a:pPr>
            <a:r>
              <a:rPr lang="de-DE" dirty="0"/>
              <a:t>Besitzen eines PC/ Laptop, Smartphone, Tablet</a:t>
            </a:r>
          </a:p>
          <a:p>
            <a:pPr marL="285750" indent="-285750">
              <a:buFont typeface="Arial" panose="020B0604020202020204" pitchFamily="34" charset="0"/>
              <a:buChar char="•"/>
            </a:pPr>
            <a:r>
              <a:rPr lang="de-DE" dirty="0"/>
              <a:t>Schüler, Studierende, Angestellte etc.</a:t>
            </a:r>
          </a:p>
          <a:p>
            <a:pPr marL="285750" indent="-285750">
              <a:buFont typeface="Arial" panose="020B0604020202020204" pitchFamily="34" charset="0"/>
              <a:buChar char="•"/>
            </a:pPr>
            <a:r>
              <a:rPr lang="de-DE" dirty="0"/>
              <a:t>Alle, die unter Stress leiden und mehr entspannen möchten</a:t>
            </a:r>
          </a:p>
          <a:p>
            <a:pPr marL="285750" indent="-285750">
              <a:buFont typeface="Arial" panose="020B0604020202020204" pitchFamily="34" charset="0"/>
              <a:buChar char="•"/>
            </a:pPr>
            <a:r>
              <a:rPr lang="de-DE" dirty="0"/>
              <a:t>Die darauf achten möchten, genug zu trinken</a:t>
            </a:r>
          </a:p>
        </p:txBody>
      </p:sp>
    </p:spTree>
    <p:extLst>
      <p:ext uri="{BB962C8B-B14F-4D97-AF65-F5344CB8AC3E}">
        <p14:creationId xmlns:p14="http://schemas.microsoft.com/office/powerpoint/2010/main" val="75463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FBCCAB-5ACC-4EC5-9706-8BE377FFBCF8}"/>
              </a:ext>
            </a:extLst>
          </p:cNvPr>
          <p:cNvSpPr>
            <a:spLocks noGrp="1"/>
          </p:cNvSpPr>
          <p:nvPr>
            <p:ph type="title"/>
          </p:nvPr>
        </p:nvSpPr>
        <p:spPr>
          <a:xfrm>
            <a:off x="643464" y="1335025"/>
            <a:ext cx="3517567" cy="2093975"/>
          </a:xfrm>
        </p:spPr>
        <p:txBody>
          <a:bodyPr anchor="b">
            <a:normAutofit/>
          </a:bodyPr>
          <a:lstStyle/>
          <a:p>
            <a:r>
              <a:rPr lang="de-DE" dirty="0"/>
              <a:t>Problemszenario</a:t>
            </a:r>
          </a:p>
        </p:txBody>
      </p:sp>
      <p:sp>
        <p:nvSpPr>
          <p:cNvPr id="3" name="Datumsplatzhalter 2">
            <a:extLst>
              <a:ext uri="{FF2B5EF4-FFF2-40B4-BE49-F238E27FC236}">
                <a16:creationId xmlns:a16="http://schemas.microsoft.com/office/drawing/2014/main" id="{B6FF20DB-52C1-465F-9B0F-37C64A4297FB}"/>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25.11.2020</a:t>
            </a:fld>
            <a:endParaRPr lang="en-US"/>
          </a:p>
        </p:txBody>
      </p:sp>
      <p:pic>
        <p:nvPicPr>
          <p:cNvPr id="9" name="Grafik 8" descr="Ein Bild, das Text enthält.&#10;&#10;Automatisch generierte Beschreibung">
            <a:extLst>
              <a:ext uri="{FF2B5EF4-FFF2-40B4-BE49-F238E27FC236}">
                <a16:creationId xmlns:a16="http://schemas.microsoft.com/office/drawing/2014/main" id="{A8C912EE-9EAB-4C7B-A989-4F13D82CF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327" y="160887"/>
            <a:ext cx="5485872" cy="6536225"/>
          </a:xfrm>
          <a:prstGeom prst="rect">
            <a:avLst/>
          </a:prstGeom>
        </p:spPr>
      </p:pic>
    </p:spTree>
    <p:extLst>
      <p:ext uri="{BB962C8B-B14F-4D97-AF65-F5344CB8AC3E}">
        <p14:creationId xmlns:p14="http://schemas.microsoft.com/office/powerpoint/2010/main" val="196596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E4ADB-3912-4818-9107-B9B53667FC56}"/>
              </a:ext>
            </a:extLst>
          </p:cNvPr>
          <p:cNvSpPr>
            <a:spLocks noGrp="1"/>
          </p:cNvSpPr>
          <p:nvPr>
            <p:ph type="title"/>
          </p:nvPr>
        </p:nvSpPr>
        <p:spPr>
          <a:xfrm>
            <a:off x="7006166" y="0"/>
            <a:ext cx="3517567" cy="947167"/>
          </a:xfrm>
        </p:spPr>
        <p:txBody>
          <a:bodyPr anchor="b">
            <a:normAutofit/>
          </a:bodyPr>
          <a:lstStyle/>
          <a:p>
            <a:r>
              <a:rPr lang="de-DE" dirty="0">
                <a:solidFill>
                  <a:schemeClr val="tx1"/>
                </a:solidFill>
              </a:rPr>
              <a:t>Domänenmodell</a:t>
            </a:r>
          </a:p>
        </p:txBody>
      </p:sp>
      <p:pic>
        <p:nvPicPr>
          <p:cNvPr id="5" name="Grafik 4">
            <a:extLst>
              <a:ext uri="{FF2B5EF4-FFF2-40B4-BE49-F238E27FC236}">
                <a16:creationId xmlns:a16="http://schemas.microsoft.com/office/drawing/2014/main" id="{D19442D1-CA1D-4DBB-AF49-36C9359E3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584" y="1934085"/>
            <a:ext cx="6677552" cy="4173470"/>
          </a:xfrm>
          <a:prstGeom prst="rect">
            <a:avLst/>
          </a:prstGeom>
          <a:noFill/>
        </p:spPr>
      </p:pic>
      <p:sp>
        <p:nvSpPr>
          <p:cNvPr id="10" name="Text Placeholder 3">
            <a:extLst>
              <a:ext uri="{FF2B5EF4-FFF2-40B4-BE49-F238E27FC236}">
                <a16:creationId xmlns:a16="http://schemas.microsoft.com/office/drawing/2014/main" id="{64EF8376-154E-49F9-9170-F088ABD1CCF0}"/>
              </a:ext>
            </a:extLst>
          </p:cNvPr>
          <p:cNvSpPr>
            <a:spLocks noGrp="1"/>
          </p:cNvSpPr>
          <p:nvPr>
            <p:ph type="body" sz="half" idx="2"/>
          </p:nvPr>
        </p:nvSpPr>
        <p:spPr>
          <a:xfrm>
            <a:off x="643465" y="3043050"/>
            <a:ext cx="3517567" cy="3064505"/>
          </a:xfrm>
        </p:spPr>
        <p:txBody>
          <a:bodyPr/>
          <a:lstStyle/>
          <a:p>
            <a:pPr algn="l">
              <a:buFont typeface="Arial" panose="020B0604020202020204" pitchFamily="34" charset="0"/>
              <a:buChar char="•"/>
            </a:pPr>
            <a:r>
              <a:rPr lang="de-DE" b="0" i="0" dirty="0">
                <a:solidFill>
                  <a:schemeClr val="bg1"/>
                </a:solidFill>
                <a:effectLst/>
                <a:latin typeface="-apple-system"/>
              </a:rPr>
              <a:t> Nutzer/ natürliche Person (Schüler, Student, Angestellter, etc.)</a:t>
            </a:r>
          </a:p>
          <a:p>
            <a:pPr algn="l">
              <a:buFont typeface="Arial" panose="020B0604020202020204" pitchFamily="34" charset="0"/>
              <a:buChar char="•"/>
            </a:pPr>
            <a:r>
              <a:rPr lang="de-DE" b="0" i="0" dirty="0">
                <a:solidFill>
                  <a:schemeClr val="bg1"/>
                </a:solidFill>
                <a:effectLst/>
                <a:latin typeface="-apple-system"/>
              </a:rPr>
              <a:t> geschultes Personal/ </a:t>
            </a:r>
            <a:r>
              <a:rPr lang="de-DE" b="0" i="0" dirty="0" err="1">
                <a:solidFill>
                  <a:schemeClr val="bg1"/>
                </a:solidFill>
                <a:effectLst/>
                <a:latin typeface="-apple-system"/>
              </a:rPr>
              <a:t>Supporting</a:t>
            </a:r>
            <a:r>
              <a:rPr lang="de-DE" b="0" i="0" dirty="0">
                <a:solidFill>
                  <a:schemeClr val="bg1"/>
                </a:solidFill>
                <a:effectLst/>
                <a:latin typeface="-apple-system"/>
              </a:rPr>
              <a:t> Team</a:t>
            </a:r>
          </a:p>
          <a:p>
            <a:pPr algn="l">
              <a:buFont typeface="Arial" panose="020B0604020202020204" pitchFamily="34" charset="0"/>
              <a:buChar char="•"/>
            </a:pPr>
            <a:r>
              <a:rPr lang="de-DE" b="0" i="0" dirty="0">
                <a:solidFill>
                  <a:schemeClr val="bg1"/>
                </a:solidFill>
                <a:effectLst/>
                <a:latin typeface="-apple-system"/>
              </a:rPr>
              <a:t> Therapeuten</a:t>
            </a:r>
          </a:p>
          <a:p>
            <a:endParaRPr lang="en-US" dirty="0"/>
          </a:p>
        </p:txBody>
      </p:sp>
      <p:sp>
        <p:nvSpPr>
          <p:cNvPr id="3" name="Datumsplatzhalter 2">
            <a:extLst>
              <a:ext uri="{FF2B5EF4-FFF2-40B4-BE49-F238E27FC236}">
                <a16:creationId xmlns:a16="http://schemas.microsoft.com/office/drawing/2014/main" id="{6B9B52C2-998F-4764-8855-F690A1964F90}"/>
              </a:ext>
            </a:extLst>
          </p:cNvPr>
          <p:cNvSpPr>
            <a:spLocks noGrp="1"/>
          </p:cNvSpPr>
          <p:nvPr>
            <p:ph type="dt" sz="half" idx="10"/>
          </p:nvPr>
        </p:nvSpPr>
        <p:spPr>
          <a:xfrm>
            <a:off x="643464" y="6446520"/>
            <a:ext cx="3517568" cy="365125"/>
          </a:xfrm>
        </p:spPr>
        <p:txBody>
          <a:bodyPr anchor="ctr">
            <a:normAutofit/>
          </a:bodyPr>
          <a:lstStyle/>
          <a:p>
            <a:pPr rtl="0">
              <a:spcAft>
                <a:spcPts val="600"/>
              </a:spcAft>
            </a:pPr>
            <a:fld id="{F9110680-7D80-41F3-804A-113A4CB11D73}" type="datetime1">
              <a:rPr lang="de-DE" smtClean="0"/>
              <a:pPr rtl="0">
                <a:spcAft>
                  <a:spcPts val="600"/>
                </a:spcAft>
              </a:pPr>
              <a:t>25.11.2020</a:t>
            </a:fld>
            <a:endParaRPr lang="en-US"/>
          </a:p>
        </p:txBody>
      </p:sp>
      <p:sp>
        <p:nvSpPr>
          <p:cNvPr id="9" name="Titel 1">
            <a:extLst>
              <a:ext uri="{FF2B5EF4-FFF2-40B4-BE49-F238E27FC236}">
                <a16:creationId xmlns:a16="http://schemas.microsoft.com/office/drawing/2014/main" id="{E82BDFF8-CF89-4A80-A7F5-DDA79CF75872}"/>
              </a:ext>
            </a:extLst>
          </p:cNvPr>
          <p:cNvSpPr txBox="1">
            <a:spLocks/>
          </p:cNvSpPr>
          <p:nvPr/>
        </p:nvSpPr>
        <p:spPr>
          <a:xfrm>
            <a:off x="795866" y="938783"/>
            <a:ext cx="3517567" cy="2093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100" b="0" i="0" kern="1200" spc="-50" baseline="0">
                <a:solidFill>
                  <a:srgbClr val="FFFFFF"/>
                </a:solidFill>
                <a:latin typeface="+mj-lt"/>
                <a:ea typeface="+mj-ea"/>
                <a:cs typeface="+mj-cs"/>
              </a:defRPr>
            </a:lvl1pPr>
          </a:lstStyle>
          <a:p>
            <a:r>
              <a:rPr lang="de-DE" dirty="0"/>
              <a:t>Stakeholder</a:t>
            </a:r>
          </a:p>
        </p:txBody>
      </p:sp>
    </p:spTree>
    <p:extLst>
      <p:ext uri="{BB962C8B-B14F-4D97-AF65-F5344CB8AC3E}">
        <p14:creationId xmlns:p14="http://schemas.microsoft.com/office/powerpoint/2010/main" val="28134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92C44-068F-4D42-97BC-5E6A80599DF7}"/>
              </a:ext>
            </a:extLst>
          </p:cNvPr>
          <p:cNvSpPr>
            <a:spLocks noGrp="1"/>
          </p:cNvSpPr>
          <p:nvPr>
            <p:ph type="title"/>
          </p:nvPr>
        </p:nvSpPr>
        <p:spPr>
          <a:xfrm>
            <a:off x="1097280" y="286603"/>
            <a:ext cx="10058400" cy="1450757"/>
          </a:xfrm>
        </p:spPr>
        <p:txBody>
          <a:bodyPr anchor="b">
            <a:normAutofit/>
          </a:bodyPr>
          <a:lstStyle/>
          <a:p>
            <a:r>
              <a:rPr lang="de-DE" dirty="0"/>
              <a:t>Anwendungslogik</a:t>
            </a:r>
          </a:p>
        </p:txBody>
      </p:sp>
      <p:sp>
        <p:nvSpPr>
          <p:cNvPr id="8" name="Content Placeholder 2">
            <a:extLst>
              <a:ext uri="{FF2B5EF4-FFF2-40B4-BE49-F238E27FC236}">
                <a16:creationId xmlns:a16="http://schemas.microsoft.com/office/drawing/2014/main" id="{DD410ACA-30D7-4B8E-B27F-0FF3DDB0E0B6}"/>
              </a:ext>
            </a:extLst>
          </p:cNvPr>
          <p:cNvSpPr>
            <a:spLocks noGrp="1"/>
          </p:cNvSpPr>
          <p:nvPr>
            <p:ph idx="1"/>
          </p:nvPr>
        </p:nvSpPr>
        <p:spPr>
          <a:xfrm>
            <a:off x="1097281" y="2108202"/>
            <a:ext cx="4998720" cy="3597274"/>
          </a:xfrm>
        </p:spPr>
        <p:txBody>
          <a:bodyPr>
            <a:normAutofit fontScale="62500" lnSpcReduction="20000"/>
          </a:bodyPr>
          <a:lstStyle/>
          <a:p>
            <a:pPr algn="l"/>
            <a:r>
              <a:rPr lang="de-DE" sz="2100" b="1" i="1" u="sng" dirty="0">
                <a:solidFill>
                  <a:srgbClr val="24292E"/>
                </a:solidFill>
                <a:effectLst/>
                <a:latin typeface="-apple-system"/>
              </a:rPr>
              <a:t>Benutzer</a:t>
            </a:r>
          </a:p>
          <a:p>
            <a:pPr algn="l">
              <a:buFont typeface="Arial" panose="020B0604020202020204" pitchFamily="34" charset="0"/>
              <a:buChar char="•"/>
            </a:pPr>
            <a:r>
              <a:rPr lang="de-DE" b="0" i="0" dirty="0">
                <a:solidFill>
                  <a:srgbClr val="24292E"/>
                </a:solidFill>
                <a:effectLst/>
                <a:latin typeface="-apple-system"/>
              </a:rPr>
              <a:t>Muss sich registrieren/ anmelden</a:t>
            </a:r>
          </a:p>
          <a:p>
            <a:pPr algn="l">
              <a:buFont typeface="Arial" panose="020B0604020202020204" pitchFamily="34" charset="0"/>
              <a:buChar char="•"/>
            </a:pPr>
            <a:r>
              <a:rPr lang="de-DE" b="0" i="0" dirty="0">
                <a:solidFill>
                  <a:srgbClr val="24292E"/>
                </a:solidFill>
                <a:effectLst/>
                <a:latin typeface="-apple-system"/>
              </a:rPr>
              <a:t>Kann verschiedene Übungen machen</a:t>
            </a:r>
          </a:p>
          <a:p>
            <a:pPr algn="l">
              <a:buFont typeface="Arial" panose="020B0604020202020204" pitchFamily="34" charset="0"/>
              <a:buChar char="•"/>
            </a:pPr>
            <a:r>
              <a:rPr lang="de-DE" b="0" i="0" dirty="0">
                <a:solidFill>
                  <a:srgbClr val="24292E"/>
                </a:solidFill>
                <a:effectLst/>
                <a:latin typeface="-apple-system"/>
              </a:rPr>
              <a:t>Kann Musik, Hörbücher oder ASMR hören</a:t>
            </a:r>
          </a:p>
          <a:p>
            <a:pPr algn="l">
              <a:buFont typeface="Arial" panose="020B0604020202020204" pitchFamily="34" charset="0"/>
              <a:buChar char="•"/>
            </a:pPr>
            <a:r>
              <a:rPr lang="de-DE" b="0" i="0" dirty="0">
                <a:solidFill>
                  <a:srgbClr val="24292E"/>
                </a:solidFill>
                <a:effectLst/>
                <a:latin typeface="-apple-system"/>
              </a:rPr>
              <a:t>Kann an Pausen zum entspannen erinnert werden</a:t>
            </a:r>
          </a:p>
          <a:p>
            <a:pPr algn="l">
              <a:buFont typeface="Arial" panose="020B0604020202020204" pitchFamily="34" charset="0"/>
              <a:buChar char="•"/>
            </a:pPr>
            <a:r>
              <a:rPr lang="de-DE" b="0" i="0" dirty="0">
                <a:solidFill>
                  <a:srgbClr val="24292E"/>
                </a:solidFill>
                <a:effectLst/>
                <a:latin typeface="-apple-system"/>
              </a:rPr>
              <a:t>Kann ans trinken erinnert werden</a:t>
            </a:r>
          </a:p>
          <a:p>
            <a:pPr algn="l">
              <a:buFont typeface="Arial" panose="020B0604020202020204" pitchFamily="34" charset="0"/>
              <a:buChar char="•"/>
            </a:pPr>
            <a:r>
              <a:rPr lang="de-DE" b="0" i="0" dirty="0">
                <a:solidFill>
                  <a:srgbClr val="24292E"/>
                </a:solidFill>
                <a:effectLst/>
                <a:latin typeface="-apple-system"/>
              </a:rPr>
              <a:t>Kann täglich morgens und abends eine Frage beantworten</a:t>
            </a:r>
          </a:p>
          <a:p>
            <a:pPr algn="l">
              <a:buFont typeface="Arial" panose="020B0604020202020204" pitchFamily="34" charset="0"/>
              <a:buChar char="•"/>
            </a:pPr>
            <a:r>
              <a:rPr lang="de-DE" b="0" i="0" dirty="0">
                <a:solidFill>
                  <a:srgbClr val="24292E"/>
                </a:solidFill>
                <a:effectLst/>
                <a:latin typeface="-apple-system"/>
              </a:rPr>
              <a:t>Kann am Ende eines Monats an einer Umfrage teilnehmen</a:t>
            </a:r>
          </a:p>
          <a:p>
            <a:pPr algn="l">
              <a:buFont typeface="Arial" panose="020B0604020202020204" pitchFamily="34" charset="0"/>
              <a:buChar char="•"/>
            </a:pPr>
            <a:r>
              <a:rPr lang="de-DE" b="0" i="0" dirty="0">
                <a:solidFill>
                  <a:srgbClr val="24292E"/>
                </a:solidFill>
                <a:effectLst/>
                <a:latin typeface="-apple-system"/>
              </a:rPr>
              <a:t>Kann mit unserem geschultem Personal Chatten/ Telefonieren</a:t>
            </a:r>
          </a:p>
          <a:p>
            <a:pPr algn="l">
              <a:buFont typeface="Arial" panose="020B0604020202020204" pitchFamily="34" charset="0"/>
              <a:buChar char="•"/>
            </a:pPr>
            <a:r>
              <a:rPr lang="de-DE" b="0" i="0" dirty="0">
                <a:solidFill>
                  <a:srgbClr val="24292E"/>
                </a:solidFill>
                <a:effectLst/>
                <a:latin typeface="-apple-system"/>
              </a:rPr>
              <a:t>(Kann in verschiedene Stresskategorien an dem Chat teilnehmen und sich mit anderen Benutzern austauschen)</a:t>
            </a:r>
          </a:p>
          <a:p>
            <a:endParaRPr lang="en-US" dirty="0"/>
          </a:p>
        </p:txBody>
      </p:sp>
      <p:sp>
        <p:nvSpPr>
          <p:cNvPr id="3" name="Datumsplatzhalter 2">
            <a:extLst>
              <a:ext uri="{FF2B5EF4-FFF2-40B4-BE49-F238E27FC236}">
                <a16:creationId xmlns:a16="http://schemas.microsoft.com/office/drawing/2014/main" id="{2E7E95B8-79AB-443A-B1CB-1B3CBA3B9F55}"/>
              </a:ext>
            </a:extLst>
          </p:cNvPr>
          <p:cNvSpPr>
            <a:spLocks noGrp="1"/>
          </p:cNvSpPr>
          <p:nvPr>
            <p:ph type="dt" sz="half" idx="10"/>
          </p:nvPr>
        </p:nvSpPr>
        <p:spPr>
          <a:xfrm>
            <a:off x="8218426" y="6446838"/>
            <a:ext cx="2584850" cy="365125"/>
          </a:xfrm>
        </p:spPr>
        <p:txBody>
          <a:bodyPr anchor="ctr">
            <a:normAutofit/>
          </a:bodyPr>
          <a:lstStyle/>
          <a:p>
            <a:pPr rtl="0">
              <a:spcAft>
                <a:spcPts val="600"/>
              </a:spcAft>
            </a:pPr>
            <a:fld id="{F9110680-7D80-41F3-804A-113A4CB11D73}" type="datetime1">
              <a:rPr lang="de-DE" smtClean="0"/>
              <a:pPr rtl="0">
                <a:spcAft>
                  <a:spcPts val="600"/>
                </a:spcAft>
              </a:pPr>
              <a:t>25.11.2020</a:t>
            </a:fld>
            <a:endParaRPr lang="en-US"/>
          </a:p>
        </p:txBody>
      </p:sp>
      <p:sp>
        <p:nvSpPr>
          <p:cNvPr id="6" name="Content Placeholder 2">
            <a:extLst>
              <a:ext uri="{FF2B5EF4-FFF2-40B4-BE49-F238E27FC236}">
                <a16:creationId xmlns:a16="http://schemas.microsoft.com/office/drawing/2014/main" id="{7F2D8710-ACBC-4B19-B4C4-E6DF28A13D81}"/>
              </a:ext>
            </a:extLst>
          </p:cNvPr>
          <p:cNvSpPr txBox="1">
            <a:spLocks/>
          </p:cNvSpPr>
          <p:nvPr/>
        </p:nvSpPr>
        <p:spPr>
          <a:xfrm>
            <a:off x="6402705" y="2108202"/>
            <a:ext cx="5402442" cy="2271077"/>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Geschultes Personal</a:t>
            </a:r>
          </a:p>
          <a:p>
            <a:pPr algn="l">
              <a:buFont typeface="Arial" panose="020B0604020202020204" pitchFamily="34" charset="0"/>
              <a:buChar char="•"/>
            </a:pPr>
            <a:r>
              <a:rPr lang="de-DE" sz="1200" b="0" i="0" dirty="0">
                <a:solidFill>
                  <a:srgbClr val="24292E"/>
                </a:solidFill>
                <a:effectLst/>
                <a:latin typeface="-apple-system"/>
              </a:rPr>
              <a:t>Unterstützt/ Hilft den Benutzern und bietet somit seelische Unterstützung an</a:t>
            </a:r>
          </a:p>
          <a:p>
            <a:pPr algn="l">
              <a:buFont typeface="Arial" panose="020B0604020202020204" pitchFamily="34" charset="0"/>
              <a:buChar char="•"/>
            </a:pPr>
            <a:r>
              <a:rPr lang="de-DE" sz="1200" b="0" i="0" dirty="0">
                <a:solidFill>
                  <a:srgbClr val="24292E"/>
                </a:solidFill>
                <a:effectLst/>
                <a:latin typeface="-apple-system"/>
              </a:rPr>
              <a:t>Schätzt den Benutzer ein (wobei er gerade Hilfe braucht)</a:t>
            </a:r>
          </a:p>
          <a:p>
            <a:pPr algn="l">
              <a:buFont typeface="Arial" panose="020B0604020202020204" pitchFamily="34" charset="0"/>
              <a:buChar char="•"/>
            </a:pPr>
            <a:r>
              <a:rPr lang="de-DE" sz="1200" b="0" i="0" dirty="0">
                <a:solidFill>
                  <a:srgbClr val="24292E"/>
                </a:solidFill>
                <a:effectLst/>
                <a:latin typeface="-apple-system"/>
              </a:rPr>
              <a:t>Gibt Tipps</a:t>
            </a:r>
          </a:p>
          <a:p>
            <a:pPr algn="l">
              <a:buFont typeface="Arial" panose="020B0604020202020204" pitchFamily="34" charset="0"/>
              <a:buChar char="•"/>
            </a:pPr>
            <a:r>
              <a:rPr lang="de-DE" sz="1200" b="0" i="0" dirty="0">
                <a:solidFill>
                  <a:srgbClr val="24292E"/>
                </a:solidFill>
                <a:effectLst/>
                <a:latin typeface="-apple-system"/>
              </a:rPr>
              <a:t>Schlägt verschiedene Anlaufmöglichkeiten vor</a:t>
            </a:r>
          </a:p>
          <a:p>
            <a:pPr algn="l">
              <a:buFont typeface="Arial" panose="020B0604020202020204" pitchFamily="34" charset="0"/>
              <a:buChar char="•"/>
            </a:pPr>
            <a:r>
              <a:rPr lang="de-DE" sz="1200" b="0" i="0" dirty="0">
                <a:solidFill>
                  <a:srgbClr val="24292E"/>
                </a:solidFill>
                <a:effectLst/>
                <a:latin typeface="-apple-system"/>
              </a:rPr>
              <a:t>(Leitet Kunden an einen Therapeuten weiter)</a:t>
            </a:r>
          </a:p>
          <a:p>
            <a:endParaRPr lang="en-US" sz="1200" dirty="0"/>
          </a:p>
        </p:txBody>
      </p:sp>
      <p:sp>
        <p:nvSpPr>
          <p:cNvPr id="7" name="Content Placeholder 2">
            <a:extLst>
              <a:ext uri="{FF2B5EF4-FFF2-40B4-BE49-F238E27FC236}">
                <a16:creationId xmlns:a16="http://schemas.microsoft.com/office/drawing/2014/main" id="{88FAC6DE-311C-4CE7-AF1B-D60545BD38A3}"/>
              </a:ext>
            </a:extLst>
          </p:cNvPr>
          <p:cNvSpPr txBox="1">
            <a:spLocks/>
          </p:cNvSpPr>
          <p:nvPr/>
        </p:nvSpPr>
        <p:spPr>
          <a:xfrm>
            <a:off x="6402705" y="4569144"/>
            <a:ext cx="3417570" cy="84391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l"/>
            <a:r>
              <a:rPr lang="de-DE" sz="1300" b="1" i="1" u="sng" dirty="0">
                <a:solidFill>
                  <a:srgbClr val="24292E"/>
                </a:solidFill>
                <a:effectLst/>
                <a:latin typeface="-apple-system"/>
              </a:rPr>
              <a:t>Therapeut</a:t>
            </a:r>
          </a:p>
          <a:p>
            <a:pPr algn="l">
              <a:buFont typeface="Arial" panose="020B0604020202020204" pitchFamily="34" charset="0"/>
              <a:buChar char="•"/>
            </a:pPr>
            <a:r>
              <a:rPr lang="de-DE" sz="1100" b="0" i="0" dirty="0">
                <a:solidFill>
                  <a:srgbClr val="24292E"/>
                </a:solidFill>
                <a:effectLst/>
                <a:latin typeface="-apple-system"/>
              </a:rPr>
              <a:t>Hilft dem Benutzer</a:t>
            </a:r>
          </a:p>
          <a:p>
            <a:endParaRPr lang="en-US" sz="1200" dirty="0"/>
          </a:p>
        </p:txBody>
      </p:sp>
    </p:spTree>
    <p:extLst>
      <p:ext uri="{BB962C8B-B14F-4D97-AF65-F5344CB8AC3E}">
        <p14:creationId xmlns:p14="http://schemas.microsoft.com/office/powerpoint/2010/main" val="216293769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85_TF56160789" id="{751E87C0-0771-424F-B154-871FD1501C05}" vid="{2E5C96EF-B3D9-45F0-A93F-C32C56A6DA2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1295</Words>
  <Application>Microsoft Office PowerPoint</Application>
  <PresentationFormat>Breitbild</PresentationFormat>
  <Paragraphs>185</Paragraphs>
  <Slides>17</Slides>
  <Notes>3</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17</vt:i4>
      </vt:variant>
    </vt:vector>
  </HeadingPairs>
  <TitlesOfParts>
    <vt:vector size="25" baseType="lpstr">
      <vt:lpstr>-apple-system</vt:lpstr>
      <vt:lpstr>Arial</vt:lpstr>
      <vt:lpstr>Arial</vt:lpstr>
      <vt:lpstr>Bookman Old Style</vt:lpstr>
      <vt:lpstr>Calibri</vt:lpstr>
      <vt:lpstr>Franklin Gothic Book</vt:lpstr>
      <vt:lpstr>Wingdings</vt:lpstr>
      <vt:lpstr>1_RetrospectVTI</vt:lpstr>
      <vt:lpstr>Life‘s Good</vt:lpstr>
      <vt:lpstr>,,Laut einer großangelegten Umfrage der Techniker Krankasse leiden in Deutschland mehr als drei Viertel der Erwachsenenbevölkerung zumindest gelegentlich unter Stress - ein knappes Viertel sogar häufig.‘‘</vt:lpstr>
      <vt:lpstr>Inhalt</vt:lpstr>
      <vt:lpstr>Exposé</vt:lpstr>
      <vt:lpstr>Anforderungen</vt:lpstr>
      <vt:lpstr>Zielhierarchie</vt:lpstr>
      <vt:lpstr>Problemszenario</vt:lpstr>
      <vt:lpstr>Domänenmodell</vt:lpstr>
      <vt:lpstr>Anwendungslogik</vt:lpstr>
      <vt:lpstr>Use-Case</vt:lpstr>
      <vt:lpstr>Konkurrenzanalyse</vt:lpstr>
      <vt:lpstr>Konkurrenzanalyse</vt:lpstr>
      <vt:lpstr>Alleinstellungsmerkmal</vt:lpstr>
      <vt:lpstr>Risiken für den Projektverlauf</vt:lpstr>
      <vt:lpstr>Spezifikation des ersten technischen /architekturellen Proof-of-Concept (PoC)</vt:lpstr>
      <vt:lpstr>Spezifikation des ersten technischen /architekturellen Proof-of-Concept (PoC)</vt:lpstr>
      <vt:lpstr>Ende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Life‘s Good</dc:title>
  <dc:creator>Kimberly Maria Plackenhohn (kplacken)</dc:creator>
  <cp:lastModifiedBy>Eda Serttas</cp:lastModifiedBy>
  <cp:revision>19</cp:revision>
  <dcterms:created xsi:type="dcterms:W3CDTF">2020-11-24T17:06:31Z</dcterms:created>
  <dcterms:modified xsi:type="dcterms:W3CDTF">2020-11-25T10:05:43Z</dcterms:modified>
</cp:coreProperties>
</file>