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3"/>
  </p:notesMasterIdLst>
  <p:handoutMasterIdLst>
    <p:handoutMasterId r:id="rId24"/>
  </p:handoutMasterIdLst>
  <p:sldIdLst>
    <p:sldId id="257" r:id="rId2"/>
    <p:sldId id="258" r:id="rId3"/>
    <p:sldId id="385" r:id="rId4"/>
    <p:sldId id="261" r:id="rId5"/>
    <p:sldId id="394" r:id="rId6"/>
    <p:sldId id="263" r:id="rId7"/>
    <p:sldId id="381" r:id="rId8"/>
    <p:sldId id="400" r:id="rId9"/>
    <p:sldId id="402" r:id="rId10"/>
    <p:sldId id="404" r:id="rId11"/>
    <p:sldId id="405" r:id="rId12"/>
    <p:sldId id="408" r:id="rId13"/>
    <p:sldId id="403" r:id="rId14"/>
    <p:sldId id="406" r:id="rId15"/>
    <p:sldId id="407" r:id="rId16"/>
    <p:sldId id="399" r:id="rId17"/>
    <p:sldId id="398" r:id="rId18"/>
    <p:sldId id="396" r:id="rId19"/>
    <p:sldId id="397" r:id="rId20"/>
    <p:sldId id="278" r:id="rId21"/>
    <p:sldId id="271" r:id="rId22"/>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0" autoAdjust="0"/>
    <p:restoredTop sz="81781" autoAdjust="0"/>
  </p:normalViewPr>
  <p:slideViewPr>
    <p:cSldViewPr snapToGrid="0">
      <p:cViewPr varScale="1">
        <p:scale>
          <a:sx n="54" d="100"/>
          <a:sy n="54" d="100"/>
        </p:scale>
        <p:origin x="82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17.02.2021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17.02.2021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5DE598A-D9FF-4E3A-AC10-162CFCBCB8DB}"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Hier wird der Durchschnitt(Wert) aller Fragen berechnet, damit man diese später besser als Kurve darstellen kann.</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377679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17.02.2021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74922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17.02.2021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17.02.2021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17.02.2021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17.02.2021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17.02.2021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17.02.2021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17.02.2021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17.02.2021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17.02.2021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17.02.2021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17.02.2021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17.02.2021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13" Type="http://schemas.openxmlformats.org/officeDocument/2006/relationships/hyperlink" Target="https://www.php.net/manual/de/mysqli-result.fetch-array.php"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12" Type="http://schemas.openxmlformats.org/officeDocument/2006/relationships/hyperlink" Target="https://dev-tek.de/lexicon/entry/130-php-mysqli-einleitung/"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5" Type="http://schemas.openxmlformats.org/officeDocument/2006/relationships/hyperlink" Target="https://www.dyn-web.com/tutorials/php-js/scalar.php"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 Id="rId14" Type="http://schemas.openxmlformats.org/officeDocument/2006/relationships/hyperlink" Target="https://www.php.net/manual/de/function.array-sum.php"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p:txBody>
          <a:bodyPr/>
          <a:lstStyle/>
          <a:p>
            <a:r>
              <a:rPr lang="de-DE" dirty="0"/>
              <a:t>SQL Datenbank Umfrage</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6" name="Grafik 5">
            <a:extLst>
              <a:ext uri="{FF2B5EF4-FFF2-40B4-BE49-F238E27FC236}">
                <a16:creationId xmlns:a16="http://schemas.microsoft.com/office/drawing/2014/main" id="{E80FFAEA-8E2E-4C2E-8A20-79872E4B2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89" y="2641341"/>
            <a:ext cx="9997391" cy="1450757"/>
          </a:xfrm>
          <a:prstGeom prst="rect">
            <a:avLst/>
          </a:prstGeom>
        </p:spPr>
      </p:pic>
    </p:spTree>
    <p:extLst>
      <p:ext uri="{BB962C8B-B14F-4D97-AF65-F5344CB8AC3E}">
        <p14:creationId xmlns:p14="http://schemas.microsoft.com/office/powerpoint/2010/main" val="43479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p:txBody>
          <a:bodyPr/>
          <a:lstStyle/>
          <a:p>
            <a:r>
              <a:rPr lang="de-DE" dirty="0"/>
              <a:t>SQL Struktur Umfrage</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pic>
        <p:nvPicPr>
          <p:cNvPr id="6" name="Grafik 5" descr="Ein Bild, das Tisch enthält.&#10;&#10;Automatisch generierte Beschreibung">
            <a:extLst>
              <a:ext uri="{FF2B5EF4-FFF2-40B4-BE49-F238E27FC236}">
                <a16:creationId xmlns:a16="http://schemas.microsoft.com/office/drawing/2014/main" id="{75632BF8-7E5B-47E2-8D50-96171E93A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96" y="2129246"/>
            <a:ext cx="10389767" cy="3541782"/>
          </a:xfrm>
          <a:prstGeom prst="rect">
            <a:avLst/>
          </a:prstGeom>
        </p:spPr>
      </p:pic>
    </p:spTree>
    <p:extLst>
      <p:ext uri="{BB962C8B-B14F-4D97-AF65-F5344CB8AC3E}">
        <p14:creationId xmlns:p14="http://schemas.microsoft.com/office/powerpoint/2010/main" val="183112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3A25A-5204-45CD-91C8-B6A7852910A3}"/>
              </a:ext>
            </a:extLst>
          </p:cNvPr>
          <p:cNvSpPr>
            <a:spLocks noGrp="1"/>
          </p:cNvSpPr>
          <p:nvPr>
            <p:ph type="title"/>
          </p:nvPr>
        </p:nvSpPr>
        <p:spPr/>
        <p:txBody>
          <a:bodyPr/>
          <a:lstStyle/>
          <a:p>
            <a:r>
              <a:rPr lang="de-DE" dirty="0"/>
              <a:t>SQL Datenbank Umfrage Auswertung</a:t>
            </a:r>
          </a:p>
        </p:txBody>
      </p:sp>
      <p:sp>
        <p:nvSpPr>
          <p:cNvPr id="4" name="Foliennummernplatzhalter 3">
            <a:extLst>
              <a:ext uri="{FF2B5EF4-FFF2-40B4-BE49-F238E27FC236}">
                <a16:creationId xmlns:a16="http://schemas.microsoft.com/office/drawing/2014/main" id="{B2133442-97E1-4466-84EC-0776884F4D30}"/>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pic>
        <p:nvPicPr>
          <p:cNvPr id="6" name="Grafik 5">
            <a:extLst>
              <a:ext uri="{FF2B5EF4-FFF2-40B4-BE49-F238E27FC236}">
                <a16:creationId xmlns:a16="http://schemas.microsoft.com/office/drawing/2014/main" id="{5F87EF04-00CF-4AF4-AC65-0923600AC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820" y="2122086"/>
            <a:ext cx="8907319" cy="3940026"/>
          </a:xfrm>
          <a:prstGeom prst="rect">
            <a:avLst/>
          </a:prstGeom>
        </p:spPr>
      </p:pic>
    </p:spTree>
    <p:extLst>
      <p:ext uri="{BB962C8B-B14F-4D97-AF65-F5344CB8AC3E}">
        <p14:creationId xmlns:p14="http://schemas.microsoft.com/office/powerpoint/2010/main" val="283635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pic>
        <p:nvPicPr>
          <p:cNvPr id="6" name="Grafik 5">
            <a:extLst>
              <a:ext uri="{FF2B5EF4-FFF2-40B4-BE49-F238E27FC236}">
                <a16:creationId xmlns:a16="http://schemas.microsoft.com/office/drawing/2014/main" id="{15CE0D53-A421-4F20-A266-5039CC98F763}"/>
              </a:ext>
            </a:extLst>
          </p:cNvPr>
          <p:cNvPicPr>
            <a:picLocks noChangeAspect="1"/>
          </p:cNvPicPr>
          <p:nvPr/>
        </p:nvPicPr>
        <p:blipFill rotWithShape="1">
          <a:blip r:embed="rId2">
            <a:extLst>
              <a:ext uri="{28A0092B-C50C-407E-A947-70E740481C1C}">
                <a14:useLocalDpi xmlns:a14="http://schemas.microsoft.com/office/drawing/2010/main" val="0"/>
              </a:ext>
            </a:extLst>
          </a:blip>
          <a:srcRect l="1895" t="4286" r="2730" b="4176"/>
          <a:stretch/>
        </p:blipFill>
        <p:spPr>
          <a:xfrm>
            <a:off x="2782118" y="1947552"/>
            <a:ext cx="6627763" cy="4394965"/>
          </a:xfrm>
          <a:prstGeom prst="rect">
            <a:avLst/>
          </a:prstGeom>
        </p:spPr>
      </p:pic>
    </p:spTree>
    <p:extLst>
      <p:ext uri="{BB962C8B-B14F-4D97-AF65-F5344CB8AC3E}">
        <p14:creationId xmlns:p14="http://schemas.microsoft.com/office/powerpoint/2010/main" val="261796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E3B99-90E6-4810-9291-4FFCF04B9D93}"/>
              </a:ext>
            </a:extLst>
          </p:cNvPr>
          <p:cNvSpPr>
            <a:spLocks noGrp="1"/>
          </p:cNvSpPr>
          <p:nvPr>
            <p:ph type="title"/>
          </p:nvPr>
        </p:nvSpPr>
        <p:spPr/>
        <p:txBody>
          <a:bodyPr/>
          <a:lstStyle/>
          <a:p>
            <a:r>
              <a:rPr lang="de-DE" dirty="0"/>
              <a:t>SQL Datenbank Favorit</a:t>
            </a:r>
          </a:p>
        </p:txBody>
      </p:sp>
      <p:sp>
        <p:nvSpPr>
          <p:cNvPr id="4" name="Foliennummernplatzhalter 3">
            <a:extLst>
              <a:ext uri="{FF2B5EF4-FFF2-40B4-BE49-F238E27FC236}">
                <a16:creationId xmlns:a16="http://schemas.microsoft.com/office/drawing/2014/main" id="{1576703A-D045-4142-B6BC-28811375C559}"/>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6" name="Grafik 5">
            <a:extLst>
              <a:ext uri="{FF2B5EF4-FFF2-40B4-BE49-F238E27FC236}">
                <a16:creationId xmlns:a16="http://schemas.microsoft.com/office/drawing/2014/main" id="{593217E4-29FC-4329-80A6-2BB582584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10" y="2263656"/>
            <a:ext cx="10056970" cy="1548319"/>
          </a:xfrm>
          <a:prstGeom prst="rect">
            <a:avLst/>
          </a:prstGeom>
        </p:spPr>
      </p:pic>
      <p:pic>
        <p:nvPicPr>
          <p:cNvPr id="8" name="Grafik 7">
            <a:extLst>
              <a:ext uri="{FF2B5EF4-FFF2-40B4-BE49-F238E27FC236}">
                <a16:creationId xmlns:a16="http://schemas.microsoft.com/office/drawing/2014/main" id="{8A83C62C-6979-406D-8767-9D97D06DA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384572"/>
            <a:ext cx="2999387" cy="1351209"/>
          </a:xfrm>
          <a:prstGeom prst="rect">
            <a:avLst/>
          </a:prstGeom>
        </p:spPr>
      </p:pic>
    </p:spTree>
    <p:extLst>
      <p:ext uri="{BB962C8B-B14F-4D97-AF65-F5344CB8AC3E}">
        <p14:creationId xmlns:p14="http://schemas.microsoft.com/office/powerpoint/2010/main" val="78519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C7AA-D6D0-4A38-A1E0-6F021008DBE3}"/>
              </a:ext>
            </a:extLst>
          </p:cNvPr>
          <p:cNvSpPr>
            <a:spLocks noGrp="1"/>
          </p:cNvSpPr>
          <p:nvPr>
            <p:ph type="title"/>
          </p:nvPr>
        </p:nvSpPr>
        <p:spPr/>
        <p:txBody>
          <a:bodyPr/>
          <a:lstStyle/>
          <a:p>
            <a:r>
              <a:rPr lang="de-DE" dirty="0"/>
              <a:t>SQL Struktur Favorit</a:t>
            </a:r>
          </a:p>
        </p:txBody>
      </p:sp>
      <p:sp>
        <p:nvSpPr>
          <p:cNvPr id="4" name="Foliennummernplatzhalter 3">
            <a:extLst>
              <a:ext uri="{FF2B5EF4-FFF2-40B4-BE49-F238E27FC236}">
                <a16:creationId xmlns:a16="http://schemas.microsoft.com/office/drawing/2014/main" id="{AE2EFFA6-5193-4DE4-8AAD-206D3391BFE2}"/>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6" name="Grafik 5" descr="Ein Bild, das Text enthält.&#10;&#10;Automatisch generierte Beschreibung">
            <a:extLst>
              <a:ext uri="{FF2B5EF4-FFF2-40B4-BE49-F238E27FC236}">
                <a16:creationId xmlns:a16="http://schemas.microsoft.com/office/drawing/2014/main" id="{C278BA14-3424-4A78-9440-89895EB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72" y="2303964"/>
            <a:ext cx="10258256" cy="1450757"/>
          </a:xfrm>
          <a:prstGeom prst="rect">
            <a:avLst/>
          </a:prstGeom>
        </p:spPr>
      </p:pic>
      <p:pic>
        <p:nvPicPr>
          <p:cNvPr id="8" name="Grafik 7">
            <a:extLst>
              <a:ext uri="{FF2B5EF4-FFF2-40B4-BE49-F238E27FC236}">
                <a16:creationId xmlns:a16="http://schemas.microsoft.com/office/drawing/2014/main" id="{A48D8983-542A-4738-8252-257BDBCC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72" y="4360667"/>
            <a:ext cx="6811326" cy="1076475"/>
          </a:xfrm>
          <a:prstGeom prst="rect">
            <a:avLst/>
          </a:prstGeom>
        </p:spPr>
      </p:pic>
    </p:spTree>
    <p:extLst>
      <p:ext uri="{BB962C8B-B14F-4D97-AF65-F5344CB8AC3E}">
        <p14:creationId xmlns:p14="http://schemas.microsoft.com/office/powerpoint/2010/main" val="119117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16</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17</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216034" y="2615723"/>
            <a:ext cx="3925982" cy="3013183"/>
          </a:xfrm>
        </p:spPr>
        <p:txBody>
          <a:bodyPr>
            <a:normAutofit/>
          </a:bodyPr>
          <a:lstStyle/>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 (mit festen Daten)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617328" y="2615723"/>
            <a:ext cx="3925982" cy="30131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i="1" dirty="0">
                <a:latin typeface="-apple-system"/>
              </a:rPr>
              <a:t>Sonstiges</a:t>
            </a:r>
            <a:r>
              <a:rPr lang="de-DE" sz="1800" i="1" dirty="0">
                <a:latin typeface="-apple-system"/>
              </a:rPr>
              <a:t>:</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t>
            </a:r>
            <a:r>
              <a:rPr lang="de-DE" sz="1700" dirty="0">
                <a:solidFill>
                  <a:schemeClr val="tx1"/>
                </a:solidFill>
                <a:latin typeface="-apple-system"/>
              </a:rPr>
              <a:t>Anmelden</a:t>
            </a:r>
          </a:p>
          <a:p>
            <a:pPr>
              <a:buFont typeface="Arial" panose="020B0604020202020204" pitchFamily="34" charset="0"/>
              <a:buChar char="•"/>
            </a:pPr>
            <a:r>
              <a:rPr lang="de-DE" sz="1700" dirty="0">
                <a:solidFill>
                  <a:schemeClr val="tx1"/>
                </a:solidFill>
                <a:latin typeface="-apple-system"/>
              </a:rPr>
              <a:t> Registrieren</a:t>
            </a:r>
          </a:p>
          <a:p>
            <a:pPr>
              <a:buFont typeface="Arial" panose="020B0604020202020204" pitchFamily="34" charset="0"/>
              <a:buChar char="•"/>
            </a:pPr>
            <a:r>
              <a:rPr lang="de-DE" sz="1700" dirty="0">
                <a:solidFill>
                  <a:schemeClr val="tx1"/>
                </a:solidFill>
                <a:latin typeface="-apple-system"/>
              </a:rPr>
              <a:t> Datenbankverknüpfung</a:t>
            </a:r>
          </a:p>
          <a:p>
            <a:pPr>
              <a:buFont typeface="Arial" panose="020B0604020202020204" pitchFamily="34" charset="0"/>
              <a:buChar char="•"/>
            </a:pPr>
            <a:r>
              <a:rPr lang="de-DE" sz="1700" dirty="0">
                <a:solidFill>
                  <a:schemeClr val="tx1"/>
                </a:solidFill>
                <a:latin typeface="-apple-system"/>
              </a:rPr>
              <a:t> Literangabe</a:t>
            </a:r>
          </a:p>
          <a:p>
            <a:pPr>
              <a:buFont typeface="Arial" panose="020B0604020202020204" pitchFamily="34" charset="0"/>
              <a:buChar char="•"/>
            </a:pPr>
            <a:r>
              <a:rPr lang="de-DE" sz="1700" dirty="0">
                <a:solidFill>
                  <a:schemeClr val="tx1"/>
                </a:solidFill>
                <a:latin typeface="-apple-system"/>
              </a:rPr>
              <a:t> Rapid</a:t>
            </a:r>
            <a:r>
              <a:rPr lang="de-DE" sz="1700" b="0" i="0" dirty="0">
                <a:solidFill>
                  <a:schemeClr val="tx1"/>
                </a:solidFill>
                <a:effectLst/>
                <a:latin typeface="-apple-system"/>
              </a:rPr>
              <a:t> </a:t>
            </a:r>
            <a:r>
              <a:rPr lang="de-DE" sz="1700" dirty="0">
                <a:solidFill>
                  <a:schemeClr val="tx1"/>
                </a:solidFill>
                <a:latin typeface="-apple-system"/>
              </a:rPr>
              <a:t>Prototype</a:t>
            </a:r>
            <a:r>
              <a:rPr lang="de-DE" sz="1700" b="0" i="0" dirty="0">
                <a:solidFill>
                  <a:schemeClr val="tx1"/>
                </a:solidFill>
                <a:effectLst/>
                <a:latin typeface="-apple-system"/>
              </a:rPr>
              <a:t> </a:t>
            </a:r>
            <a:r>
              <a:rPr lang="de-DE" sz="17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
        <p:nvSpPr>
          <p:cNvPr id="4" name="Textfeld 3">
            <a:extLst>
              <a:ext uri="{FF2B5EF4-FFF2-40B4-BE49-F238E27FC236}">
                <a16:creationId xmlns:a16="http://schemas.microsoft.com/office/drawing/2014/main" id="{DE22BC41-D830-4058-8F5E-C3FE539722FC}"/>
              </a:ext>
            </a:extLst>
          </p:cNvPr>
          <p:cNvSpPr txBox="1"/>
          <p:nvPr/>
        </p:nvSpPr>
        <p:spPr>
          <a:xfrm>
            <a:off x="1097280" y="2077426"/>
            <a:ext cx="1805050" cy="400110"/>
          </a:xfrm>
          <a:prstGeom prst="rect">
            <a:avLst/>
          </a:prstGeom>
          <a:noFill/>
        </p:spPr>
        <p:txBody>
          <a:bodyPr wrap="square" rtlCol="0">
            <a:spAutoFit/>
          </a:bodyPr>
          <a:lstStyle/>
          <a:p>
            <a:r>
              <a:rPr lang="de-DE" sz="2000" i="1" u="sng" dirty="0">
                <a:latin typeface="-apple-system"/>
              </a:rPr>
              <a:t>Umgesetzt</a:t>
            </a:r>
            <a:r>
              <a:rPr lang="de-DE" sz="2000" u="sng" dirty="0"/>
              <a:t>:</a:t>
            </a:r>
          </a:p>
        </p:txBody>
      </p:sp>
    </p:spTree>
    <p:extLst>
      <p:ext uri="{BB962C8B-B14F-4D97-AF65-F5344CB8AC3E}">
        <p14:creationId xmlns:p14="http://schemas.microsoft.com/office/powerpoint/2010/main" val="2848183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u="sng"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484748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400" dirty="0">
                <a:solidFill>
                  <a:srgbClr val="24292E"/>
                </a:solidFill>
                <a:latin typeface="-apple-system"/>
              </a:rPr>
              <a:t> </a:t>
            </a:r>
            <a:r>
              <a:rPr lang="de-DE" sz="1400" b="0" i="0" u="none" strike="noStrike" dirty="0">
                <a:solidFill>
                  <a:srgbClr val="24292E"/>
                </a:solidFill>
                <a:effectLst/>
                <a:latin typeface="-apple-system"/>
                <a:hlinkClick r:id="rId3"/>
              </a:rPr>
              <a:t>https://wiki.selfhtml.org/wiki/HTML/Formulare/input/button</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4"/>
              </a:rPr>
              <a:t>https://jsfiddle.net/red_stapler/wu3a0y6e/18/</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5"/>
              </a:rPr>
              <a:t>http://microbuilder.io/blog/2016/01/10/plotting-json-data-with-chart-js.html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6"/>
              </a:rPr>
              <a:t>https://www.youtube.com/watch?v=NwgKh_QTKE0</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7"/>
              </a:rPr>
              <a:t>https://canvasjs.com/html5-javascript-spline-chart/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solidFill>
                  <a:srgbClr val="24292E"/>
                </a:solidFill>
                <a:latin typeface="-apple-system"/>
                <a:hlinkClick r:id="rId8"/>
              </a:rPr>
              <a:t>https://canvasjs.com/html5-javascript-line-chart/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9"/>
              </a:rPr>
              <a:t>https://canvasjs.com/docs/charts/basics-of-creating-html5-chart/updating-chart-options/</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0"/>
              </a:rPr>
              <a:t>https://canvasjs.com/docs/charts/methods/dataseries/addto/</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1"/>
              </a:rPr>
              <a:t>https://www.gesundheit.gv.at/leben/ernaehrung/info/fluessigkeitsbedarf</a:t>
            </a:r>
            <a:endParaRPr lang="de-DE" sz="1400" b="0" i="0" u="none" strike="noStrike" dirty="0">
              <a:solidFill>
                <a:srgbClr val="24292E"/>
              </a:solidFill>
              <a:effectLst/>
              <a:latin typeface="-apple-system"/>
            </a:endParaRPr>
          </a:p>
          <a:p>
            <a:pPr marL="285750" indent="-285750" algn="l">
              <a:lnSpc>
                <a:spcPct val="150000"/>
              </a:lnSpc>
              <a:buFont typeface="Arial" panose="020B0604020202020204" pitchFamily="34" charset="0"/>
              <a:buChar char="•"/>
            </a:pPr>
            <a:r>
              <a:rPr lang="de-DE" sz="1400" dirty="0">
                <a:hlinkClick r:id="rId12"/>
              </a:rPr>
              <a:t>PHP </a:t>
            </a:r>
            <a:r>
              <a:rPr lang="de-DE" sz="1400" dirty="0" err="1">
                <a:hlinkClick r:id="rId12"/>
              </a:rPr>
              <a:t>MySQLi</a:t>
            </a:r>
            <a:r>
              <a:rPr lang="de-DE" sz="1400" dirty="0">
                <a:hlinkClick r:id="rId12"/>
              </a:rPr>
              <a:t> Einleitung - Dev-Tek.de (dev-tek.de)</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en-US" sz="1400" dirty="0">
                <a:hlinkClick r:id="rId13"/>
              </a:rPr>
              <a:t>PHP: </a:t>
            </a:r>
            <a:r>
              <a:rPr lang="en-US" sz="1400" dirty="0" err="1">
                <a:hlinkClick r:id="rId13"/>
              </a:rPr>
              <a:t>mysqli_result</a:t>
            </a:r>
            <a:r>
              <a:rPr lang="en-US" sz="1400" dirty="0">
                <a:hlinkClick r:id="rId13"/>
              </a:rPr>
              <a:t>::</a:t>
            </a:r>
            <a:r>
              <a:rPr lang="en-US" sz="1400" dirty="0" err="1">
                <a:hlinkClick r:id="rId13"/>
              </a:rPr>
              <a:t>fetch_array</a:t>
            </a:r>
            <a:r>
              <a:rPr lang="en-US" sz="1400" dirty="0">
                <a:hlinkClick r:id="rId13"/>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4"/>
              </a:rPr>
              <a:t>PHP: </a:t>
            </a:r>
            <a:r>
              <a:rPr lang="de-DE" sz="1400" dirty="0" err="1">
                <a:hlinkClick r:id="rId14"/>
              </a:rPr>
              <a:t>array_sum</a:t>
            </a:r>
            <a:r>
              <a:rPr lang="de-DE" sz="1400" dirty="0">
                <a:hlinkClick r:id="rId14"/>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5"/>
              </a:rPr>
              <a:t>Passing PHP Variables </a:t>
            </a:r>
            <a:r>
              <a:rPr lang="de-DE" sz="1400" dirty="0" err="1">
                <a:hlinkClick r:id="rId15"/>
              </a:rPr>
              <a:t>to</a:t>
            </a:r>
            <a:r>
              <a:rPr lang="de-DE" sz="1400" dirty="0">
                <a:hlinkClick r:id="rId15"/>
              </a:rPr>
              <a:t> JavaScript (dyn-web.com)</a:t>
            </a:r>
            <a:endParaRPr lang="de-DE" sz="14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286586"/>
            <a:ext cx="10058400" cy="4160252"/>
          </a:xfrm>
        </p:spPr>
        <p:txBody>
          <a:bodyPr>
            <a:normAutofit/>
          </a:bodyPr>
          <a:lstStyle/>
          <a:p>
            <a:pPr marL="457200" indent="-457200">
              <a:buFont typeface="+mj-lt"/>
              <a:buAutoNum type="arabicPeriod"/>
            </a:pPr>
            <a:r>
              <a:rPr lang="de-DE" dirty="0">
                <a:latin typeface="-apple-system"/>
              </a:rPr>
              <a:t>Iterierte Modellierung</a:t>
            </a:r>
          </a:p>
          <a:p>
            <a:pPr marL="635508" lvl="1" indent="-342900"/>
            <a:r>
              <a:rPr lang="de-DE" dirty="0">
                <a:latin typeface="-apple-system"/>
              </a:rPr>
              <a:t>Domänenmodell</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Iterierte Modellierung</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23" y="1962213"/>
            <a:ext cx="9100872" cy="3761694"/>
          </a:xfrm>
          <a:prstGeom prst="rect">
            <a:avLst/>
          </a:prstGeom>
        </p:spPr>
      </p:pic>
    </p:spTree>
    <p:extLst>
      <p:ext uri="{BB962C8B-B14F-4D97-AF65-F5344CB8AC3E}">
        <p14:creationId xmlns:p14="http://schemas.microsoft.com/office/powerpoint/2010/main" val="41611864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1108</Words>
  <Application>Microsoft Office PowerPoint</Application>
  <PresentationFormat>Breitbild</PresentationFormat>
  <Paragraphs>138</Paragraphs>
  <Slides>21</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21</vt:i4>
      </vt:variant>
    </vt:vector>
  </HeadingPairs>
  <TitlesOfParts>
    <vt:vector size="28"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Coding</vt:lpstr>
      <vt:lpstr>Datenbank</vt:lpstr>
      <vt:lpstr>ER-Diagramm Umfrage</vt:lpstr>
      <vt:lpstr>SQL Datenbank Umfrage</vt:lpstr>
      <vt:lpstr>SQL Struktur Umfrage</vt:lpstr>
      <vt:lpstr>SQL Datenbank Umfrage Auswertung</vt:lpstr>
      <vt:lpstr>ER-Diagramm Favoriten</vt:lpstr>
      <vt:lpstr>SQL Datenbank Favorit</vt:lpstr>
      <vt:lpstr>SQL Struktur Favorit</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44</cp:revision>
  <cp:lastPrinted>2021-01-10T15:59:50Z</cp:lastPrinted>
  <dcterms:created xsi:type="dcterms:W3CDTF">2021-01-10T14:09:24Z</dcterms:created>
  <dcterms:modified xsi:type="dcterms:W3CDTF">2021-02-17T21:17:13Z</dcterms:modified>
</cp:coreProperties>
</file>