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4"/>
  </p:notesMasterIdLst>
  <p:handoutMasterIdLst>
    <p:handoutMasterId r:id="rId35"/>
  </p:handoutMasterIdLst>
  <p:sldIdLst>
    <p:sldId id="257" r:id="rId2"/>
    <p:sldId id="258" r:id="rId3"/>
    <p:sldId id="385" r:id="rId4"/>
    <p:sldId id="261" r:id="rId5"/>
    <p:sldId id="394" r:id="rId6"/>
    <p:sldId id="263" r:id="rId7"/>
    <p:sldId id="409" r:id="rId8"/>
    <p:sldId id="420" r:id="rId9"/>
    <p:sldId id="381" r:id="rId10"/>
    <p:sldId id="413" r:id="rId11"/>
    <p:sldId id="416" r:id="rId12"/>
    <p:sldId id="414" r:id="rId13"/>
    <p:sldId id="415" r:id="rId14"/>
    <p:sldId id="400" r:id="rId15"/>
    <p:sldId id="402" r:id="rId16"/>
    <p:sldId id="404" r:id="rId17"/>
    <p:sldId id="405" r:id="rId18"/>
    <p:sldId id="410" r:id="rId19"/>
    <p:sldId id="411" r:id="rId20"/>
    <p:sldId id="412" r:id="rId21"/>
    <p:sldId id="417" r:id="rId22"/>
    <p:sldId id="418" r:id="rId23"/>
    <p:sldId id="419" r:id="rId24"/>
    <p:sldId id="403" r:id="rId25"/>
    <p:sldId id="406" r:id="rId26"/>
    <p:sldId id="407" r:id="rId27"/>
    <p:sldId id="399" r:id="rId28"/>
    <p:sldId id="398" r:id="rId29"/>
    <p:sldId id="396" r:id="rId30"/>
    <p:sldId id="397" r:id="rId31"/>
    <p:sldId id="278" r:id="rId32"/>
    <p:sldId id="271" r:id="rId33"/>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78677" autoAdjust="0"/>
  </p:normalViewPr>
  <p:slideViewPr>
    <p:cSldViewPr snapToGrid="0">
      <p:cViewPr varScale="1">
        <p:scale>
          <a:sx n="52" d="100"/>
          <a:sy n="52" d="100"/>
        </p:scale>
        <p:origin x="90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19.02.2021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19.02.2021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apple-system"/>
              </a:rPr>
              <a:t>In der Umfrage werden die Antworten mit 1-3 Punkten bewertet. 3 steht für sehr gut, 2 steht für gut und 1 für schlecht. Hat der Nutzer alle Fragen beantwortet, werden alle Punkte zusammengezählt. Das Ergebnis wird durch die Anzahl der Fragen dividiert. Dadurch ergibt sich der Durchschnitt (das Stresslevel) für einen Monat.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417886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das ER-Diagramm für die monatliche Umfrage.</a:t>
            </a:r>
            <a:br>
              <a:rPr lang="de-DE" dirty="0"/>
            </a:br>
            <a:r>
              <a:rPr lang="de-DE" dirty="0"/>
              <a:t>Das ER-Diagramm hilft uns bei der Umsetzung.</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97539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haben wir das ER-Diagramm in der Datenbank umgesetzt.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212896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3059377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tägliche Befragung.</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3238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510249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das Trinkverhalten.</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1375860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1830706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Favoriten.</a:t>
            </a:r>
            <a:br>
              <a:rPr lang="de-DE" dirty="0"/>
            </a:br>
            <a:r>
              <a:rPr lang="de-DE" dirty="0"/>
              <a:t>Leider haben wir es zeitlich nicht geschafft die Favoriten umzusetzen, wollten aber schon mal ein ER-Diagramm erstellen, damit klar ist, wie wir dies umgesetzt hätten.</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24</a:t>
            </a:fld>
            <a:endParaRPr lang="en-US"/>
          </a:p>
        </p:txBody>
      </p:sp>
    </p:spTree>
    <p:extLst>
      <p:ext uri="{BB962C8B-B14F-4D97-AF65-F5344CB8AC3E}">
        <p14:creationId xmlns:p14="http://schemas.microsoft.com/office/powerpoint/2010/main" val="99273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25</a:t>
            </a:fld>
            <a:endParaRPr lang="en-US"/>
          </a:p>
        </p:txBody>
      </p:sp>
    </p:spTree>
    <p:extLst>
      <p:ext uri="{BB962C8B-B14F-4D97-AF65-F5344CB8AC3E}">
        <p14:creationId xmlns:p14="http://schemas.microsoft.com/office/powerpoint/2010/main" val="3451957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27</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noch mal die von der Zielhierarchie umgesetzten Punkte. </a:t>
            </a:r>
            <a:br>
              <a:rPr lang="de-DE" dirty="0"/>
            </a:br>
            <a:r>
              <a:rPr lang="de-DE" dirty="0"/>
              <a:t>Ebenfalls sieht man, was noch umgesetzt wurde. So hat man einen besseren Überblick, was wir geschafft haben.</a:t>
            </a:r>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findet man noch einmal einen Ausblick, um das System noch mehr zu personalisieren.</a:t>
            </a:r>
          </a:p>
          <a:p>
            <a:endParaRPr lang="de-DE" dirty="0"/>
          </a:p>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32</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u="sng" dirty="0"/>
              <a:t>Neu</a:t>
            </a:r>
            <a:r>
              <a:rPr lang="de-DE" dirty="0"/>
              <a:t>: „</a:t>
            </a:r>
            <a:r>
              <a:rPr lang="de-DE" dirty="0">
                <a:solidFill>
                  <a:srgbClr val="92D050"/>
                </a:solidFill>
              </a:rPr>
              <a:t>grün“</a:t>
            </a:r>
            <a:r>
              <a:rPr lang="de-DE" dirty="0"/>
              <a:t>, </a:t>
            </a:r>
            <a:r>
              <a:rPr lang="de-DE" u="sng" dirty="0"/>
              <a:t>Rausgenommen</a:t>
            </a:r>
            <a:r>
              <a:rPr lang="de-DE" dirty="0"/>
              <a:t>: „</a:t>
            </a:r>
            <a:r>
              <a:rPr lang="de-DE" dirty="0">
                <a:solidFill>
                  <a:srgbClr val="FF0000"/>
                </a:solidFill>
              </a:rPr>
              <a:t>rot“</a:t>
            </a:r>
            <a:r>
              <a:rPr lang="de-DE" dirty="0"/>
              <a:t>)</a:t>
            </a:r>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-untergang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Bis auf die Favoriten, dem Mondkalender und das Notizenfeld für den Nutzer, wurden alle Funktionen implementiert, daher sind die 2 Funktionen in dem allgemeinen Use-Case "</a:t>
            </a:r>
            <a:r>
              <a:rPr lang="de-DE" b="0" i="0" u="sng" dirty="0">
                <a:solidFill>
                  <a:srgbClr val="24292E"/>
                </a:solidFill>
                <a:effectLst/>
                <a:latin typeface="-apple-system"/>
              </a:rPr>
              <a:t>blau</a:t>
            </a:r>
            <a:r>
              <a:rPr lang="de-DE" b="0" i="0" dirty="0">
                <a:solidFill>
                  <a:srgbClr val="24292E"/>
                </a:solidFill>
                <a:effectLst/>
                <a:latin typeface="-apple-system"/>
              </a:rPr>
              <a:t>" markiert und stehen für "</a:t>
            </a:r>
            <a:r>
              <a:rPr lang="de-DE" b="0" i="0" u="sng" dirty="0">
                <a:solidFill>
                  <a:srgbClr val="24292E"/>
                </a:solidFill>
                <a:effectLst/>
                <a:latin typeface="-apple-system"/>
              </a:rPr>
              <a:t>nicht Umgesetzt</a:t>
            </a:r>
            <a:r>
              <a:rPr lang="de-DE" b="0" i="0" dirty="0">
                <a:solidFill>
                  <a:srgbClr val="24292E"/>
                </a:solidFill>
                <a:effectLst/>
                <a:latin typeface="-apple-system"/>
              </a:rPr>
              <a:t>". </a:t>
            </a:r>
          </a:p>
          <a:p>
            <a:r>
              <a:rPr lang="de-DE" b="0" i="0" dirty="0">
                <a:solidFill>
                  <a:srgbClr val="24292E"/>
                </a:solidFill>
                <a:effectLst/>
                <a:latin typeface="-apple-system"/>
              </a:rPr>
              <a:t>Die Auswertung hatten wir bei dem vorherigen Use-Case nicht drin, deswegen wurde die "</a:t>
            </a:r>
            <a:r>
              <a:rPr lang="de-DE" b="0" i="0" u="sng" dirty="0">
                <a:solidFill>
                  <a:srgbClr val="24292E"/>
                </a:solidFill>
                <a:effectLst/>
                <a:latin typeface="-apple-system"/>
              </a:rPr>
              <a:t>grün</a:t>
            </a:r>
            <a:r>
              <a:rPr lang="de-DE" b="0" i="0" dirty="0">
                <a:solidFill>
                  <a:srgbClr val="24292E"/>
                </a:solidFill>
                <a:effectLst/>
                <a:latin typeface="-apple-system"/>
              </a:rPr>
              <a:t>" markiert.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226901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Da wir alle Funktionen bis auf die Auswertung schon in Audit 3 Präsentiert hatten, würden wir uns bei Audit 4 gerne nur auf die Auswertung konzentrieren, deswegen haben wir nochmal ein Use-Case mit nur diesen Funktionen gemacht, die wir präsentieren werden.</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63597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Den Code und somit unseren Prototypen zeigen wir Ihnen in der Präsentation „Live“.</a:t>
            </a:r>
          </a:p>
        </p:txBody>
      </p:sp>
      <p:sp>
        <p:nvSpPr>
          <p:cNvPr id="4" name="Datumsplatzhalter 3"/>
          <p:cNvSpPr>
            <a:spLocks noGrp="1"/>
          </p:cNvSpPr>
          <p:nvPr>
            <p:ph type="dt" idx="1"/>
          </p:nvPr>
        </p:nvSpPr>
        <p:spPr/>
        <p:txBody>
          <a:bodyPr/>
          <a:lstStyle/>
          <a:p>
            <a:pPr rtl="0"/>
            <a:fld id="{25DE598A-D9FF-4E3A-AC10-162CFCBCB8DB}"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407454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Nutzer kann auf der Homepage sein Trinkverhalten angeben. Dies macht man in dem man auf:</a:t>
            </a:r>
          </a:p>
          <a:p>
            <a:r>
              <a:rPr lang="de-DE" dirty="0"/>
              <a:t> „-/+“, </a:t>
            </a:r>
          </a:p>
          <a:p>
            <a:r>
              <a:rPr lang="de-DE" dirty="0"/>
              <a:t>„+0,3L“, </a:t>
            </a:r>
          </a:p>
          <a:p>
            <a:r>
              <a:rPr lang="de-DE" dirty="0"/>
              <a:t>„+0,5L“ oder „+0,7L“ klickt.</a:t>
            </a:r>
          </a:p>
          <a:p>
            <a:r>
              <a:rPr lang="de-DE" dirty="0"/>
              <a:t>Dieser Wert wird zuerst in die Datenbank gespeichert und anschließend in der Kurve als neuer Punkt für den Tag angezeigt.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2816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Bei der täglichen Befragung mit den Smileys werden die Antworten mit 1-5 Punkten bewertet. </a:t>
            </a:r>
            <a:br>
              <a:rPr lang="de-DE" b="0" i="0" dirty="0">
                <a:solidFill>
                  <a:srgbClr val="000000"/>
                </a:solidFill>
                <a:effectLst/>
                <a:latin typeface="-apple-system"/>
              </a:rPr>
            </a:br>
            <a:r>
              <a:rPr lang="de-DE" b="0" i="0" dirty="0">
                <a:solidFill>
                  <a:srgbClr val="000000"/>
                </a:solidFill>
                <a:effectLst/>
                <a:latin typeface="-apple-system"/>
              </a:rPr>
              <a:t>Bei der Frage mit „ja/nein“ wird „ja=4“ und „nein=2“ bewertet. Ja wird hier mit einer 4 bewertet, da es eine höhere Gewichtung haben soll. Nein wird dafür mit einer 2 bewertet. Hat der Nutzer alle Fragen beantwortet und anschließend auf Speichern gedrückt, werden alle Punkte zusammengezählt. Das Ergebnis wird durch die Anzahl der Fragen dividiert. Dadurch ergibt sich der Durchschnitt (das Stresslevel) für den Tag. Diese Werte fließen dann zuerst in die Datenbank und von da in die Wöchentliche Auswertung.</a:t>
            </a:r>
            <a:endParaRPr lang="de-DE" dirty="0"/>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2575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19.02.2021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19.02.2021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19.02.2021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19.02.2021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19.02.2021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19.02.2021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19.02.2021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19.02.2021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19.02.2021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19.02.2021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19.02.2021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19.02.2021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13" Type="http://schemas.openxmlformats.org/officeDocument/2006/relationships/hyperlink" Target="https://www.php.net/manual/de/mysqli-result.fetch-array.php"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12" Type="http://schemas.openxmlformats.org/officeDocument/2006/relationships/hyperlink" Target="https://dev-tek.de/lexicon/entry/130-php-mysqli-einleitung/"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5" Type="http://schemas.openxmlformats.org/officeDocument/2006/relationships/hyperlink" Target="https://www.dyn-web.com/tutorials/php-js/scalar.php"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 Id="rId14" Type="http://schemas.openxmlformats.org/officeDocument/2006/relationships/hyperlink" Target="https://www.php.net/manual/de/function.array-sum.ph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Auswertung/ Verlauf</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10</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74955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Auswertung Trinkverhalten</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762024" y="1927654"/>
            <a:ext cx="3855308" cy="369332"/>
          </a:xfrm>
          <a:prstGeom prst="rect">
            <a:avLst/>
          </a:prstGeom>
          <a:noFill/>
        </p:spPr>
        <p:txBody>
          <a:bodyPr wrap="square" rtlCol="0">
            <a:spAutoFit/>
          </a:bodyPr>
          <a:lstStyle/>
          <a:p>
            <a:r>
              <a:rPr lang="de-DE" dirty="0"/>
              <a:t>Anhand der täglichen Liter Angaben</a:t>
            </a:r>
          </a:p>
        </p:txBody>
      </p:sp>
      <p:pic>
        <p:nvPicPr>
          <p:cNvPr id="5" name="Grafik 4">
            <a:extLst>
              <a:ext uri="{FF2B5EF4-FFF2-40B4-BE49-F238E27FC236}">
                <a16:creationId xmlns:a16="http://schemas.microsoft.com/office/drawing/2014/main" id="{50AF98DB-1D06-4EB8-884F-6436EAF5F676}"/>
              </a:ext>
            </a:extLst>
          </p:cNvPr>
          <p:cNvPicPr>
            <a:picLocks noChangeAspect="1"/>
          </p:cNvPicPr>
          <p:nvPr/>
        </p:nvPicPr>
        <p:blipFill rotWithShape="1">
          <a:blip r:embed="rId3">
            <a:extLst>
              <a:ext uri="{28A0092B-C50C-407E-A947-70E740481C1C}">
                <a14:useLocalDpi xmlns:a14="http://schemas.microsoft.com/office/drawing/2010/main" val="0"/>
              </a:ext>
            </a:extLst>
          </a:blip>
          <a:srcRect t="28171" r="46365" b="7570"/>
          <a:stretch/>
        </p:blipFill>
        <p:spPr>
          <a:xfrm>
            <a:off x="664794" y="2112320"/>
            <a:ext cx="6862871" cy="3877604"/>
          </a:xfrm>
          <a:prstGeom prst="rect">
            <a:avLst/>
          </a:prstGeom>
        </p:spPr>
      </p:pic>
      <p:pic>
        <p:nvPicPr>
          <p:cNvPr id="7" name="Grafik 6">
            <a:extLst>
              <a:ext uri="{FF2B5EF4-FFF2-40B4-BE49-F238E27FC236}">
                <a16:creationId xmlns:a16="http://schemas.microsoft.com/office/drawing/2014/main" id="{E2FB4A84-3937-4930-99B8-66F5A3352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499" y="2525845"/>
            <a:ext cx="2810083" cy="1525277"/>
          </a:xfrm>
          <a:prstGeom prst="rect">
            <a:avLst/>
          </a:prstGeom>
        </p:spPr>
      </p:pic>
    </p:spTree>
    <p:extLst>
      <p:ext uri="{BB962C8B-B14F-4D97-AF65-F5344CB8AC3E}">
        <p14:creationId xmlns:p14="http://schemas.microsoft.com/office/powerpoint/2010/main" val="290110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Wöchentliche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957751" y="1915297"/>
            <a:ext cx="3855308" cy="369332"/>
          </a:xfrm>
          <a:prstGeom prst="rect">
            <a:avLst/>
          </a:prstGeom>
          <a:noFill/>
        </p:spPr>
        <p:txBody>
          <a:bodyPr wrap="square" rtlCol="0">
            <a:spAutoFit/>
          </a:bodyPr>
          <a:lstStyle/>
          <a:p>
            <a:r>
              <a:rPr lang="de-DE" dirty="0"/>
              <a:t>Anhand der täglichen Befragung</a:t>
            </a:r>
          </a:p>
        </p:txBody>
      </p:sp>
      <p:pic>
        <p:nvPicPr>
          <p:cNvPr id="10" name="Grafik 9" descr="Ein Bild, das Text enthält.&#10;&#10;Automatisch generierte Beschreibung">
            <a:extLst>
              <a:ext uri="{FF2B5EF4-FFF2-40B4-BE49-F238E27FC236}">
                <a16:creationId xmlns:a16="http://schemas.microsoft.com/office/drawing/2014/main" id="{D94F6D9E-5B51-47E7-954F-16A0B0E57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958" y="2376069"/>
            <a:ext cx="2094049" cy="3756787"/>
          </a:xfrm>
          <a:prstGeom prst="rect">
            <a:avLst/>
          </a:prstGeom>
        </p:spPr>
      </p:pic>
      <p:pic>
        <p:nvPicPr>
          <p:cNvPr id="7" name="Grafik 6">
            <a:extLst>
              <a:ext uri="{FF2B5EF4-FFF2-40B4-BE49-F238E27FC236}">
                <a16:creationId xmlns:a16="http://schemas.microsoft.com/office/drawing/2014/main" id="{6D49C268-FE58-4F50-AD52-AA3A6257A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096425"/>
            <a:ext cx="6143779" cy="4053559"/>
          </a:xfrm>
          <a:prstGeom prst="rect">
            <a:avLst/>
          </a:prstGeom>
        </p:spPr>
      </p:pic>
    </p:spTree>
    <p:extLst>
      <p:ext uri="{BB962C8B-B14F-4D97-AF65-F5344CB8AC3E}">
        <p14:creationId xmlns:p14="http://schemas.microsoft.com/office/powerpoint/2010/main" val="403162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p:txBody>
          <a:bodyPr/>
          <a:lstStyle/>
          <a:p>
            <a:r>
              <a:rPr lang="de-DE" dirty="0"/>
              <a:t>Monatliche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
        <p:nvSpPr>
          <p:cNvPr id="4" name="Textfeld 3">
            <a:extLst>
              <a:ext uri="{FF2B5EF4-FFF2-40B4-BE49-F238E27FC236}">
                <a16:creationId xmlns:a16="http://schemas.microsoft.com/office/drawing/2014/main" id="{C50ABE94-0424-4736-8F85-5CFFCFCDBAF8}"/>
              </a:ext>
            </a:extLst>
          </p:cNvPr>
          <p:cNvSpPr txBox="1"/>
          <p:nvPr/>
        </p:nvSpPr>
        <p:spPr>
          <a:xfrm>
            <a:off x="7745286" y="1915297"/>
            <a:ext cx="3855308" cy="369332"/>
          </a:xfrm>
          <a:prstGeom prst="rect">
            <a:avLst/>
          </a:prstGeom>
          <a:noFill/>
        </p:spPr>
        <p:txBody>
          <a:bodyPr wrap="square" rtlCol="0">
            <a:spAutoFit/>
          </a:bodyPr>
          <a:lstStyle/>
          <a:p>
            <a:r>
              <a:rPr lang="de-DE" dirty="0"/>
              <a:t>Anhand der monatlichen Umfrage</a:t>
            </a:r>
          </a:p>
        </p:txBody>
      </p:sp>
      <p:pic>
        <p:nvPicPr>
          <p:cNvPr id="12" name="Grafik 11" descr="Ein Bild, das Text, Screenshot, Computer, computer enthält.&#10;&#10;Automatisch generierte Beschreibung">
            <a:extLst>
              <a:ext uri="{FF2B5EF4-FFF2-40B4-BE49-F238E27FC236}">
                <a16:creationId xmlns:a16="http://schemas.microsoft.com/office/drawing/2014/main" id="{E6652D64-087B-48DB-B60A-878A130F0B04}"/>
              </a:ext>
            </a:extLst>
          </p:cNvPr>
          <p:cNvPicPr>
            <a:picLocks noChangeAspect="1"/>
          </p:cNvPicPr>
          <p:nvPr/>
        </p:nvPicPr>
        <p:blipFill rotWithShape="1">
          <a:blip r:embed="rId3">
            <a:extLst>
              <a:ext uri="{28A0092B-C50C-407E-A947-70E740481C1C}">
                <a14:useLocalDpi xmlns:a14="http://schemas.microsoft.com/office/drawing/2010/main" val="0"/>
              </a:ext>
            </a:extLst>
          </a:blip>
          <a:srcRect l="20154" t="34417" r="53611" b="14414"/>
          <a:stretch/>
        </p:blipFill>
        <p:spPr>
          <a:xfrm>
            <a:off x="8006740" y="2284629"/>
            <a:ext cx="1713514" cy="1879884"/>
          </a:xfrm>
          <a:prstGeom prst="rect">
            <a:avLst/>
          </a:prstGeom>
        </p:spPr>
      </p:pic>
      <p:pic>
        <p:nvPicPr>
          <p:cNvPr id="14" name="Grafik 13" descr="Ein Bild, das Text, Screenshot, Computer, computer enthält.&#10;&#10;Automatisch generierte Beschreibung">
            <a:extLst>
              <a:ext uri="{FF2B5EF4-FFF2-40B4-BE49-F238E27FC236}">
                <a16:creationId xmlns:a16="http://schemas.microsoft.com/office/drawing/2014/main" id="{66E5BC9B-E203-442E-AFA3-2776BF85707F}"/>
              </a:ext>
            </a:extLst>
          </p:cNvPr>
          <p:cNvPicPr>
            <a:picLocks noChangeAspect="1"/>
          </p:cNvPicPr>
          <p:nvPr/>
        </p:nvPicPr>
        <p:blipFill rotWithShape="1">
          <a:blip r:embed="rId4">
            <a:extLst>
              <a:ext uri="{28A0092B-C50C-407E-A947-70E740481C1C}">
                <a14:useLocalDpi xmlns:a14="http://schemas.microsoft.com/office/drawing/2010/main" val="0"/>
              </a:ext>
            </a:extLst>
          </a:blip>
          <a:srcRect l="19865" t="25333" r="43429" b="11713"/>
          <a:stretch/>
        </p:blipFill>
        <p:spPr>
          <a:xfrm>
            <a:off x="8006740" y="4164513"/>
            <a:ext cx="2311153" cy="2229733"/>
          </a:xfrm>
          <a:prstGeom prst="rect">
            <a:avLst/>
          </a:prstGeom>
        </p:spPr>
      </p:pic>
      <p:pic>
        <p:nvPicPr>
          <p:cNvPr id="6" name="Grafik 5">
            <a:extLst>
              <a:ext uri="{FF2B5EF4-FFF2-40B4-BE49-F238E27FC236}">
                <a16:creationId xmlns:a16="http://schemas.microsoft.com/office/drawing/2014/main" id="{3952696B-494A-4E73-BB9B-DDD763708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2099963"/>
            <a:ext cx="6143779" cy="4181277"/>
          </a:xfrm>
          <a:prstGeom prst="rect">
            <a:avLst/>
          </a:prstGeom>
        </p:spPr>
      </p:pic>
    </p:spTree>
    <p:extLst>
      <p:ext uri="{BB962C8B-B14F-4D97-AF65-F5344CB8AC3E}">
        <p14:creationId xmlns:p14="http://schemas.microsoft.com/office/powerpoint/2010/main" val="55390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14</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66800" y="446087"/>
            <a:ext cx="10058400" cy="1450757"/>
          </a:xfrm>
        </p:spPr>
        <p:txBody>
          <a:bodyPr/>
          <a:lstStyle/>
          <a:p>
            <a:r>
              <a:rPr lang="de-DE" dirty="0"/>
              <a:t>ER-Diagramm </a:t>
            </a:r>
            <a:br>
              <a:rPr lang="de-DE" dirty="0"/>
            </a:br>
            <a:r>
              <a:rPr lang="de-DE" dirty="0"/>
              <a:t>Monatliche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07" y="1962213"/>
            <a:ext cx="9100872" cy="3761694"/>
          </a:xfrm>
          <a:prstGeom prst="rect">
            <a:avLst/>
          </a:prstGeom>
        </p:spPr>
      </p:pic>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16118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4"/>
            <a:ext cx="10058400" cy="1450757"/>
          </a:xfrm>
        </p:spPr>
        <p:txBody>
          <a:bodyPr/>
          <a:lstStyle/>
          <a:p>
            <a:r>
              <a:rPr lang="de-DE" dirty="0"/>
              <a:t>SQL Datenbank </a:t>
            </a:r>
            <a:br>
              <a:rPr lang="de-DE" dirty="0"/>
            </a:br>
            <a:r>
              <a:rPr lang="de-DE" dirty="0"/>
              <a:t>Monatliche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3479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Monatliche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183112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Tägliche Befragung</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7CFB2D6-301E-40AA-8C52-162AA78F1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12" y="2405181"/>
            <a:ext cx="9310775" cy="3000138"/>
          </a:xfrm>
          <a:prstGeom prst="rect">
            <a:avLst/>
          </a:prstGeom>
        </p:spPr>
      </p:pic>
    </p:spTree>
    <p:extLst>
      <p:ext uri="{BB962C8B-B14F-4D97-AF65-F5344CB8AC3E}">
        <p14:creationId xmlns:p14="http://schemas.microsoft.com/office/powerpoint/2010/main" val="149118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34887"/>
            <a:ext cx="10058400" cy="1450757"/>
          </a:xfrm>
        </p:spPr>
        <p:txBody>
          <a:bodyPr/>
          <a:lstStyle/>
          <a:p>
            <a:r>
              <a:rPr lang="de-DE" dirty="0"/>
              <a:t>SQL Datenbank </a:t>
            </a:r>
            <a:br>
              <a:rPr lang="de-DE" dirty="0"/>
            </a:br>
            <a:r>
              <a:rPr lang="de-DE" dirty="0"/>
              <a:t>Tägliche Befragung</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421D2CA8-B8B4-4B53-A39E-15604366F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456" y="2643066"/>
            <a:ext cx="8689087" cy="2157534"/>
          </a:xfrm>
          <a:prstGeom prst="rect">
            <a:avLst/>
          </a:prstGeom>
        </p:spPr>
      </p:pic>
    </p:spTree>
    <p:extLst>
      <p:ext uri="{BB962C8B-B14F-4D97-AF65-F5344CB8AC3E}">
        <p14:creationId xmlns:p14="http://schemas.microsoft.com/office/powerpoint/2010/main" val="269373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34887"/>
            <a:ext cx="10058400" cy="1450757"/>
          </a:xfrm>
        </p:spPr>
        <p:txBody>
          <a:bodyPr/>
          <a:lstStyle/>
          <a:p>
            <a:r>
              <a:rPr lang="de-DE" dirty="0"/>
              <a:t>SQL Struktur </a:t>
            </a:r>
            <a:br>
              <a:rPr lang="de-DE" dirty="0"/>
            </a:br>
            <a:r>
              <a:rPr lang="de-DE" dirty="0"/>
              <a:t>Tägliche Befragung</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319C52C-80BC-47F3-B608-20DB09F12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15" y="2609667"/>
            <a:ext cx="10021165" cy="2201318"/>
          </a:xfrm>
          <a:prstGeom prst="rect">
            <a:avLst/>
          </a:prstGeom>
        </p:spPr>
      </p:pic>
    </p:spTree>
    <p:extLst>
      <p:ext uri="{BB962C8B-B14F-4D97-AF65-F5344CB8AC3E}">
        <p14:creationId xmlns:p14="http://schemas.microsoft.com/office/powerpoint/2010/main" val="3440815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Trinkverhalten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7AAE3E04-D90E-4913-936A-1F3FB8E23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46" y="2458994"/>
            <a:ext cx="9341707" cy="2594918"/>
          </a:xfrm>
          <a:prstGeom prst="rect">
            <a:avLst/>
          </a:prstGeom>
        </p:spPr>
      </p:pic>
    </p:spTree>
    <p:extLst>
      <p:ext uri="{BB962C8B-B14F-4D97-AF65-F5344CB8AC3E}">
        <p14:creationId xmlns:p14="http://schemas.microsoft.com/office/powerpoint/2010/main" val="3075566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0"/>
            <a:ext cx="10058400" cy="1450757"/>
          </a:xfrm>
        </p:spPr>
        <p:txBody>
          <a:bodyPr/>
          <a:lstStyle/>
          <a:p>
            <a:r>
              <a:rPr lang="de-DE" dirty="0"/>
              <a:t>SQL Datenbank </a:t>
            </a:r>
            <a:br>
              <a:rPr lang="de-DE" dirty="0"/>
            </a:br>
            <a:r>
              <a:rPr lang="de-DE" dirty="0"/>
              <a:t>Trinkverhalten</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5B33A9D5-6DAF-4D2C-A5B2-3AC93EB6C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447" y="2951537"/>
            <a:ext cx="4555106" cy="1786044"/>
          </a:xfrm>
          <a:prstGeom prst="rect">
            <a:avLst/>
          </a:prstGeom>
        </p:spPr>
      </p:pic>
    </p:spTree>
    <p:extLst>
      <p:ext uri="{BB962C8B-B14F-4D97-AF65-F5344CB8AC3E}">
        <p14:creationId xmlns:p14="http://schemas.microsoft.com/office/powerpoint/2010/main" val="196595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Trinkverhalten</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D1F3A61C-417C-4F36-A014-856B08A39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73" y="2903438"/>
            <a:ext cx="8869013" cy="1648055"/>
          </a:xfrm>
          <a:prstGeom prst="rect">
            <a:avLst/>
          </a:prstGeom>
        </p:spPr>
      </p:pic>
    </p:spTree>
    <p:extLst>
      <p:ext uri="{BB962C8B-B14F-4D97-AF65-F5344CB8AC3E}">
        <p14:creationId xmlns:p14="http://schemas.microsoft.com/office/powerpoint/2010/main" val="4293412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a:t>
            </a:r>
            <a:br>
              <a:rPr lang="de-DE" dirty="0"/>
            </a:br>
            <a:r>
              <a:rPr lang="de-DE" dirty="0"/>
              <a:t>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3">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
        <p:nvSpPr>
          <p:cNvPr id="3" name="Textfeld 2">
            <a:extLst>
              <a:ext uri="{FF2B5EF4-FFF2-40B4-BE49-F238E27FC236}">
                <a16:creationId xmlns:a16="http://schemas.microsoft.com/office/drawing/2014/main" id="{3725DAE3-D620-4329-BB86-C99E592409B3}"/>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261796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a:t>
            </a:r>
            <a:br>
              <a:rPr lang="de-DE" dirty="0"/>
            </a:br>
            <a:r>
              <a:rPr lang="de-DE" dirty="0"/>
              <a:t>Favoriten</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
        <p:nvSpPr>
          <p:cNvPr id="7" name="Textfeld 6">
            <a:extLst>
              <a:ext uri="{FF2B5EF4-FFF2-40B4-BE49-F238E27FC236}">
                <a16:creationId xmlns:a16="http://schemas.microsoft.com/office/drawing/2014/main" id="{A0C45FFC-1D80-415F-AEB8-965C748DC274}"/>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78519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a:t>
            </a:r>
            <a:br>
              <a:rPr lang="de-DE" dirty="0"/>
            </a:br>
            <a:r>
              <a:rPr lang="de-DE" dirty="0"/>
              <a:t>Favoriten</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
        <p:nvSpPr>
          <p:cNvPr id="7" name="Textfeld 6">
            <a:extLst>
              <a:ext uri="{FF2B5EF4-FFF2-40B4-BE49-F238E27FC236}">
                <a16:creationId xmlns:a16="http://schemas.microsoft.com/office/drawing/2014/main" id="{B6BEE93D-56FE-4DD0-9DBA-6170FA6AF840}"/>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1191174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27</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28</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290807"/>
          </a:xfrm>
        </p:spPr>
        <p:txBody>
          <a:bodyPr>
            <a:normAutofit fontScale="92500" lnSpcReduction="20000"/>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p>
          <a:p>
            <a:pPr>
              <a:buFont typeface="Arial" panose="020B0604020202020204" pitchFamily="34" charset="0"/>
              <a:buChar char="•"/>
            </a:pPr>
            <a:r>
              <a:rPr lang="de-DE" sz="1800" dirty="0">
                <a:solidFill>
                  <a:schemeClr val="tx1"/>
                </a:solidFill>
                <a:latin typeface="-apple-system"/>
              </a:rPr>
              <a:t>Literangabe</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r>
              <a:rPr lang="de-DE" sz="1600" dirty="0">
                <a:solidFill>
                  <a:schemeClr val="tx1"/>
                </a:solidFill>
                <a:latin typeface="-apple-system"/>
              </a:rPr>
              <a:t>Trinkverhalten</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29</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Anmelden</a:t>
            </a:r>
          </a:p>
          <a:p>
            <a:pPr>
              <a:buFont typeface="Arial" panose="020B0604020202020204" pitchFamily="34" charset="0"/>
              <a:buChar char="•"/>
            </a:pPr>
            <a:r>
              <a:rPr lang="de-DE" sz="1600" dirty="0">
                <a:solidFill>
                  <a:schemeClr val="tx1"/>
                </a:solidFill>
                <a:latin typeface="-apple-system"/>
              </a:rPr>
              <a:t> Registrieren</a:t>
            </a:r>
          </a:p>
          <a:p>
            <a:pPr>
              <a:buFont typeface="Arial" panose="020B0604020202020204" pitchFamily="34" charset="0"/>
              <a:buChar char="•"/>
            </a:pPr>
            <a:r>
              <a:rPr lang="de-DE" sz="1600" dirty="0">
                <a:solidFill>
                  <a:schemeClr val="tx1"/>
                </a:solidFill>
                <a:latin typeface="-apple-system"/>
              </a:rPr>
              <a:t> Datenbankverknüpfung</a:t>
            </a:r>
          </a:p>
          <a:p>
            <a:pPr>
              <a:buFont typeface="Arial" panose="020B0604020202020204" pitchFamily="34" charset="0"/>
              <a:buChar char="•"/>
            </a:pPr>
            <a:r>
              <a:rPr lang="de-DE" sz="1600" dirty="0">
                <a:solidFill>
                  <a:schemeClr val="tx1"/>
                </a:solidFill>
                <a:latin typeface="-apple-system"/>
              </a:rPr>
              <a:t>Rapid</a:t>
            </a:r>
            <a:r>
              <a:rPr lang="de-DE" sz="1600" b="0" i="0" dirty="0">
                <a:solidFill>
                  <a:schemeClr val="tx1"/>
                </a:solidFill>
                <a:effectLst/>
                <a:latin typeface="-apple-system"/>
              </a:rPr>
              <a:t> </a:t>
            </a:r>
            <a:r>
              <a:rPr lang="de-DE" sz="1600" dirty="0">
                <a:solidFill>
                  <a:schemeClr val="tx1"/>
                </a:solidFill>
                <a:latin typeface="-apple-system"/>
              </a:rPr>
              <a:t>Prototype</a:t>
            </a:r>
            <a:r>
              <a:rPr lang="de-DE" sz="1600" b="0" i="0" dirty="0">
                <a:solidFill>
                  <a:schemeClr val="tx1"/>
                </a:solidFill>
                <a:effectLst/>
                <a:latin typeface="-apple-system"/>
              </a:rPr>
              <a:t> </a:t>
            </a:r>
            <a:r>
              <a:rPr lang="de-DE" sz="16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1930262"/>
            <a:ext cx="9946812" cy="48474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400" dirty="0">
                <a:solidFill>
                  <a:srgbClr val="24292E"/>
                </a:solidFill>
                <a:latin typeface="-apple-system"/>
              </a:rPr>
              <a:t> </a:t>
            </a:r>
            <a:r>
              <a:rPr lang="de-DE" sz="1400" b="0" i="0" u="none" strike="noStrike" dirty="0">
                <a:solidFill>
                  <a:srgbClr val="24292E"/>
                </a:solidFill>
                <a:effectLst/>
                <a:latin typeface="-apple-system"/>
                <a:hlinkClick r:id="rId3"/>
              </a:rPr>
              <a:t>https://wiki.selfhtml.org/wiki/HTML/Formulare/input/button</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4"/>
              </a:rPr>
              <a:t>https://jsfiddle.net/red_stapler/wu3a0y6e/18/</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5"/>
              </a:rPr>
              <a:t>http://microbuilder.io/blog/2016/01/10/plotting-json-data-with-chart-js.html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6"/>
              </a:rPr>
              <a:t>https://www.youtube.com/watch?v=NwgKh_QTKE0</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7"/>
              </a:rPr>
              <a:t>https://canvasjs.com/html5-javascript-spline-chart/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solidFill>
                  <a:srgbClr val="24292E"/>
                </a:solidFill>
                <a:latin typeface="-apple-system"/>
                <a:hlinkClick r:id="rId8"/>
              </a:rPr>
              <a:t>https://canvasjs.com/html5-javascript-line-chart/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9"/>
              </a:rPr>
              <a:t>https://canvasjs.com/docs/charts/basics-of-creating-html5-chart/updating-chart-options/</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0"/>
              </a:rPr>
              <a:t>https://canvasjs.com/docs/charts/methods/dataseries/addto/</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1"/>
              </a:rPr>
              <a:t>https://www.gesundheit.gv.at/leben/ernaehrung/info/fluessigkeitsbedarf</a:t>
            </a:r>
            <a:endParaRPr lang="de-DE" sz="1400" b="0" i="0" u="none" strike="noStrike" dirty="0">
              <a:solidFill>
                <a:srgbClr val="24292E"/>
              </a:solidFill>
              <a:effectLst/>
              <a:latin typeface="-apple-system"/>
            </a:endParaRPr>
          </a:p>
          <a:p>
            <a:pPr marL="285750" indent="-285750" algn="l">
              <a:lnSpc>
                <a:spcPct val="150000"/>
              </a:lnSpc>
              <a:buFont typeface="Arial" panose="020B0604020202020204" pitchFamily="34" charset="0"/>
              <a:buChar char="•"/>
            </a:pPr>
            <a:r>
              <a:rPr lang="de-DE" sz="1400" dirty="0">
                <a:hlinkClick r:id="rId12"/>
              </a:rPr>
              <a:t>PHP </a:t>
            </a:r>
            <a:r>
              <a:rPr lang="de-DE" sz="1400" dirty="0" err="1">
                <a:hlinkClick r:id="rId12"/>
              </a:rPr>
              <a:t>MySQLi</a:t>
            </a:r>
            <a:r>
              <a:rPr lang="de-DE" sz="1400" dirty="0">
                <a:hlinkClick r:id="rId12"/>
              </a:rPr>
              <a:t> Einleitung - Dev-Tek.de (dev-tek.de)</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en-US" sz="1400" dirty="0">
                <a:hlinkClick r:id="rId13"/>
              </a:rPr>
              <a:t>PHP: </a:t>
            </a:r>
            <a:r>
              <a:rPr lang="en-US" sz="1400" dirty="0" err="1">
                <a:hlinkClick r:id="rId13"/>
              </a:rPr>
              <a:t>mysqli_result</a:t>
            </a:r>
            <a:r>
              <a:rPr lang="en-US" sz="1400" dirty="0">
                <a:hlinkClick r:id="rId13"/>
              </a:rPr>
              <a:t>::</a:t>
            </a:r>
            <a:r>
              <a:rPr lang="en-US" sz="1400" dirty="0" err="1">
                <a:hlinkClick r:id="rId13"/>
              </a:rPr>
              <a:t>fetch_array</a:t>
            </a:r>
            <a:r>
              <a:rPr lang="en-US" sz="1400" dirty="0">
                <a:hlinkClick r:id="rId13"/>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4"/>
              </a:rPr>
              <a:t>PHP: </a:t>
            </a:r>
            <a:r>
              <a:rPr lang="de-DE" sz="1400" dirty="0" err="1">
                <a:hlinkClick r:id="rId14"/>
              </a:rPr>
              <a:t>array_sum</a:t>
            </a:r>
            <a:r>
              <a:rPr lang="de-DE" sz="1400" dirty="0">
                <a:hlinkClick r:id="rId14"/>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5"/>
              </a:rPr>
              <a:t>Passing PHP Variables </a:t>
            </a:r>
            <a:r>
              <a:rPr lang="de-DE" sz="1400" dirty="0" err="1">
                <a:hlinkClick r:id="rId15"/>
              </a:rPr>
              <a:t>to</a:t>
            </a:r>
            <a:r>
              <a:rPr lang="de-DE" sz="1400" dirty="0">
                <a:hlinkClick r:id="rId15"/>
              </a:rPr>
              <a:t> JavaScript (dyn-web.com)</a:t>
            </a:r>
            <a:endParaRPr lang="de-DE" sz="14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32</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192283" y="2001583"/>
            <a:ext cx="10058400" cy="4268587"/>
          </a:xfrm>
        </p:spPr>
        <p:txBody>
          <a:bodyPr>
            <a:normAutofit fontScale="92500" lnSpcReduction="10000"/>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635508" lvl="1" indent="-342900"/>
            <a:r>
              <a:rPr lang="de-DE" dirty="0">
                <a:latin typeface="-apple-system"/>
              </a:rPr>
              <a:t>Use-Case</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Auswertung/ Verlauf</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a:t>Iterierte Modellierung</a:t>
            </a:r>
            <a:endParaRPr lang="de-DE" sz="7400" dirty="0"/>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643466" y="786383"/>
            <a:ext cx="3517567" cy="2093975"/>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643465" y="3043050"/>
            <a:ext cx="3517567" cy="3064505"/>
          </a:xfrm>
        </p:spPr>
        <p:txBody>
          <a:bodyPr>
            <a:normAutofit/>
          </a:bodyPr>
          <a:lstStyle/>
          <a:p>
            <a:r>
              <a:rPr lang="de-DE" dirty="0"/>
              <a:t>Allgemein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7</a:t>
            </a:fld>
            <a:endParaRPr lang="en-US"/>
          </a:p>
        </p:txBody>
      </p:sp>
      <p:pic>
        <p:nvPicPr>
          <p:cNvPr id="6" name="Grafik 5">
            <a:extLst>
              <a:ext uri="{FF2B5EF4-FFF2-40B4-BE49-F238E27FC236}">
                <a16:creationId xmlns:a16="http://schemas.microsoft.com/office/drawing/2014/main" id="{9E980817-CCA7-4AF6-A140-C644D3B2726C}"/>
              </a:ext>
            </a:extLst>
          </p:cNvPr>
          <p:cNvPicPr>
            <a:picLocks noChangeAspect="1"/>
          </p:cNvPicPr>
          <p:nvPr/>
        </p:nvPicPr>
        <p:blipFill rotWithShape="1">
          <a:blip r:embed="rId3">
            <a:extLst>
              <a:ext uri="{28A0092B-C50C-407E-A947-70E740481C1C}">
                <a14:useLocalDpi xmlns:a14="http://schemas.microsoft.com/office/drawing/2010/main" val="0"/>
              </a:ext>
            </a:extLst>
          </a:blip>
          <a:srcRect l="5551" t="2475" r="1957" b="2570"/>
          <a:stretch/>
        </p:blipFill>
        <p:spPr>
          <a:xfrm>
            <a:off x="4653933" y="504922"/>
            <a:ext cx="7525710" cy="5440397"/>
          </a:xfrm>
          <a:prstGeom prst="rect">
            <a:avLst/>
          </a:prstGeom>
        </p:spPr>
      </p:pic>
      <p:sp>
        <p:nvSpPr>
          <p:cNvPr id="7" name="Textfeld 6">
            <a:extLst>
              <a:ext uri="{FF2B5EF4-FFF2-40B4-BE49-F238E27FC236}">
                <a16:creationId xmlns:a16="http://schemas.microsoft.com/office/drawing/2014/main" id="{C778E632-97A4-4016-B2BF-4995C82A4787}"/>
              </a:ext>
            </a:extLst>
          </p:cNvPr>
          <p:cNvSpPr txBox="1"/>
          <p:nvPr/>
        </p:nvSpPr>
        <p:spPr>
          <a:xfrm>
            <a:off x="5153765" y="6044625"/>
            <a:ext cx="2521851" cy="584775"/>
          </a:xfrm>
          <a:prstGeom prst="rect">
            <a:avLst/>
          </a:prstGeom>
          <a:noFill/>
        </p:spPr>
        <p:txBody>
          <a:bodyPr wrap="square" rtlCol="0">
            <a:spAutoFit/>
          </a:bodyPr>
          <a:lstStyle/>
          <a:p>
            <a:r>
              <a:rPr lang="de-DE" sz="1600" dirty="0">
                <a:solidFill>
                  <a:srgbClr val="92D050"/>
                </a:solidFill>
              </a:rPr>
              <a:t>* Neu</a:t>
            </a:r>
          </a:p>
          <a:p>
            <a:r>
              <a:rPr lang="de-DE" sz="1600" dirty="0">
                <a:solidFill>
                  <a:srgbClr val="00B0F0"/>
                </a:solidFill>
              </a:rPr>
              <a:t>* Nicht Umgesetzt</a:t>
            </a:r>
          </a:p>
        </p:txBody>
      </p:sp>
    </p:spTree>
    <p:extLst>
      <p:ext uri="{BB962C8B-B14F-4D97-AF65-F5344CB8AC3E}">
        <p14:creationId xmlns:p14="http://schemas.microsoft.com/office/powerpoint/2010/main" val="344158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1097279" y="4799362"/>
            <a:ext cx="10113645" cy="743682"/>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1097279" y="5715000"/>
            <a:ext cx="10113264" cy="609600"/>
          </a:xfrm>
        </p:spPr>
        <p:txBody>
          <a:bodyPr>
            <a:normAutofit/>
          </a:bodyPr>
          <a:lstStyle/>
          <a:p>
            <a:r>
              <a:rPr lang="de-DE" dirty="0"/>
              <a:t>Beschreibung des Prototypen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pic>
        <p:nvPicPr>
          <p:cNvPr id="8" name="Grafik 7">
            <a:extLst>
              <a:ext uri="{FF2B5EF4-FFF2-40B4-BE49-F238E27FC236}">
                <a16:creationId xmlns:a16="http://schemas.microsoft.com/office/drawing/2014/main" id="{F3C0B631-A2CA-49B0-99FD-6D0307C439F8}"/>
              </a:ext>
            </a:extLst>
          </p:cNvPr>
          <p:cNvPicPr>
            <a:picLocks noChangeAspect="1"/>
          </p:cNvPicPr>
          <p:nvPr/>
        </p:nvPicPr>
        <p:blipFill rotWithShape="1">
          <a:blip r:embed="rId3">
            <a:extLst>
              <a:ext uri="{28A0092B-C50C-407E-A947-70E740481C1C}">
                <a14:useLocalDpi xmlns:a14="http://schemas.microsoft.com/office/drawing/2010/main" val="0"/>
              </a:ext>
            </a:extLst>
          </a:blip>
          <a:srcRect b="34450"/>
          <a:stretch/>
        </p:blipFill>
        <p:spPr>
          <a:xfrm>
            <a:off x="418395" y="881546"/>
            <a:ext cx="11085745" cy="3014022"/>
          </a:xfrm>
          <a:prstGeom prst="rect">
            <a:avLst/>
          </a:prstGeom>
        </p:spPr>
      </p:pic>
    </p:spTree>
    <p:extLst>
      <p:ext uri="{BB962C8B-B14F-4D97-AF65-F5344CB8AC3E}">
        <p14:creationId xmlns:p14="http://schemas.microsoft.com/office/powerpoint/2010/main" val="22441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9913984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1661</Words>
  <Application>Microsoft Office PowerPoint</Application>
  <PresentationFormat>Breitbild</PresentationFormat>
  <Paragraphs>225</Paragraphs>
  <Slides>32</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Use-Case</vt:lpstr>
      <vt:lpstr>Use-Case</vt:lpstr>
      <vt:lpstr>Coding</vt:lpstr>
      <vt:lpstr>Auswertung/ Verlauf</vt:lpstr>
      <vt:lpstr>Auswertung Trinkverhalten</vt:lpstr>
      <vt:lpstr>Wöchentliche Auswertung</vt:lpstr>
      <vt:lpstr>Monatliche Auswertung</vt:lpstr>
      <vt:lpstr>Datenbank</vt:lpstr>
      <vt:lpstr>ER-Diagramm  Monatliche Umfrage</vt:lpstr>
      <vt:lpstr>SQL Datenbank  Monatliche Umfrage</vt:lpstr>
      <vt:lpstr>SQL Struktur  Monatliche Umfrage</vt:lpstr>
      <vt:lpstr>ER-Diagramm  Tägliche Befragung</vt:lpstr>
      <vt:lpstr>SQL Datenbank  Tägliche Befragung</vt:lpstr>
      <vt:lpstr>SQL Struktur  Tägliche Befragung</vt:lpstr>
      <vt:lpstr>ER-Diagramm  Trinkverhalten</vt:lpstr>
      <vt:lpstr>SQL Datenbank  Trinkverhalten</vt:lpstr>
      <vt:lpstr>SQL Struktur  Trinkverhalten</vt:lpstr>
      <vt:lpstr>ER-Diagramm  Favoriten</vt:lpstr>
      <vt:lpstr>SQL Datenbank  Favoriten</vt:lpstr>
      <vt:lpstr>SQL Struktur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63</cp:revision>
  <cp:lastPrinted>2021-01-10T15:59:50Z</cp:lastPrinted>
  <dcterms:created xsi:type="dcterms:W3CDTF">2021-01-10T14:09:24Z</dcterms:created>
  <dcterms:modified xsi:type="dcterms:W3CDTF">2021-02-19T14:52:31Z</dcterms:modified>
</cp:coreProperties>
</file>