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8"/>
  </p:notesMasterIdLst>
  <p:handoutMasterIdLst>
    <p:handoutMasterId r:id="rId19"/>
  </p:handoutMasterIdLst>
  <p:sldIdLst>
    <p:sldId id="257" r:id="rId2"/>
    <p:sldId id="258" r:id="rId3"/>
    <p:sldId id="385" r:id="rId4"/>
    <p:sldId id="261" r:id="rId5"/>
    <p:sldId id="394" r:id="rId6"/>
    <p:sldId id="263" r:id="rId7"/>
    <p:sldId id="381" r:id="rId8"/>
    <p:sldId id="400" r:id="rId9"/>
    <p:sldId id="402" r:id="rId10"/>
    <p:sldId id="403" r:id="rId11"/>
    <p:sldId id="399" r:id="rId12"/>
    <p:sldId id="398" r:id="rId13"/>
    <p:sldId id="396" r:id="rId14"/>
    <p:sldId id="397" r:id="rId15"/>
    <p:sldId id="278" r:id="rId16"/>
    <p:sldId id="271" r:id="rId17"/>
  </p:sldIdLst>
  <p:sldSz cx="12192000" cy="6858000"/>
  <p:notesSz cx="7315200" cy="96012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E65"/>
    <a:srgbClr val="ECECEC"/>
    <a:srgbClr val="F5F5F5"/>
    <a:srgbClr val="BF8CC0"/>
    <a:srgbClr val="869FC9"/>
    <a:srgbClr val="71C8C2"/>
    <a:srgbClr val="FBE2AB"/>
    <a:srgbClr val="EABFB8"/>
    <a:srgbClr val="F18B99"/>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90" autoAdjust="0"/>
    <p:restoredTop sz="81781" autoAdjust="0"/>
  </p:normalViewPr>
  <p:slideViewPr>
    <p:cSldViewPr snapToGrid="0">
      <p:cViewPr>
        <p:scale>
          <a:sx n="75" d="100"/>
          <a:sy n="75" d="100"/>
        </p:scale>
        <p:origin x="36" y="-9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pPr rtl="0"/>
            <a:fld id="{AD9CF9D3-F210-41C6-99D4-BFF6B4BA81BD}" type="datetime1">
              <a:rPr lang="de-DE" smtClean="0"/>
              <a:t>15.02.2021</a:t>
            </a:fld>
            <a:endParaRPr lang="en-US" dirty="0"/>
          </a:p>
        </p:txBody>
      </p:sp>
      <p:sp>
        <p:nvSpPr>
          <p:cNvPr id="4" name="Fußzeilenplatzhalt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5" name="Foliennummernplatzhalt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pPr rtl="0"/>
            <a:fld id="{2FFCA530-3DC9-43D3-93A9-C974C34E1DD6}" type="datetime1">
              <a:rPr lang="de-DE" smtClean="0"/>
              <a:t>15.02.2021</a:t>
            </a:fld>
            <a:endParaRPr lang="en-US"/>
          </a:p>
        </p:txBody>
      </p:sp>
      <p:sp>
        <p:nvSpPr>
          <p:cNvPr id="4" name="Folienbildplatzhalt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rtl="0"/>
            <a:endParaRPr lang="en-US"/>
          </a:p>
        </p:txBody>
      </p:sp>
      <p:sp>
        <p:nvSpPr>
          <p:cNvPr id="5" name="Notizenplatzhalt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7" name="Foliennummernplatzhalt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3501293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C960F41-ADA3-4592-A6B6-979750556945}"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05F945F2-6878-48BF-B08F-BD6E79E1CDD8}"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384522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alternativen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 den Stakeholdern haben wir „Nutzer“ zu Endnutzer geändert, da ein Endnutzer derjenige ist, der das Produkt, bei uns jetzt das System persönlich verwendet.</a:t>
            </a:r>
          </a:p>
          <a:p>
            <a:endParaRPr lang="de-DE" dirty="0"/>
          </a:p>
          <a:p>
            <a:r>
              <a:rPr lang="de-DE" dirty="0"/>
              <a:t>Wir haben das Domänenmodell noch mal neu modelliert, bzw. Funktionen hinzugefügt, die wir in unserem vorherigen Domänenmodell nicht hatten. Da wir die Personen nicht mehr nach Kategorien, sprich Studierender, Schüler usw. einteilen, haben wir dies rausgenommen. </a:t>
            </a:r>
          </a:p>
          <a:p>
            <a:r>
              <a:rPr lang="de-DE" dirty="0"/>
              <a:t>Da der Endnutzer an einer Umfrage/Befragung teilnimmt, kann er sich daraufhin eine Auswertung anzeigen lassen.</a:t>
            </a:r>
            <a:br>
              <a:rPr lang="de-DE" dirty="0"/>
            </a:br>
            <a:r>
              <a:rPr lang="de-DE" dirty="0"/>
              <a:t>Es wurde noch geändert, dass eine Person, in unserem Falle der Endnutzer nicht nur eine Erinnerung zum Wasser trinken erhält, sondern auch direkt daran erinnert wird, eine Pause zu machen und mal zu entspannen.</a:t>
            </a:r>
          </a:p>
          <a:p>
            <a:r>
              <a:rPr lang="de-DE" dirty="0"/>
              <a:t>Bei der seelischen Unterstützung ist der Chat als WhatsApp-Chat oder E-Mail gemeint. Der Endnutzer kann unser geschultes Personal durch die angegebene Telefonnummer und E-Mail Adresse erreichen.</a:t>
            </a:r>
          </a:p>
          <a:p>
            <a:r>
              <a:rPr lang="de-DE" dirty="0"/>
              <a:t>Ebenfalls haben wir hinzugefügt, dass der Endnutzer due Benachrichtigungen für die Erinnerungen ein- bzw. ausstellen kann.</a:t>
            </a:r>
          </a:p>
          <a:p>
            <a:r>
              <a:rPr lang="de-DE" dirty="0"/>
              <a:t>Da für die Schlafstörungen nicht nur Stress, Krankheiten o.Ä. verantwortlich ist, sollte es einen Sonnenaufgang/ </a:t>
            </a:r>
            <a:r>
              <a:rPr lang="de-DE" dirty="0" err="1"/>
              <a:t>untergang</a:t>
            </a:r>
            <a:r>
              <a:rPr lang="de-DE" dirty="0"/>
              <a:t> Kalender geben, da Personen im hellen evtl. nicht so gut schlafen können, wie im dunkeln und sich so nach den Zeiten richten können. Auch ein Mondphasen Kalender ist wichtig, da es Menschen gibt, die bei Vollmond schlechter schlafen.</a:t>
            </a:r>
          </a:p>
          <a:p>
            <a:r>
              <a:rPr lang="de-DE" dirty="0"/>
              <a:t>Der Endnutzer erhält nach einer bewerteten Umfrage/Befragung eine auf ihn bezogene Auswertung.</a:t>
            </a:r>
          </a:p>
        </p:txBody>
      </p:sp>
      <p:sp>
        <p:nvSpPr>
          <p:cNvPr id="4" name="Datumsplatzhalter 3"/>
          <p:cNvSpPr>
            <a:spLocks noGrp="1"/>
          </p:cNvSpPr>
          <p:nvPr>
            <p:ph type="dt" idx="1"/>
          </p:nvPr>
        </p:nvSpPr>
        <p:spPr/>
        <p:txBody>
          <a:bodyPr/>
          <a:lstStyle/>
          <a:p>
            <a:pPr rtl="0"/>
            <a:fld id="{920421C8-A15E-4073-98D7-7FDA934C0210}"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25DE598A-D9FF-4E3A-AC10-162CFCBCB8DB}"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3410500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1348172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 wir die Zielhierarchie überarbeitet haben und jetzt „Strategische Ziele“, „Taktische Ziele“ und „Operative Ziele“ haben, haben wir dies noch mal mit reingenommen. </a:t>
            </a:r>
          </a:p>
          <a:p>
            <a:r>
              <a:rPr lang="de-DE" dirty="0"/>
              <a:t>Mit den strategischen Zielen legen wir fest, was wir auf langfristiger Sicht erreichen möchten. </a:t>
            </a:r>
            <a:br>
              <a:rPr lang="de-DE" dirty="0"/>
            </a:br>
            <a:r>
              <a:rPr lang="de-DE" dirty="0"/>
              <a:t>Mit den taktischen Zielen legen wir fest, wie die strategischen Ziele erreicht werden sollen.</a:t>
            </a:r>
            <a:br>
              <a:rPr lang="de-DE" dirty="0"/>
            </a:br>
            <a:r>
              <a:rPr lang="de-DE" dirty="0"/>
              <a:t>Mit den operativen Zielen legen wir fest, wodurch wir unsere strategischen Ziele erreichen können.</a:t>
            </a:r>
          </a:p>
        </p:txBody>
      </p:sp>
      <p:sp>
        <p:nvSpPr>
          <p:cNvPr id="4" name="Datumsplatzhalter 3"/>
          <p:cNvSpPr>
            <a:spLocks noGrp="1"/>
          </p:cNvSpPr>
          <p:nvPr>
            <p:ph type="dt" idx="1"/>
          </p:nvPr>
        </p:nvSpPr>
        <p:spPr/>
        <p:txBody>
          <a:bodyPr/>
          <a:lstStyle/>
          <a:p>
            <a:pPr rtl="0"/>
            <a:fld id="{920421C8-A15E-4073-98D7-7FDA934C0210}"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85079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74922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Favoriten helfen den Endnutzer schneller auf seine Lieblings Apps und Übungen zuzugreifen.</a:t>
            </a:r>
          </a:p>
          <a:p>
            <a:br>
              <a:rPr lang="de-DE" dirty="0"/>
            </a:br>
            <a:r>
              <a:rPr lang="de-DE" dirty="0"/>
              <a:t>Es soll einen Kalender geben, in dem der Nutzer seine Termine eintragen kann. Ebenfalls kann eingestellt werden, ob er vorher an den Termin erinnert werden möchte (Minuten, Stunden, Tage).</a:t>
            </a:r>
          </a:p>
          <a:p>
            <a:r>
              <a:rPr lang="de-DE" dirty="0"/>
              <a:t>In dem Kalender sollen die Sonnenaufgangs und Sonnenuntergangs Zeiten hinterlegt werden, sowie die Mondphasen. Wenn der Endnutzer Probleme hat im hellen zu schlafen, kann er sich die Sonnenuntergangs und Sonnenaufgangszeiten ansehen und nach den Zeiten schlafen gehen. </a:t>
            </a:r>
            <a:br>
              <a:rPr lang="de-DE" dirty="0"/>
            </a:br>
            <a:r>
              <a:rPr lang="de-DE" dirty="0"/>
              <a:t>Hat der Endnutzer Probleme bei Vollmond zu schlafen, kann er sich die Mondphasen in dem Kalender anzeigen lassen und sich auf die Nacht vorbereiten. </a:t>
            </a:r>
          </a:p>
          <a:p>
            <a:endParaRPr lang="de-DE" dirty="0"/>
          </a:p>
          <a:p>
            <a:r>
              <a:rPr lang="de-DE" dirty="0"/>
              <a:t>In der Auswertung werden verschiedene Punkte angezeigt, an den Tagen, an dem der Endnutzer an der Umfrage/ der Literangabe teilgenommen hat. Wenn man auf einen dieser Punkte klickt, soll sich der Endnutzer Notizen machen können. Wenn der Punkt von dem Endnutzer an dem Tag im unteren Bereich liegt, kann er sich z.B. Notizen dazu machen, warum er an dem Tag so viel Stress hatte.</a:t>
            </a:r>
          </a:p>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1093773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514E7D0-C394-41B8-B7AE-64A70240C443}" type="datetime1">
              <a:rPr lang="de-DE" smtClean="0"/>
              <a:t>15.02.2021</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F18B267-496C-4DE2-83A1-ADDE2B38BABC}" type="datetime1">
              <a:rPr lang="de-DE" smtClean="0"/>
              <a:t>15.02.2021</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69133DC-A4FB-46C6-B336-BDC14EB1109E}" type="datetime1">
              <a:rPr lang="de-DE" smtClean="0"/>
              <a:t>15.02.2021</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30E4169-C7C7-4376-AB11-34EB622D2405}" type="datetime1">
              <a:rPr lang="de-DE" smtClean="0"/>
              <a:t>15.02.2021</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409968DE-A4DB-495B-95AE-99CDDC855AF2}" type="datetime1">
              <a:rPr lang="de-DE" smtClean="0"/>
              <a:t>15.02.2021</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9EF45B0B-2729-48AC-9205-BE6F230C1D5B}" type="datetime1">
              <a:rPr lang="de-DE" smtClean="0"/>
              <a:t>15.02.2021</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8E4FF476-B6BA-4FEE-BDFF-03C42D8EF0BE}" type="datetime1">
              <a:rPr lang="de-DE" smtClean="0"/>
              <a:t>15.02.2021</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8FA527-88AE-4543-AEBC-7948E7487802}" type="datetime1">
              <a:rPr lang="de-DE" smtClean="0"/>
              <a:t>15.02.2021</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57B0AEE-EFBF-48DE-9103-7B88127BA894}" type="datetime1">
              <a:rPr lang="de-DE" smtClean="0"/>
              <a:t>15.02.2021</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0B70E3-B486-492A-BCB4-D9B66A2BDF7C}" type="datetime1">
              <a:rPr lang="de-DE" smtClean="0"/>
              <a:t>15.02.2021</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61AEA410-FF34-4F91-83E1-92B094F01CEC}" type="datetime1">
              <a:rPr lang="de-DE" smtClean="0"/>
              <a:t>15.02.2021</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4C9C9C2-3DC7-4CA0-92AE-978744C99D6B}" type="datetime1">
              <a:rPr lang="de-DE" smtClean="0"/>
              <a:t>15.02.2021</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canvasjs.com/html5-javascript-line-chart/" TargetMode="External"/><Relationship Id="rId3" Type="http://schemas.openxmlformats.org/officeDocument/2006/relationships/hyperlink" Target="https://wiki.selfhtml.org/wiki/HTML/Formulare/input/button" TargetMode="External"/><Relationship Id="rId7" Type="http://schemas.openxmlformats.org/officeDocument/2006/relationships/hyperlink" Target="https://canvasjs.com/html5-javascript-spline-chart/"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hyperlink" Target="https://www.youtube.com/watch?v=NwgKh_QTKE0" TargetMode="External"/><Relationship Id="rId11" Type="http://schemas.openxmlformats.org/officeDocument/2006/relationships/hyperlink" Target="https://www.gesundheit.gv.at/leben/ernaehrung/info/fluessigkeitsbedarf" TargetMode="External"/><Relationship Id="rId5" Type="http://schemas.openxmlformats.org/officeDocument/2006/relationships/hyperlink" Target="http://microbuilder.io/blog/2016/01/10/plotting-json-data-with-chart-js.html" TargetMode="External"/><Relationship Id="rId10" Type="http://schemas.openxmlformats.org/officeDocument/2006/relationships/hyperlink" Target="https://canvasjs.com/docs/charts/methods/dataseries/addto/" TargetMode="External"/><Relationship Id="rId4" Type="http://schemas.openxmlformats.org/officeDocument/2006/relationships/hyperlink" Target="https://jsfiddle.net/red_stapler/wu3a0y6e/18/" TargetMode="External"/><Relationship Id="rId9" Type="http://schemas.openxmlformats.org/officeDocument/2006/relationships/hyperlink" Target="https://canvasjs.com/docs/charts/basics-of-creating-html5-chart/updating-chart-option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pexels.com/de-de/@alphatradezone?utm_content=attributionCopyText&amp;utm_medium=referral&amp;utm_source=pexels"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hyperlink" Target="https://www.pexels.com/de-de/foto/mann-menschen-frau-industrie-5833304/?utm_content=attributionCopyText&amp;utm_medium=referral&amp;utm_source=pexels"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basecom.de/warum-prototyping-heutzutage-unverzichtbar-ist/#:~:text=Beim%20Prototyping%20wird%20ein,einer%20Benutzeroberfl%C3%A4che%20und%20deren%20Interaktionsm%C3%B6glichkeite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Kplacken/EPWS2020SerttasPlackenhoh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placken/EPWS2020SerttasPlackenhohn/tree/main/Cod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cs typeface="Times New Roman" panose="02020603050405020304" pitchFamily="18" charset="0"/>
              </a:rPr>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
        <p:nvSpPr>
          <p:cNvPr id="6" name="Foliennummernplatzhalter 5">
            <a:extLst>
              <a:ext uri="{FF2B5EF4-FFF2-40B4-BE49-F238E27FC236}">
                <a16:creationId xmlns:a16="http://schemas.microsoft.com/office/drawing/2014/main" id="{E913C199-3073-459D-9064-4F5FC26ECE40}"/>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pic>
        <p:nvPicPr>
          <p:cNvPr id="8" name="Grafik 7" descr="Ein Bild, das Text, computer, drinnen, Computer enthält.&#10;&#10;Automatisch generierte Beschreibung">
            <a:extLst>
              <a:ext uri="{FF2B5EF4-FFF2-40B4-BE49-F238E27FC236}">
                <a16:creationId xmlns:a16="http://schemas.microsoft.com/office/drawing/2014/main" id="{948406A6-6649-4F90-8B06-88A3E65301E8}"/>
              </a:ext>
            </a:extLst>
          </p:cNvPr>
          <p:cNvPicPr>
            <a:picLocks noChangeAspect="1"/>
          </p:cNvPicPr>
          <p:nvPr/>
        </p:nvPicPr>
        <p:blipFill rotWithShape="1">
          <a:blip r:embed="rId2">
            <a:extLst>
              <a:ext uri="{28A0092B-C50C-407E-A947-70E740481C1C}">
                <a14:useLocalDpi xmlns:a14="http://schemas.microsoft.com/office/drawing/2010/main" val="0"/>
              </a:ext>
            </a:extLst>
          </a:blip>
          <a:srcRect l="15080" t="-175" r="31729" b="175"/>
          <a:stretch/>
        </p:blipFill>
        <p:spPr>
          <a:xfrm>
            <a:off x="0" y="-2974"/>
            <a:ext cx="4871344" cy="687804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p:txBody>
          <a:bodyPr/>
          <a:lstStyle/>
          <a:p>
            <a:r>
              <a:rPr lang="de-DE" dirty="0"/>
              <a:t>ER-Diagramm Favoriten</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pic>
        <p:nvPicPr>
          <p:cNvPr id="5" name="Grafik 4">
            <a:extLst>
              <a:ext uri="{FF2B5EF4-FFF2-40B4-BE49-F238E27FC236}">
                <a16:creationId xmlns:a16="http://schemas.microsoft.com/office/drawing/2014/main" id="{015E2A6B-5050-40F0-814C-DD7FE3CE2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737" y="1933912"/>
            <a:ext cx="7377486" cy="4441676"/>
          </a:xfrm>
          <a:prstGeom prst="rect">
            <a:avLst/>
          </a:prstGeom>
        </p:spPr>
      </p:pic>
    </p:spTree>
    <p:extLst>
      <p:ext uri="{BB962C8B-B14F-4D97-AF65-F5344CB8AC3E}">
        <p14:creationId xmlns:p14="http://schemas.microsoft.com/office/powerpoint/2010/main" val="261796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Zielhierarchie</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11</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660464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Zielhierarchie</a:t>
            </a:r>
          </a:p>
        </p:txBody>
      </p:sp>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12</a:t>
            </a:fld>
            <a:endParaRPr lang="en-US"/>
          </a:p>
        </p:txBody>
      </p:sp>
      <p:pic>
        <p:nvPicPr>
          <p:cNvPr id="6" name="Grafik 5" descr="Ein Bild, das Text enthält.&#10;&#10;Automatisch generierte Beschreibung">
            <a:extLst>
              <a:ext uri="{FF2B5EF4-FFF2-40B4-BE49-F238E27FC236}">
                <a16:creationId xmlns:a16="http://schemas.microsoft.com/office/drawing/2014/main" id="{5BD0F67F-BE0B-4B03-A42F-12ECCD5074C2}"/>
              </a:ext>
            </a:extLst>
          </p:cNvPr>
          <p:cNvPicPr>
            <a:picLocks noChangeAspect="1"/>
          </p:cNvPicPr>
          <p:nvPr/>
        </p:nvPicPr>
        <p:blipFill rotWithShape="1">
          <a:blip r:embed="rId3">
            <a:extLst>
              <a:ext uri="{28A0092B-C50C-407E-A947-70E740481C1C}">
                <a14:useLocalDpi xmlns:a14="http://schemas.microsoft.com/office/drawing/2010/main" val="0"/>
              </a:ext>
            </a:extLst>
          </a:blip>
          <a:srcRect t="17675" r="27269" b="9892"/>
          <a:stretch/>
        </p:blipFill>
        <p:spPr>
          <a:xfrm>
            <a:off x="2362571" y="2027918"/>
            <a:ext cx="7466857" cy="4182878"/>
          </a:xfrm>
          <a:prstGeom prst="rect">
            <a:avLst/>
          </a:prstGeom>
        </p:spPr>
      </p:pic>
      <p:sp>
        <p:nvSpPr>
          <p:cNvPr id="10" name="Textfeld 9">
            <a:extLst>
              <a:ext uri="{FF2B5EF4-FFF2-40B4-BE49-F238E27FC236}">
                <a16:creationId xmlns:a16="http://schemas.microsoft.com/office/drawing/2014/main" id="{BBC4B259-4562-434A-A636-984F52C614ED}"/>
              </a:ext>
            </a:extLst>
          </p:cNvPr>
          <p:cNvSpPr txBox="1"/>
          <p:nvPr/>
        </p:nvSpPr>
        <p:spPr>
          <a:xfrm>
            <a:off x="2952750" y="4936916"/>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
        <p:nvSpPr>
          <p:cNvPr id="11" name="Textfeld 10">
            <a:extLst>
              <a:ext uri="{FF2B5EF4-FFF2-40B4-BE49-F238E27FC236}">
                <a16:creationId xmlns:a16="http://schemas.microsoft.com/office/drawing/2014/main" id="{B6493BAC-B8E0-41B8-B401-F96E8A5722D3}"/>
              </a:ext>
            </a:extLst>
          </p:cNvPr>
          <p:cNvSpPr txBox="1"/>
          <p:nvPr/>
        </p:nvSpPr>
        <p:spPr>
          <a:xfrm>
            <a:off x="2959100" y="5302721"/>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
        <p:nvSpPr>
          <p:cNvPr id="12" name="Textfeld 11">
            <a:extLst>
              <a:ext uri="{FF2B5EF4-FFF2-40B4-BE49-F238E27FC236}">
                <a16:creationId xmlns:a16="http://schemas.microsoft.com/office/drawing/2014/main" id="{7557D5B7-D5F2-45FA-89FE-2C0CB99D0C45}"/>
              </a:ext>
            </a:extLst>
          </p:cNvPr>
          <p:cNvSpPr txBox="1"/>
          <p:nvPr/>
        </p:nvSpPr>
        <p:spPr>
          <a:xfrm>
            <a:off x="2959100" y="5668526"/>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Tree>
    <p:extLst>
      <p:ext uri="{BB962C8B-B14F-4D97-AF65-F5344CB8AC3E}">
        <p14:creationId xmlns:p14="http://schemas.microsoft.com/office/powerpoint/2010/main" val="3191535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err="1"/>
              <a:t>Prozessassessment</a:t>
            </a:r>
            <a:endParaRPr lang="de-DE" dirty="0"/>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34186"/>
            <a:ext cx="3925982" cy="4160252"/>
          </a:xfrm>
        </p:spPr>
        <p:txBody>
          <a:bodyPr>
            <a:normAutofit/>
          </a:bodyPr>
          <a:lstStyle/>
          <a:p>
            <a:pPr marL="0" indent="0">
              <a:buNone/>
            </a:pPr>
            <a:r>
              <a:rPr lang="de-DE" sz="2200" u="sng" dirty="0">
                <a:latin typeface="-apple-system"/>
              </a:rPr>
              <a:t>Umgesetzt</a:t>
            </a:r>
            <a:r>
              <a:rPr lang="de-DE" sz="2400" u="sng" dirty="0">
                <a:latin typeface="-apple-system"/>
              </a:rPr>
              <a:t>:</a:t>
            </a:r>
          </a:p>
          <a:p>
            <a:pPr marL="0" indent="0">
              <a:buNone/>
            </a:pPr>
            <a:r>
              <a:rPr lang="de-DE" i="1" dirty="0">
                <a:latin typeface="-apple-system"/>
              </a:rPr>
              <a:t>Zielhierarchie:</a:t>
            </a:r>
          </a:p>
          <a:p>
            <a:pPr>
              <a:buFont typeface="Arial" panose="020B0604020202020204" pitchFamily="34" charset="0"/>
              <a:buChar char="•"/>
            </a:pPr>
            <a:r>
              <a:rPr lang="de-DE" sz="2000" dirty="0">
                <a:solidFill>
                  <a:schemeClr val="tx1"/>
                </a:solidFill>
                <a:latin typeface="-apple-system"/>
              </a:rPr>
              <a:t> </a:t>
            </a:r>
            <a:r>
              <a:rPr lang="de-DE" sz="1700" dirty="0">
                <a:solidFill>
                  <a:schemeClr val="tx1"/>
                </a:solidFill>
                <a:latin typeface="-apple-system"/>
              </a:rPr>
              <a:t>Verschiedene Übungen</a:t>
            </a:r>
          </a:p>
          <a:p>
            <a:pPr>
              <a:buFont typeface="Arial" panose="020B0604020202020204" pitchFamily="34" charset="0"/>
              <a:buChar char="•"/>
            </a:pPr>
            <a:r>
              <a:rPr lang="de-DE" sz="1700" dirty="0">
                <a:solidFill>
                  <a:schemeClr val="tx1"/>
                </a:solidFill>
                <a:latin typeface="-apple-system"/>
              </a:rPr>
              <a:t> Musik, Hörbücher, ASMR (App Verlinkung)</a:t>
            </a:r>
            <a:endParaRPr lang="de-DE" sz="1700" i="1" dirty="0">
              <a:latin typeface="-apple-system"/>
            </a:endParaRPr>
          </a:p>
          <a:p>
            <a:pPr>
              <a:buFont typeface="Arial" panose="020B0604020202020204" pitchFamily="34" charset="0"/>
              <a:buChar char="•"/>
            </a:pPr>
            <a:r>
              <a:rPr lang="de-DE" sz="1700" dirty="0">
                <a:solidFill>
                  <a:schemeClr val="tx1"/>
                </a:solidFill>
                <a:latin typeface="-apple-system"/>
              </a:rPr>
              <a:t> Erinnerungen ans trinken und an Pausen</a:t>
            </a:r>
          </a:p>
          <a:p>
            <a:pPr>
              <a:buFont typeface="Arial" panose="020B0604020202020204" pitchFamily="34" charset="0"/>
              <a:buChar char="•"/>
            </a:pPr>
            <a:r>
              <a:rPr lang="de-DE" sz="1700" dirty="0">
                <a:solidFill>
                  <a:schemeClr val="tx1"/>
                </a:solidFill>
                <a:latin typeface="-apple-system"/>
              </a:rPr>
              <a:t> Auswertungen (mit festen Daten)</a:t>
            </a:r>
          </a:p>
          <a:p>
            <a:pPr lvl="1">
              <a:buFont typeface="Arial" panose="020B0604020202020204" pitchFamily="34" charset="0"/>
              <a:buChar char="•"/>
            </a:pPr>
            <a:r>
              <a:rPr lang="de-DE" sz="1600" dirty="0">
                <a:solidFill>
                  <a:schemeClr val="tx1"/>
                </a:solidFill>
                <a:latin typeface="-apple-system"/>
              </a:rPr>
              <a:t>Tägliche Umfrage (Morgens und Abends)</a:t>
            </a:r>
          </a:p>
          <a:p>
            <a:pPr lvl="1">
              <a:buFont typeface="Arial" panose="020B0604020202020204" pitchFamily="34" charset="0"/>
              <a:buChar char="•"/>
            </a:pPr>
            <a:r>
              <a:rPr lang="de-DE" sz="1600" dirty="0">
                <a:solidFill>
                  <a:schemeClr val="tx1"/>
                </a:solidFill>
                <a:latin typeface="-apple-system"/>
              </a:rPr>
              <a:t>Monatliche Umfrage</a:t>
            </a:r>
          </a:p>
          <a:p>
            <a:pPr lvl="1">
              <a:buFont typeface="Arial" panose="020B0604020202020204" pitchFamily="34" charset="0"/>
              <a:buChar char="•"/>
            </a:pPr>
            <a:endParaRPr lang="de-DE" sz="1500" dirty="0">
              <a:solidFill>
                <a:schemeClr val="tx1"/>
              </a:solidFill>
              <a:latin typeface="-apple-system"/>
            </a:endParaRPr>
          </a:p>
          <a:p>
            <a:pPr marL="0" indent="0">
              <a:buNone/>
            </a:pPr>
            <a:endParaRPr lang="de-DE" dirty="0">
              <a:solidFill>
                <a:schemeClr val="tx1"/>
              </a:solidFill>
              <a:latin typeface="-apple-system"/>
            </a:endParaRPr>
          </a:p>
          <a:p>
            <a:pPr marL="0" indent="0">
              <a:buNone/>
            </a:pPr>
            <a:endParaRPr lang="de-DE" dirty="0">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sp>
        <p:nvSpPr>
          <p:cNvPr id="7" name="Inhaltsplatzhalter 2">
            <a:extLst>
              <a:ext uri="{FF2B5EF4-FFF2-40B4-BE49-F238E27FC236}">
                <a16:creationId xmlns:a16="http://schemas.microsoft.com/office/drawing/2014/main" id="{97B2C8B7-2476-4509-BE61-70EF525894AA}"/>
              </a:ext>
            </a:extLst>
          </p:cNvPr>
          <p:cNvSpPr txBox="1">
            <a:spLocks/>
          </p:cNvSpPr>
          <p:nvPr/>
        </p:nvSpPr>
        <p:spPr>
          <a:xfrm>
            <a:off x="6498574" y="2152585"/>
            <a:ext cx="3925982" cy="4160252"/>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de-DE" dirty="0">
              <a:solidFill>
                <a:schemeClr val="tx1"/>
              </a:solidFill>
              <a:latin typeface="-apple-system"/>
            </a:endParaRPr>
          </a:p>
          <a:p>
            <a:pPr marL="0" indent="0">
              <a:buNone/>
            </a:pPr>
            <a:r>
              <a:rPr lang="de-DE" sz="1800" i="1" dirty="0">
                <a:latin typeface="-apple-system"/>
              </a:rPr>
              <a:t>Sonstiges:</a:t>
            </a:r>
            <a:endParaRPr lang="de-DE" sz="1800" dirty="0">
              <a:solidFill>
                <a:schemeClr val="tx1"/>
              </a:solidFill>
              <a:latin typeface="-apple-system"/>
            </a:endParaRPr>
          </a:p>
          <a:p>
            <a:pPr>
              <a:buFont typeface="Arial" panose="020B0604020202020204" pitchFamily="34" charset="0"/>
              <a:buChar char="•"/>
            </a:pPr>
            <a:r>
              <a:rPr lang="de-DE" sz="1600" dirty="0">
                <a:solidFill>
                  <a:schemeClr val="tx1"/>
                </a:solidFill>
                <a:latin typeface="-apple-system"/>
              </a:rPr>
              <a:t> Anmelden</a:t>
            </a:r>
          </a:p>
          <a:p>
            <a:pPr>
              <a:buFont typeface="Arial" panose="020B0604020202020204" pitchFamily="34" charset="0"/>
              <a:buChar char="•"/>
            </a:pPr>
            <a:r>
              <a:rPr lang="de-DE" sz="1600" dirty="0">
                <a:solidFill>
                  <a:schemeClr val="tx1"/>
                </a:solidFill>
                <a:latin typeface="-apple-system"/>
              </a:rPr>
              <a:t> Registrieren</a:t>
            </a:r>
          </a:p>
          <a:p>
            <a:pPr>
              <a:buFont typeface="Arial" panose="020B0604020202020204" pitchFamily="34" charset="0"/>
              <a:buChar char="•"/>
            </a:pPr>
            <a:r>
              <a:rPr lang="de-DE" sz="1600" dirty="0">
                <a:solidFill>
                  <a:schemeClr val="tx1"/>
                </a:solidFill>
                <a:latin typeface="-apple-system"/>
              </a:rPr>
              <a:t> Datenbankverknüpfung</a:t>
            </a:r>
          </a:p>
          <a:p>
            <a:pPr>
              <a:buFont typeface="Arial" panose="020B0604020202020204" pitchFamily="34" charset="0"/>
              <a:buChar char="•"/>
            </a:pPr>
            <a:r>
              <a:rPr lang="de-DE" sz="1600" dirty="0">
                <a:solidFill>
                  <a:schemeClr val="tx1"/>
                </a:solidFill>
                <a:latin typeface="-apple-system"/>
              </a:rPr>
              <a:t> Literangabe</a:t>
            </a:r>
          </a:p>
          <a:p>
            <a:pPr>
              <a:buFont typeface="Arial" panose="020B0604020202020204" pitchFamily="34" charset="0"/>
              <a:buChar char="•"/>
            </a:pPr>
            <a:r>
              <a:rPr lang="de-DE" sz="1600" dirty="0">
                <a:solidFill>
                  <a:schemeClr val="tx1"/>
                </a:solidFill>
                <a:latin typeface="-apple-system"/>
              </a:rPr>
              <a:t> Rapid</a:t>
            </a:r>
            <a:r>
              <a:rPr lang="de-DE" b="0" i="0" dirty="0">
                <a:solidFill>
                  <a:schemeClr val="tx1"/>
                </a:solidFill>
                <a:effectLst/>
                <a:latin typeface="-apple-system"/>
              </a:rPr>
              <a:t> </a:t>
            </a:r>
            <a:r>
              <a:rPr lang="de-DE" sz="1600" dirty="0">
                <a:solidFill>
                  <a:schemeClr val="tx1"/>
                </a:solidFill>
                <a:latin typeface="-apple-system"/>
              </a:rPr>
              <a:t>Prototype</a:t>
            </a:r>
            <a:r>
              <a:rPr lang="de-DE" b="0" i="0" dirty="0">
                <a:solidFill>
                  <a:schemeClr val="tx1"/>
                </a:solidFill>
                <a:effectLst/>
                <a:latin typeface="-apple-system"/>
              </a:rPr>
              <a:t> </a:t>
            </a:r>
            <a:r>
              <a:rPr lang="de-DE" sz="1600" dirty="0">
                <a:solidFill>
                  <a:schemeClr val="tx1"/>
                </a:solidFill>
                <a:latin typeface="-apple-system"/>
              </a:rPr>
              <a:t>codiert</a:t>
            </a:r>
          </a:p>
          <a:p>
            <a:pPr>
              <a:buFont typeface="Arial" panose="020B0604020202020204" pitchFamily="34" charset="0"/>
              <a:buChar char="•"/>
            </a:pPr>
            <a:endParaRPr lang="de-DE" dirty="0">
              <a:latin typeface="-apple-system"/>
            </a:endParaRPr>
          </a:p>
        </p:txBody>
      </p:sp>
    </p:spTree>
    <p:extLst>
      <p:ext uri="{BB962C8B-B14F-4D97-AF65-F5344CB8AC3E}">
        <p14:creationId xmlns:p14="http://schemas.microsoft.com/office/powerpoint/2010/main" val="2848183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Ausblick </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34186"/>
            <a:ext cx="10058400" cy="4160252"/>
          </a:xfrm>
        </p:spPr>
        <p:txBody>
          <a:bodyPr>
            <a:normAutofit/>
          </a:bodyPr>
          <a:lstStyle/>
          <a:p>
            <a:pPr marL="0" indent="0">
              <a:buNone/>
            </a:pPr>
            <a:r>
              <a:rPr lang="de-DE" sz="2000" i="1" dirty="0">
                <a:solidFill>
                  <a:schemeClr val="tx1"/>
                </a:solidFill>
                <a:latin typeface="-apple-system"/>
              </a:rPr>
              <a:t>Nicht umgesetzt, aber weitere Ideen:</a:t>
            </a:r>
          </a:p>
          <a:p>
            <a:pPr>
              <a:buFont typeface="Arial" panose="020B0604020202020204" pitchFamily="34" charset="0"/>
              <a:buChar char="•"/>
            </a:pPr>
            <a:r>
              <a:rPr lang="de-DE" dirty="0">
                <a:solidFill>
                  <a:schemeClr val="tx1"/>
                </a:solidFill>
                <a:latin typeface="-apple-system"/>
              </a:rPr>
              <a:t> Für den User personalisierte Ansichten/ Auswertungen</a:t>
            </a:r>
          </a:p>
          <a:p>
            <a:pPr>
              <a:buFont typeface="Arial" panose="020B0604020202020204" pitchFamily="34" charset="0"/>
              <a:buChar char="•"/>
            </a:pPr>
            <a:r>
              <a:rPr lang="de-DE" dirty="0">
                <a:solidFill>
                  <a:schemeClr val="tx1"/>
                </a:solidFill>
                <a:latin typeface="-apple-system"/>
              </a:rPr>
              <a:t> Apps (Musik, ASMR, Hörbücher) &amp; Übungen zu Favoriten hinzufügen</a:t>
            </a:r>
          </a:p>
          <a:p>
            <a:pPr>
              <a:buFont typeface="Arial" panose="020B0604020202020204" pitchFamily="34" charset="0"/>
              <a:buChar char="•"/>
            </a:pPr>
            <a:r>
              <a:rPr lang="de-DE" dirty="0">
                <a:solidFill>
                  <a:schemeClr val="tx1"/>
                </a:solidFill>
                <a:latin typeface="-apple-system"/>
              </a:rPr>
              <a:t> Kalender inkl. Sonnenaufgang/ Sonnenuntergang und Mondphasen</a:t>
            </a:r>
          </a:p>
          <a:p>
            <a:pPr>
              <a:buFont typeface="Arial" panose="020B0604020202020204" pitchFamily="34" charset="0"/>
              <a:buChar char="•"/>
            </a:pPr>
            <a:r>
              <a:rPr lang="de-DE" dirty="0">
                <a:solidFill>
                  <a:schemeClr val="tx1"/>
                </a:solidFill>
                <a:latin typeface="-apple-system"/>
              </a:rPr>
              <a:t> In der Auswertung zu den verschiedenen Tagen Notizen machen </a:t>
            </a:r>
          </a:p>
          <a:p>
            <a:pPr marL="0" indent="0">
              <a:buNone/>
            </a:pPr>
            <a:endParaRPr lang="de-DE" dirty="0">
              <a:solidFill>
                <a:schemeClr val="tx1"/>
              </a:solidFill>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spTree>
    <p:extLst>
      <p:ext uri="{BB962C8B-B14F-4D97-AF65-F5344CB8AC3E}">
        <p14:creationId xmlns:p14="http://schemas.microsoft.com/office/powerpoint/2010/main" val="948829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2030278"/>
            <a:ext cx="9946812" cy="3970318"/>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de-DE" sz="1600" dirty="0">
                <a:solidFill>
                  <a:srgbClr val="24292E"/>
                </a:solidFill>
                <a:latin typeface="-apple-system"/>
              </a:rPr>
              <a:t> </a:t>
            </a:r>
            <a:r>
              <a:rPr lang="de-DE" sz="1600" b="0" i="0" u="none" strike="noStrike" dirty="0">
                <a:solidFill>
                  <a:srgbClr val="24292E"/>
                </a:solidFill>
                <a:effectLst/>
                <a:latin typeface="-apple-system"/>
                <a:hlinkClick r:id="rId3"/>
              </a:rPr>
              <a:t>https://wiki.selfhtml.org/wiki/HTML/Formulare/input/button</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4"/>
              </a:rPr>
              <a:t>https://jsfiddle.net/red_stapler/wu3a0y6e/18/</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5"/>
              </a:rPr>
              <a:t>http://microbuilder.io/blog/2016/01/10/plotting-json-data-with-chart-js.html</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6"/>
              </a:rPr>
              <a:t>https://www.youtube.com/watch?v=NwgKh_QTKE0</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7"/>
              </a:rPr>
              <a:t>https://canvasjs.com/html5-javascript-spline-chart/</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dirty="0">
                <a:solidFill>
                  <a:srgbClr val="24292E"/>
                </a:solidFill>
                <a:latin typeface="-apple-system"/>
                <a:hlinkClick r:id="rId8"/>
              </a:rPr>
              <a:t>https://canvasjs.com/html5-javascript-line-chart/</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9"/>
              </a:rPr>
              <a:t>https://canvasjs.com/docs/charts/basics-of-creating-html5-chart/updating-chart-options/</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10"/>
              </a:rPr>
              <a:t>https://canvasjs.com/docs/charts/methods/dataseries/addto/</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11"/>
              </a:rPr>
              <a:t>https://www.gesundheit.gv.at/leben/ernaehrung/info/fluessigkeitsbedarf</a:t>
            </a:r>
            <a:endParaRPr lang="de-DE" sz="1600" b="0" i="0" dirty="0">
              <a:solidFill>
                <a:srgbClr val="24292E"/>
              </a:solidFill>
              <a:effectLst/>
              <a:latin typeface="-apple-system"/>
            </a:endParaRPr>
          </a:p>
          <a:p>
            <a:pPr algn="l"/>
            <a:endParaRPr lang="de-DE" b="0" i="0" u="none" strike="noStrike" dirty="0">
              <a:solidFill>
                <a:srgbClr val="24292E"/>
              </a:solidFill>
              <a:effectLst/>
              <a:latin typeface="-apple-system"/>
            </a:endParaRPr>
          </a:p>
          <a:p>
            <a:pPr algn="l"/>
            <a:endParaRPr lang="de-DE" b="0" i="0" dirty="0">
              <a:solidFill>
                <a:srgbClr val="24292E"/>
              </a:solidFill>
              <a:effectLst/>
              <a:latin typeface="-apple-system"/>
            </a:endParaRPr>
          </a:p>
        </p:txBody>
      </p:sp>
      <p:sp>
        <p:nvSpPr>
          <p:cNvPr id="5" name="Foliennummernplatzhalter 4">
            <a:extLst>
              <a:ext uri="{FF2B5EF4-FFF2-40B4-BE49-F238E27FC236}">
                <a16:creationId xmlns:a16="http://schemas.microsoft.com/office/drawing/2014/main" id="{1BB62189-938C-4C7C-BA89-B2D315856415}"/>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spTree>
    <p:extLst>
      <p:ext uri="{BB962C8B-B14F-4D97-AF65-F5344CB8AC3E}">
        <p14:creationId xmlns:p14="http://schemas.microsoft.com/office/powerpoint/2010/main" val="873189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dirty="0"/>
              <a:t>Danke für Ihre Aufmerksamkeit </a:t>
            </a:r>
            <a:r>
              <a:rPr lang="de-DE" dirty="0">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2" name="Foliennummernplatzhalter 1">
            <a:extLst>
              <a:ext uri="{FF2B5EF4-FFF2-40B4-BE49-F238E27FC236}">
                <a16:creationId xmlns:a16="http://schemas.microsoft.com/office/drawing/2014/main" id="{A78525E6-D0E1-4184-B6D6-920D2B3A4CDF}"/>
              </a:ext>
            </a:extLst>
          </p:cNvPr>
          <p:cNvSpPr>
            <a:spLocks noGrp="1"/>
          </p:cNvSpPr>
          <p:nvPr>
            <p:ph type="sldNum" sz="quarter" idx="12"/>
          </p:nvPr>
        </p:nvSpPr>
        <p:spPr/>
        <p:txBody>
          <a:bodyPr/>
          <a:lstStyle/>
          <a:p>
            <a:pPr rtl="0"/>
            <a:fld id="{3A98EE3D-8CD1-4C3F-BD1C-C98C9596463C}" type="slidenum">
              <a:rPr lang="en-US" smtClean="0"/>
              <a:t>16</a:t>
            </a:fld>
            <a:endParaRPr lang="en-US" dirty="0"/>
          </a:p>
        </p:txBody>
      </p:sp>
      <p:sp>
        <p:nvSpPr>
          <p:cNvPr id="10" name="Textfeld 9">
            <a:extLst>
              <a:ext uri="{FF2B5EF4-FFF2-40B4-BE49-F238E27FC236}">
                <a16:creationId xmlns:a16="http://schemas.microsoft.com/office/drawing/2014/main" id="{DD877133-DB78-42DD-8968-E40B82E8EBF6}"/>
              </a:ext>
            </a:extLst>
          </p:cNvPr>
          <p:cNvSpPr txBox="1"/>
          <p:nvPr/>
        </p:nvSpPr>
        <p:spPr>
          <a:xfrm>
            <a:off x="10459142" y="0"/>
            <a:ext cx="3644900" cy="215444"/>
          </a:xfrm>
          <a:prstGeom prst="rect">
            <a:avLst/>
          </a:prstGeom>
          <a:noFill/>
        </p:spPr>
        <p:txBody>
          <a:bodyPr wrap="square" rtlCol="0">
            <a:spAutoFit/>
          </a:bodyPr>
          <a:lstStyle/>
          <a:p>
            <a:r>
              <a:rPr lang="de-DE" sz="800" b="0" i="0" dirty="0">
                <a:effectLst/>
                <a:latin typeface="-apple-system"/>
              </a:rPr>
              <a:t>Foto von </a:t>
            </a:r>
            <a:r>
              <a:rPr lang="de-DE" sz="800" b="1" i="0" u="none" strike="noStrike" dirty="0" err="1">
                <a:effectLst/>
                <a:latin typeface="-apple-system"/>
                <a:hlinkClick r:id="rId3">
                  <a:extLst>
                    <a:ext uri="{A12FA001-AC4F-418D-AE19-62706E023703}">
                      <ahyp:hlinkClr xmlns:ahyp="http://schemas.microsoft.com/office/drawing/2018/hyperlinkcolor" val="tx"/>
                    </a:ext>
                  </a:extLst>
                </a:hlinkClick>
              </a:rPr>
              <a:t>AlphaTradeZone</a:t>
            </a:r>
            <a:r>
              <a:rPr lang="de-DE" sz="800" b="0" i="0" dirty="0">
                <a:effectLst/>
                <a:latin typeface="-apple-system"/>
              </a:rPr>
              <a:t> von </a:t>
            </a:r>
            <a:r>
              <a:rPr lang="de-DE" sz="800" b="1" i="0" u="none" strike="noStrike" dirty="0" err="1">
                <a:effectLst/>
                <a:latin typeface="-apple-system"/>
                <a:hlinkClick r:id="rId4">
                  <a:extLst>
                    <a:ext uri="{A12FA001-AC4F-418D-AE19-62706E023703}">
                      <ahyp:hlinkClr xmlns:ahyp="http://schemas.microsoft.com/office/drawing/2018/hyperlinkcolor" val="tx"/>
                    </a:ext>
                  </a:extLst>
                </a:hlinkClick>
              </a:rPr>
              <a:t>Pexels</a:t>
            </a:r>
            <a:endParaRPr lang="de-DE" sz="800" dirty="0"/>
          </a:p>
        </p:txBody>
      </p:sp>
      <p:pic>
        <p:nvPicPr>
          <p:cNvPr id="12" name="Grafik 11" descr="Ein Bild, das Text enthält.&#10;&#10;Automatisch generierte Beschreibung">
            <a:extLst>
              <a:ext uri="{FF2B5EF4-FFF2-40B4-BE49-F238E27FC236}">
                <a16:creationId xmlns:a16="http://schemas.microsoft.com/office/drawing/2014/main" id="{651C552B-3F59-4FC8-9236-1A1233A6DF88}"/>
              </a:ext>
            </a:extLst>
          </p:cNvPr>
          <p:cNvPicPr>
            <a:picLocks noChangeAspect="1"/>
          </p:cNvPicPr>
          <p:nvPr/>
        </p:nvPicPr>
        <p:blipFill rotWithShape="1">
          <a:blip r:embed="rId5">
            <a:extLst>
              <a:ext uri="{28A0092B-C50C-407E-A947-70E740481C1C}">
                <a14:useLocalDpi xmlns:a14="http://schemas.microsoft.com/office/drawing/2010/main" val="0"/>
              </a:ext>
            </a:extLst>
          </a:blip>
          <a:srcRect b="20618"/>
          <a:stretch/>
        </p:blipFill>
        <p:spPr>
          <a:xfrm>
            <a:off x="0" y="0"/>
            <a:ext cx="12192000" cy="4627406"/>
          </a:xfrm>
          <a:prstGeom prst="rect">
            <a:avLst/>
          </a:prstGeo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de-DE" sz="3200" dirty="0">
                <a:solidFill>
                  <a:schemeClr val="bg1"/>
                </a:solidFill>
                <a:latin typeface="-apple-system"/>
              </a:rPr>
              <a:t>,,</a:t>
            </a:r>
            <a:r>
              <a:rPr lang="de-DE" sz="3200" b="0" i="0" dirty="0">
                <a:solidFill>
                  <a:schemeClr val="bg1"/>
                </a:solidFill>
                <a:effectLst/>
                <a:latin typeface="-apple-system"/>
              </a:rPr>
              <a:t>Beim </a:t>
            </a:r>
            <a:r>
              <a:rPr lang="de-DE" sz="3200" b="1" i="0" dirty="0" err="1">
                <a:solidFill>
                  <a:schemeClr val="bg1"/>
                </a:solidFill>
                <a:effectLst/>
                <a:latin typeface="-apple-system"/>
              </a:rPr>
              <a:t>Prototyping</a:t>
            </a:r>
            <a:r>
              <a:rPr lang="de-DE" sz="3200" b="0" i="0" dirty="0">
                <a:solidFill>
                  <a:schemeClr val="bg1"/>
                </a:solidFill>
                <a:effectLst/>
                <a:latin typeface="-apple-system"/>
              </a:rPr>
              <a:t> wird ein Entwurf als erste Version eines Produktes durch eine agile Vorgehensweise erzeugt. Dieser Entwurf dient der frühen Visualisierung und iterativen Optimierung einer Benutzeroberfläche und deren Interaktionsmöglichkeiten.“</a:t>
            </a:r>
            <a:endParaRPr lang="de" sz="3200" i="1" dirty="0">
              <a:solidFill>
                <a:schemeClr val="bg1"/>
              </a:solidFill>
              <a:latin typeface="-apple-system"/>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r>
              <a:rPr lang="de" sz="1500" dirty="0">
                <a:solidFill>
                  <a:srgbClr val="FFFFFF"/>
                </a:solidFill>
                <a:latin typeface="-apple-system"/>
              </a:rPr>
              <a:t>Quelle: </a:t>
            </a:r>
            <a:br>
              <a:rPr lang="de-DE" sz="1100" u="sng" dirty="0">
                <a:solidFill>
                  <a:srgbClr val="24292E"/>
                </a:solidFill>
                <a:latin typeface="-apple-system"/>
              </a:rPr>
            </a:br>
            <a:r>
              <a:rPr lang="de-DE" sz="1100" dirty="0">
                <a:latin typeface="-apple-system"/>
                <a:hlinkClick r:id="rId2"/>
              </a:rPr>
              <a:t>Warum </a:t>
            </a:r>
            <a:r>
              <a:rPr lang="de-DE" sz="1100" dirty="0" err="1">
                <a:latin typeface="-apple-system"/>
                <a:hlinkClick r:id="rId2"/>
              </a:rPr>
              <a:t>Prototyping</a:t>
            </a:r>
            <a:r>
              <a:rPr lang="de-DE" sz="1100" dirty="0">
                <a:latin typeface="-apple-system"/>
                <a:hlinkClick r:id="rId2"/>
              </a:rPr>
              <a:t> heutzutage unverzichtbar ist - </a:t>
            </a:r>
            <a:r>
              <a:rPr lang="de-DE" sz="1100" dirty="0" err="1">
                <a:latin typeface="-apple-system"/>
                <a:hlinkClick r:id="rId2"/>
              </a:rPr>
              <a:t>basecom</a:t>
            </a:r>
            <a:endParaRPr lang="de-DE" sz="1400" dirty="0">
              <a:latin typeface="-apple-system"/>
            </a:endParaRPr>
          </a:p>
          <a:p>
            <a:pPr rtl="0"/>
            <a:endParaRPr lang="de" sz="2000" dirty="0">
              <a:solidFill>
                <a:srgbClr val="FFFFFF"/>
              </a:solidFill>
            </a:endParaRPr>
          </a:p>
        </p:txBody>
      </p:sp>
      <p:sp>
        <p:nvSpPr>
          <p:cNvPr id="4" name="Foliennummernplatzhalter 3">
            <a:extLst>
              <a:ext uri="{FF2B5EF4-FFF2-40B4-BE49-F238E27FC236}">
                <a16:creationId xmlns:a16="http://schemas.microsoft.com/office/drawing/2014/main" id="{34E22E51-4478-4FA7-BA99-61E4A491B8A6}"/>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2E36D4-F4B4-468C-A22F-C0B64D0DC470}"/>
              </a:ext>
            </a:extLst>
          </p:cNvPr>
          <p:cNvSpPr>
            <a:spLocks noGrp="1"/>
          </p:cNvSpPr>
          <p:nvPr>
            <p:ph type="title"/>
          </p:nvPr>
        </p:nvSpPr>
        <p:spPr/>
        <p:txBody>
          <a:bodyPr/>
          <a:lstStyle/>
          <a:p>
            <a:r>
              <a:rPr lang="de-DE" dirty="0">
                <a:cs typeface="Times New Roman" panose="02020603050405020304" pitchFamily="18" charset="0"/>
              </a:rPr>
              <a:t>Vermerk:</a:t>
            </a:r>
          </a:p>
        </p:txBody>
      </p:sp>
      <p:sp>
        <p:nvSpPr>
          <p:cNvPr id="3" name="Foliennummernplatzhalter 2">
            <a:extLst>
              <a:ext uri="{FF2B5EF4-FFF2-40B4-BE49-F238E27FC236}">
                <a16:creationId xmlns:a16="http://schemas.microsoft.com/office/drawing/2014/main" id="{A4034147-4E4F-45E6-AEBD-DC5BBF65CC82}"/>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
        <p:nvSpPr>
          <p:cNvPr id="5" name="Textfeld 4">
            <a:extLst>
              <a:ext uri="{FF2B5EF4-FFF2-40B4-BE49-F238E27FC236}">
                <a16:creationId xmlns:a16="http://schemas.microsoft.com/office/drawing/2014/main" id="{DB63D29E-4337-4C4F-B124-969A5AA18458}"/>
              </a:ext>
            </a:extLst>
          </p:cNvPr>
          <p:cNvSpPr txBox="1"/>
          <p:nvPr/>
        </p:nvSpPr>
        <p:spPr>
          <a:xfrm>
            <a:off x="1097280" y="3076435"/>
            <a:ext cx="10058400" cy="830997"/>
          </a:xfrm>
          <a:prstGeom prst="rect">
            <a:avLst/>
          </a:prstGeom>
          <a:noFill/>
        </p:spPr>
        <p:txBody>
          <a:bodyPr wrap="square" rtlCol="0">
            <a:spAutoFit/>
          </a:bodyPr>
          <a:lstStyle/>
          <a:p>
            <a:pPr algn="ctr"/>
            <a:r>
              <a:rPr lang="de-DE" sz="2400" dirty="0">
                <a:latin typeface="-apple-system"/>
              </a:rPr>
              <a:t>Alle Artefakte mit Begründungen befinden sich auch noch einmal auf unserem GitHub </a:t>
            </a:r>
            <a:r>
              <a:rPr lang="de-DE" sz="2400" dirty="0">
                <a:latin typeface="-apple-system"/>
                <a:hlinkClick r:id="rId2"/>
              </a:rPr>
              <a:t>Kplacken/EPWS2020SerttasPlackenhohn</a:t>
            </a:r>
            <a:r>
              <a:rPr lang="de-DE" sz="2400" dirty="0">
                <a:latin typeface="-apple-system"/>
              </a:rPr>
              <a:t> unter Wiki. </a:t>
            </a:r>
          </a:p>
        </p:txBody>
      </p:sp>
    </p:spTree>
    <p:extLst>
      <p:ext uri="{BB962C8B-B14F-4D97-AF65-F5344CB8AC3E}">
        <p14:creationId xmlns:p14="http://schemas.microsoft.com/office/powerpoint/2010/main" val="4597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cs typeface="Times New Roman" panose="02020603050405020304" pitchFamily="18" charset="0"/>
              </a:rPr>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286586"/>
            <a:ext cx="10058400" cy="4160252"/>
          </a:xfrm>
        </p:spPr>
        <p:txBody>
          <a:bodyPr>
            <a:normAutofit lnSpcReduction="10000"/>
          </a:bodyPr>
          <a:lstStyle/>
          <a:p>
            <a:pPr marL="457200" indent="-457200">
              <a:buFont typeface="+mj-lt"/>
              <a:buAutoNum type="arabicPeriod"/>
            </a:pPr>
            <a:r>
              <a:rPr lang="de-DE" dirty="0">
                <a:latin typeface="-apple-system"/>
              </a:rPr>
              <a:t>Iterierte Modellierung</a:t>
            </a:r>
          </a:p>
          <a:p>
            <a:pPr marL="749808" lvl="1" indent="-457200">
              <a:buFont typeface="+mj-lt"/>
              <a:buAutoNum type="arabicPeriod"/>
            </a:pPr>
            <a:r>
              <a:rPr lang="de-DE" dirty="0">
                <a:latin typeface="-apple-system"/>
              </a:rPr>
              <a:t>Domänenmodell</a:t>
            </a:r>
          </a:p>
          <a:p>
            <a:pPr marL="457200" indent="-457200">
              <a:buFont typeface="+mj-lt"/>
              <a:buAutoNum type="arabicPeriod"/>
            </a:pPr>
            <a:r>
              <a:rPr lang="de-DE" dirty="0">
                <a:latin typeface="-apple-system"/>
              </a:rPr>
              <a:t>Coding</a:t>
            </a:r>
          </a:p>
          <a:p>
            <a:pPr marL="457200" indent="-457200">
              <a:buFont typeface="+mj-lt"/>
              <a:buAutoNum type="arabicPeriod"/>
            </a:pPr>
            <a:r>
              <a:rPr lang="de-DE" dirty="0">
                <a:latin typeface="-apple-system"/>
              </a:rPr>
              <a:t>Datenbank</a:t>
            </a:r>
          </a:p>
          <a:p>
            <a:pPr marL="457200" indent="-457200">
              <a:buFont typeface="+mj-lt"/>
              <a:buAutoNum type="arabicPeriod"/>
            </a:pPr>
            <a:r>
              <a:rPr lang="de-DE" dirty="0">
                <a:latin typeface="-apple-system"/>
              </a:rPr>
              <a:t>Zielhierarchie</a:t>
            </a:r>
          </a:p>
          <a:p>
            <a:pPr marL="457200" indent="-457200">
              <a:buFont typeface="+mj-lt"/>
              <a:buAutoNum type="arabicPeriod"/>
            </a:pPr>
            <a:r>
              <a:rPr lang="de-DE" dirty="0" err="1">
                <a:latin typeface="-apple-system"/>
              </a:rPr>
              <a:t>Prozessassessment</a:t>
            </a:r>
            <a:endParaRPr lang="de-DE" dirty="0">
              <a:latin typeface="-apple-system"/>
            </a:endParaRPr>
          </a:p>
          <a:p>
            <a:pPr marL="457200" indent="-457200">
              <a:buFont typeface="+mj-lt"/>
              <a:buAutoNum type="arabicPeriod"/>
            </a:pPr>
            <a:r>
              <a:rPr lang="de-DE" dirty="0">
                <a:latin typeface="-apple-system"/>
              </a:rPr>
              <a:t>Ausblick</a:t>
            </a:r>
          </a:p>
          <a:p>
            <a:pPr marL="457200" indent="-457200">
              <a:buFont typeface="+mj-lt"/>
              <a:buAutoNum type="arabicPeriod"/>
            </a:pPr>
            <a:r>
              <a:rPr lang="de-DE" dirty="0">
                <a:latin typeface="-apple-system"/>
              </a:rPr>
              <a:t>Fazit</a:t>
            </a:r>
          </a:p>
          <a:p>
            <a:pPr marL="457200" indent="-457200">
              <a:buFont typeface="+mj-lt"/>
              <a:buAutoNum type="arabicPeriod"/>
            </a:pPr>
            <a:r>
              <a:rPr lang="de-DE" dirty="0">
                <a:latin typeface="-apple-system"/>
              </a:rPr>
              <a:t>Quellen</a:t>
            </a: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Iterierte Modellierung</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5</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27328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Domänenmodell</a:t>
            </a:r>
          </a:p>
        </p:txBody>
      </p:sp>
      <p:pic>
        <p:nvPicPr>
          <p:cNvPr id="5" name="Grafik 4">
            <a:extLst>
              <a:ext uri="{FF2B5EF4-FFF2-40B4-BE49-F238E27FC236}">
                <a16:creationId xmlns:a16="http://schemas.microsoft.com/office/drawing/2014/main" id="{E1BD5BA9-0475-4344-9704-09C5A6417CA2}"/>
              </a:ext>
            </a:extLst>
          </p:cNvPr>
          <p:cNvPicPr>
            <a:picLocks noChangeAspect="1"/>
          </p:cNvPicPr>
          <p:nvPr/>
        </p:nvPicPr>
        <p:blipFill rotWithShape="1">
          <a:blip r:embed="rId3">
            <a:extLst>
              <a:ext uri="{28A0092B-C50C-407E-A947-70E740481C1C}">
                <a14:useLocalDpi xmlns:a14="http://schemas.microsoft.com/office/drawing/2010/main" val="0"/>
              </a:ext>
            </a:extLst>
          </a:blip>
          <a:srcRect t="2621" b="3375"/>
          <a:stretch/>
        </p:blipFill>
        <p:spPr>
          <a:xfrm>
            <a:off x="1929807" y="1958007"/>
            <a:ext cx="8393346" cy="4378987"/>
          </a:xfrm>
          <a:prstGeom prst="rect">
            <a:avLst/>
          </a:prstGeom>
          <a:noFill/>
        </p:spPr>
      </p:pic>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6</a:t>
            </a:fld>
            <a:endParaRPr lang="en-US"/>
          </a:p>
        </p:txBody>
      </p:sp>
    </p:spTree>
    <p:extLst>
      <p:ext uri="{BB962C8B-B14F-4D97-AF65-F5344CB8AC3E}">
        <p14:creationId xmlns:p14="http://schemas.microsoft.com/office/powerpoint/2010/main" val="28134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359DD-4B52-4F0A-9866-3DCBBE533075}"/>
              </a:ext>
            </a:extLst>
          </p:cNvPr>
          <p:cNvSpPr>
            <a:spLocks noGrp="1"/>
          </p:cNvSpPr>
          <p:nvPr>
            <p:ph type="title"/>
          </p:nvPr>
        </p:nvSpPr>
        <p:spPr/>
        <p:txBody>
          <a:bodyPr/>
          <a:lstStyle/>
          <a:p>
            <a:r>
              <a:rPr lang="de-DE" dirty="0"/>
              <a:t>Coding</a:t>
            </a:r>
          </a:p>
        </p:txBody>
      </p:sp>
      <p:sp>
        <p:nvSpPr>
          <p:cNvPr id="3" name="Textplatzhalter 2">
            <a:extLst>
              <a:ext uri="{FF2B5EF4-FFF2-40B4-BE49-F238E27FC236}">
                <a16:creationId xmlns:a16="http://schemas.microsoft.com/office/drawing/2014/main" id="{020E7A6C-5273-4AF6-A6C9-99B7EF7074CF}"/>
              </a:ext>
            </a:extLst>
          </p:cNvPr>
          <p:cNvSpPr>
            <a:spLocks noGrp="1"/>
          </p:cNvSpPr>
          <p:nvPr>
            <p:ph type="body" idx="1"/>
          </p:nvPr>
        </p:nvSpPr>
        <p:spPr>
          <a:xfrm>
            <a:off x="1097280" y="4663440"/>
            <a:ext cx="10504910" cy="1143000"/>
          </a:xfrm>
        </p:spPr>
        <p:txBody>
          <a:bodyPr>
            <a:normAutofit/>
          </a:bodyPr>
          <a:lstStyle/>
          <a:p>
            <a:r>
              <a:rPr lang="de-DE" sz="2000" dirty="0"/>
              <a:t>Den code dazu finden SIE in UNSEREM GitHub: </a:t>
            </a:r>
            <a:br>
              <a:rPr lang="de-DE" sz="2000" dirty="0"/>
            </a:br>
            <a:r>
              <a:rPr lang="de-DE" sz="1400" dirty="0"/>
              <a:t>* </a:t>
            </a:r>
            <a:r>
              <a:rPr lang="de-DE" sz="1400" dirty="0">
                <a:hlinkClick r:id="rId3"/>
              </a:rPr>
              <a:t>EPWS2020SerttasPlackenhohn/Coding at </a:t>
            </a:r>
            <a:r>
              <a:rPr lang="de-DE" sz="1400" dirty="0" err="1">
                <a:hlinkClick r:id="rId3"/>
              </a:rPr>
              <a:t>main</a:t>
            </a:r>
            <a:r>
              <a:rPr lang="de-DE" sz="1400" dirty="0">
                <a:hlinkClick r:id="rId3"/>
              </a:rPr>
              <a:t> · Kplacken/EPWS2020SerttasPlackenhohn (github.com) </a:t>
            </a:r>
            <a:endParaRPr lang="de-DE" sz="1400" dirty="0"/>
          </a:p>
        </p:txBody>
      </p:sp>
      <p:sp>
        <p:nvSpPr>
          <p:cNvPr id="4" name="Foliennummernplatzhalter 3">
            <a:extLst>
              <a:ext uri="{FF2B5EF4-FFF2-40B4-BE49-F238E27FC236}">
                <a16:creationId xmlns:a16="http://schemas.microsoft.com/office/drawing/2014/main" id="{AC9E70D6-4156-47E7-B66D-263C13269DBE}"/>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spTree>
    <p:extLst>
      <p:ext uri="{BB962C8B-B14F-4D97-AF65-F5344CB8AC3E}">
        <p14:creationId xmlns:p14="http://schemas.microsoft.com/office/powerpoint/2010/main" val="39913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Datenbank</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8</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417217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p:txBody>
          <a:bodyPr/>
          <a:lstStyle/>
          <a:p>
            <a:r>
              <a:rPr lang="de-DE" dirty="0"/>
              <a:t>ER-Diagramm Umfrage</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pic>
        <p:nvPicPr>
          <p:cNvPr id="6" name="Grafik 5">
            <a:extLst>
              <a:ext uri="{FF2B5EF4-FFF2-40B4-BE49-F238E27FC236}">
                <a16:creationId xmlns:a16="http://schemas.microsoft.com/office/drawing/2014/main" id="{64E5C97B-47D7-4F8D-AF58-DC36F8ECF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523" y="1962213"/>
            <a:ext cx="9100872" cy="3761694"/>
          </a:xfrm>
          <a:prstGeom prst="rect">
            <a:avLst/>
          </a:prstGeom>
        </p:spPr>
      </p:pic>
    </p:spTree>
    <p:extLst>
      <p:ext uri="{BB962C8B-B14F-4D97-AF65-F5344CB8AC3E}">
        <p14:creationId xmlns:p14="http://schemas.microsoft.com/office/powerpoint/2010/main" val="416118646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1025</Words>
  <Application>Microsoft Office PowerPoint</Application>
  <PresentationFormat>Breitbild</PresentationFormat>
  <Paragraphs>123</Paragraphs>
  <Slides>16</Slides>
  <Notes>11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16</vt:i4>
      </vt:variant>
    </vt:vector>
  </HeadingPairs>
  <TitlesOfParts>
    <vt:vector size="23" baseType="lpstr">
      <vt:lpstr>-apple-system</vt:lpstr>
      <vt:lpstr>Arial</vt:lpstr>
      <vt:lpstr>Bookman Old Style</vt:lpstr>
      <vt:lpstr>Calibri</vt:lpstr>
      <vt:lpstr>Franklin Gothic Book</vt:lpstr>
      <vt:lpstr>Source Sans Pro</vt:lpstr>
      <vt:lpstr>1_RetrospectVTI</vt:lpstr>
      <vt:lpstr>Life‘s Good</vt:lpstr>
      <vt:lpstr>,,Beim Prototyping wird ein Entwurf als erste Version eines Produktes durch eine agile Vorgehensweise erzeugt. Dieser Entwurf dient der frühen Visualisierung und iterativen Optimierung einer Benutzeroberfläche und deren Interaktionsmöglichkeiten.“</vt:lpstr>
      <vt:lpstr>Vermerk:</vt:lpstr>
      <vt:lpstr>Inhalt</vt:lpstr>
      <vt:lpstr>Iterierte Modellierung</vt:lpstr>
      <vt:lpstr>Domänenmodell</vt:lpstr>
      <vt:lpstr>Coding</vt:lpstr>
      <vt:lpstr>Datenbank</vt:lpstr>
      <vt:lpstr>ER-Diagramm Umfrage</vt:lpstr>
      <vt:lpstr>ER-Diagramm Favoriten</vt:lpstr>
      <vt:lpstr>Zielhierarchie</vt:lpstr>
      <vt:lpstr>Zielhierarchie</vt:lpstr>
      <vt:lpstr>Prozessassessment</vt:lpstr>
      <vt:lpstr>Ausblick </vt:lpstr>
      <vt:lpstr>Quellen</vt:lpstr>
      <vt:lpstr>Danke für Ihre Aufmerksamkeit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Kimberly Maria Plackenhohn (kplacken)</cp:lastModifiedBy>
  <cp:revision>35</cp:revision>
  <cp:lastPrinted>2021-01-10T15:59:50Z</cp:lastPrinted>
  <dcterms:created xsi:type="dcterms:W3CDTF">2021-01-10T14:09:24Z</dcterms:created>
  <dcterms:modified xsi:type="dcterms:W3CDTF">2021-02-15T15:19:27Z</dcterms:modified>
</cp:coreProperties>
</file>