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8"/>
  </p:notesMasterIdLst>
  <p:handoutMasterIdLst>
    <p:handoutMasterId r:id="rId19"/>
  </p:handoutMasterIdLst>
  <p:sldIdLst>
    <p:sldId id="257" r:id="rId2"/>
    <p:sldId id="258" r:id="rId3"/>
    <p:sldId id="385" r:id="rId4"/>
    <p:sldId id="261" r:id="rId5"/>
    <p:sldId id="394" r:id="rId6"/>
    <p:sldId id="263" r:id="rId7"/>
    <p:sldId id="381" r:id="rId8"/>
    <p:sldId id="400" r:id="rId9"/>
    <p:sldId id="402" r:id="rId10"/>
    <p:sldId id="403" r:id="rId11"/>
    <p:sldId id="399" r:id="rId12"/>
    <p:sldId id="398" r:id="rId13"/>
    <p:sldId id="396" r:id="rId14"/>
    <p:sldId id="397" r:id="rId15"/>
    <p:sldId id="278" r:id="rId16"/>
    <p:sldId id="271" r:id="rId17"/>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0" autoAdjust="0"/>
    <p:restoredTop sz="81781" autoAdjust="0"/>
  </p:normalViewPr>
  <p:slideViewPr>
    <p:cSldViewPr snapToGrid="0">
      <p:cViewPr varScale="1">
        <p:scale>
          <a:sx n="54" d="100"/>
          <a:sy n="54" d="100"/>
        </p:scale>
        <p:origin x="176"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15.02.2021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15.02.2021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5DE598A-D9FF-4E3A-AC10-162CFCBCB8DB}"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109377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15.02.2021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15.02.2021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15.02.2021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15.02.2021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15.02.2021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15.02.2021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15.02.2021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15.02.2021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15.02.2021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15.02.2021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15.02.2021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15.02.2021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5" name="Grafik 4">
            <a:extLst>
              <a:ext uri="{FF2B5EF4-FFF2-40B4-BE49-F238E27FC236}">
                <a16:creationId xmlns:a16="http://schemas.microsoft.com/office/drawing/2014/main" id="{015E2A6B-5050-40F0-814C-DD7FE3CE2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737" y="1933912"/>
            <a:ext cx="7377486" cy="4441676"/>
          </a:xfrm>
          <a:prstGeom prst="rect">
            <a:avLst/>
          </a:prstGeom>
        </p:spPr>
      </p:pic>
    </p:spTree>
    <p:extLst>
      <p:ext uri="{BB962C8B-B14F-4D97-AF65-F5344CB8AC3E}">
        <p14:creationId xmlns:p14="http://schemas.microsoft.com/office/powerpoint/2010/main" val="261796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11</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12</a:t>
            </a:fld>
            <a:endParaRPr lang="en-US"/>
          </a:p>
        </p:txBody>
      </p:sp>
      <p:pic>
        <p:nvPicPr>
          <p:cNvPr id="5" name="Grafik 4" descr="Ein Bild, das Text enthält.&#10;&#10;Automatisch generierte Beschreibung">
            <a:extLst>
              <a:ext uri="{FF2B5EF4-FFF2-40B4-BE49-F238E27FC236}">
                <a16:creationId xmlns:a16="http://schemas.microsoft.com/office/drawing/2014/main" id="{BAD49A92-F664-475C-A0B0-442237C29E45}"/>
              </a:ext>
            </a:extLst>
          </p:cNvPr>
          <p:cNvPicPr>
            <a:picLocks noChangeAspect="1"/>
          </p:cNvPicPr>
          <p:nvPr/>
        </p:nvPicPr>
        <p:blipFill rotWithShape="1">
          <a:blip r:embed="rId3">
            <a:extLst>
              <a:ext uri="{28A0092B-C50C-407E-A947-70E740481C1C}">
                <a14:useLocalDpi xmlns:a14="http://schemas.microsoft.com/office/drawing/2010/main" val="0"/>
              </a:ext>
            </a:extLst>
          </a:blip>
          <a:srcRect l="5502" t="14016" r="29430" b="14720"/>
          <a:stretch/>
        </p:blipFill>
        <p:spPr>
          <a:xfrm>
            <a:off x="2619746" y="2002054"/>
            <a:ext cx="6952507" cy="4283242"/>
          </a:xfrm>
          <a:prstGeom prst="rect">
            <a:avLst/>
          </a:prstGeom>
        </p:spPr>
      </p:pic>
    </p:spTree>
    <p:extLst>
      <p:ext uri="{BB962C8B-B14F-4D97-AF65-F5344CB8AC3E}">
        <p14:creationId xmlns:p14="http://schemas.microsoft.com/office/powerpoint/2010/main" val="319153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3925982" cy="4160252"/>
          </a:xfrm>
        </p:spPr>
        <p:txBody>
          <a:bodyPr>
            <a:normAutofit fontScale="92500"/>
          </a:bodyPr>
          <a:lstStyle/>
          <a:p>
            <a:pPr marL="0" indent="0">
              <a:buNone/>
            </a:pPr>
            <a:r>
              <a:rPr lang="de-DE" sz="2200" i="1" dirty="0">
                <a:latin typeface="-apple-system"/>
              </a:rPr>
              <a:t>Umgesetzt</a:t>
            </a:r>
            <a:r>
              <a:rPr lang="de-DE" sz="2400" i="1" dirty="0">
                <a:latin typeface="-apple-system"/>
              </a:rPr>
              <a:t>:</a:t>
            </a:r>
          </a:p>
          <a:p>
            <a:pPr>
              <a:buFont typeface="Arial" panose="020B0604020202020204" pitchFamily="34" charset="0"/>
              <a:buChar char="•"/>
            </a:pPr>
            <a:r>
              <a:rPr lang="de-DE" sz="1700" dirty="0">
                <a:solidFill>
                  <a:schemeClr val="tx1"/>
                </a:solidFill>
                <a:latin typeface="Open Sans"/>
              </a:rPr>
              <a:t> Erinnerungen ans trinken und an Pausen</a:t>
            </a:r>
          </a:p>
          <a:p>
            <a:pPr>
              <a:buFont typeface="Arial" panose="020B0604020202020204" pitchFamily="34" charset="0"/>
              <a:buChar char="•"/>
            </a:pPr>
            <a:r>
              <a:rPr lang="de-DE" sz="1700" dirty="0">
                <a:solidFill>
                  <a:schemeClr val="tx1"/>
                </a:solidFill>
                <a:latin typeface="Open Sans"/>
              </a:rPr>
              <a:t> Literangabe</a:t>
            </a:r>
          </a:p>
          <a:p>
            <a:pPr>
              <a:buFont typeface="Arial" panose="020B0604020202020204" pitchFamily="34" charset="0"/>
              <a:buChar char="•"/>
            </a:pPr>
            <a:r>
              <a:rPr lang="de-DE" sz="1700" dirty="0">
                <a:solidFill>
                  <a:schemeClr val="tx1"/>
                </a:solidFill>
                <a:latin typeface="Open Sans"/>
              </a:rPr>
              <a:t> Tägliche Umfrage (Morgens und Abends)</a:t>
            </a:r>
          </a:p>
          <a:p>
            <a:pPr>
              <a:buFont typeface="Arial" panose="020B0604020202020204" pitchFamily="34" charset="0"/>
              <a:buChar char="•"/>
            </a:pPr>
            <a:r>
              <a:rPr lang="de-DE" sz="1700" dirty="0">
                <a:solidFill>
                  <a:schemeClr val="tx1"/>
                </a:solidFill>
                <a:latin typeface="Open Sans"/>
              </a:rPr>
              <a:t> Monatliche Umfrage</a:t>
            </a:r>
          </a:p>
          <a:p>
            <a:pPr>
              <a:buFont typeface="Arial" panose="020B0604020202020204" pitchFamily="34" charset="0"/>
              <a:buChar char="•"/>
            </a:pPr>
            <a:r>
              <a:rPr lang="de-DE" sz="1700" dirty="0">
                <a:solidFill>
                  <a:schemeClr val="tx1"/>
                </a:solidFill>
                <a:latin typeface="Open Sans"/>
              </a:rPr>
              <a:t> Auswertungen</a:t>
            </a:r>
          </a:p>
          <a:p>
            <a:pPr>
              <a:buFont typeface="Arial" panose="020B0604020202020204" pitchFamily="34" charset="0"/>
              <a:buChar char="•"/>
            </a:pPr>
            <a:r>
              <a:rPr lang="de-DE" sz="1700" dirty="0">
                <a:solidFill>
                  <a:schemeClr val="tx1"/>
                </a:solidFill>
                <a:latin typeface="Open Sans"/>
              </a:rPr>
              <a:t> Verschiedene Übungen</a:t>
            </a:r>
          </a:p>
          <a:p>
            <a:pPr>
              <a:buFont typeface="Arial" panose="020B0604020202020204" pitchFamily="34" charset="0"/>
              <a:buChar char="•"/>
            </a:pPr>
            <a:r>
              <a:rPr lang="de-DE" sz="1700" dirty="0">
                <a:solidFill>
                  <a:schemeClr val="tx1"/>
                </a:solidFill>
                <a:latin typeface="Open Sans"/>
              </a:rPr>
              <a:t> Musik, Hörbücher, ASMR (App Verlinkung)</a:t>
            </a:r>
          </a:p>
          <a:p>
            <a:pPr>
              <a:buFont typeface="Arial" panose="020B0604020202020204" pitchFamily="34" charset="0"/>
              <a:buChar char="•"/>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498574" y="2152585"/>
            <a:ext cx="3925982" cy="416025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de-DE" dirty="0">
              <a:solidFill>
                <a:schemeClr val="tx1"/>
              </a:solidFill>
              <a:latin typeface="Open Sans"/>
            </a:endParaRPr>
          </a:p>
          <a:p>
            <a:pPr>
              <a:buFont typeface="Arial" panose="020B0604020202020204" pitchFamily="34" charset="0"/>
              <a:buChar char="•"/>
            </a:pPr>
            <a:r>
              <a:rPr lang="de-DE" sz="1600" dirty="0">
                <a:solidFill>
                  <a:schemeClr val="tx1"/>
                </a:solidFill>
                <a:latin typeface="Open Sans"/>
              </a:rPr>
              <a:t> Anmelden</a:t>
            </a:r>
          </a:p>
          <a:p>
            <a:pPr>
              <a:buFont typeface="Arial" panose="020B0604020202020204" pitchFamily="34" charset="0"/>
              <a:buChar char="•"/>
            </a:pPr>
            <a:r>
              <a:rPr lang="de-DE" sz="1600" dirty="0">
                <a:solidFill>
                  <a:schemeClr val="tx1"/>
                </a:solidFill>
                <a:latin typeface="Open Sans"/>
              </a:rPr>
              <a:t> Registrieren</a:t>
            </a:r>
          </a:p>
          <a:p>
            <a:pPr>
              <a:buFont typeface="Arial" panose="020B0604020202020204" pitchFamily="34" charset="0"/>
              <a:buChar char="•"/>
            </a:pPr>
            <a:r>
              <a:rPr lang="de-DE" sz="1600" dirty="0">
                <a:solidFill>
                  <a:schemeClr val="tx1"/>
                </a:solidFill>
                <a:latin typeface="Open Sans"/>
              </a:rPr>
              <a:t> Datenbankverknüpfung</a:t>
            </a:r>
          </a:p>
          <a:p>
            <a:pPr>
              <a:buFont typeface="Arial" panose="020B0604020202020204" pitchFamily="34" charset="0"/>
              <a:buChar char="•"/>
            </a:pPr>
            <a:r>
              <a:rPr lang="de-DE" sz="1600" dirty="0">
                <a:solidFill>
                  <a:schemeClr val="tx1"/>
                </a:solidFill>
                <a:latin typeface="Open Sans"/>
              </a:rPr>
              <a:t> Rapid</a:t>
            </a:r>
            <a:r>
              <a:rPr lang="de-DE" b="0" i="0" dirty="0">
                <a:solidFill>
                  <a:schemeClr val="tx1"/>
                </a:solidFill>
                <a:effectLst/>
                <a:latin typeface="Open Sans"/>
              </a:rPr>
              <a:t> </a:t>
            </a:r>
            <a:r>
              <a:rPr lang="de-DE" sz="1600" dirty="0">
                <a:solidFill>
                  <a:schemeClr val="tx1"/>
                </a:solidFill>
                <a:latin typeface="Open Sans"/>
              </a:rPr>
              <a:t>Prototype</a:t>
            </a:r>
            <a:r>
              <a:rPr lang="de-DE" b="0" i="0" dirty="0">
                <a:solidFill>
                  <a:schemeClr val="tx1"/>
                </a:solidFill>
                <a:effectLst/>
                <a:latin typeface="Open Sans"/>
              </a:rPr>
              <a:t> </a:t>
            </a:r>
            <a:r>
              <a:rPr lang="de-DE" sz="1600" dirty="0">
                <a:solidFill>
                  <a:schemeClr val="tx1"/>
                </a:solidFill>
                <a:latin typeface="Open Sans"/>
              </a:rPr>
              <a:t>codiert</a:t>
            </a:r>
          </a:p>
          <a:p>
            <a:pPr>
              <a:buFont typeface="Arial" panose="020B0604020202020204" pitchFamily="34" charset="0"/>
              <a:buChar char="•"/>
            </a:pPr>
            <a:endParaRPr lang="de-DE" dirty="0">
              <a:latin typeface="-apple-system"/>
            </a:endParaRPr>
          </a:p>
        </p:txBody>
      </p:sp>
    </p:spTree>
    <p:extLst>
      <p:ext uri="{BB962C8B-B14F-4D97-AF65-F5344CB8AC3E}">
        <p14:creationId xmlns:p14="http://schemas.microsoft.com/office/powerpoint/2010/main" val="284818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a:t>
            </a:r>
            <a:r>
              <a:rPr lang="de-DE" dirty="0">
                <a:solidFill>
                  <a:schemeClr val="tx1"/>
                </a:solidFill>
                <a:latin typeface="Open Sans"/>
              </a:rPr>
              <a:t>Für den User personalisierte Ansichten/ Auswertungen</a:t>
            </a:r>
          </a:p>
          <a:p>
            <a:pPr>
              <a:buFont typeface="Arial" panose="020B0604020202020204" pitchFamily="34" charset="0"/>
              <a:buChar char="•"/>
            </a:pPr>
            <a:r>
              <a:rPr lang="de-DE" dirty="0">
                <a:solidFill>
                  <a:schemeClr val="tx1"/>
                </a:solidFill>
                <a:latin typeface="Open Sans"/>
              </a:rPr>
              <a:t> Apps (Musik, ASMR, Hörbücher) &amp; Übungen zu Favoriten hinzufügen</a:t>
            </a:r>
          </a:p>
          <a:p>
            <a:pPr>
              <a:buFont typeface="Arial" panose="020B0604020202020204" pitchFamily="34" charset="0"/>
              <a:buChar char="•"/>
            </a:pPr>
            <a:r>
              <a:rPr lang="de-DE" dirty="0">
                <a:solidFill>
                  <a:schemeClr val="tx1"/>
                </a:solidFill>
                <a:latin typeface="Open Sans"/>
              </a:rPr>
              <a:t> Kalender inkl. Sonnenaufgang/ Sonnenuntergang und Mondphasen</a:t>
            </a:r>
          </a:p>
          <a:p>
            <a:pPr>
              <a:buFont typeface="Arial" panose="020B0604020202020204" pitchFamily="34" charset="0"/>
              <a:buChar char="•"/>
            </a:pPr>
            <a:r>
              <a:rPr lang="de-DE" dirty="0">
                <a:solidFill>
                  <a:schemeClr val="tx1"/>
                </a:solidFill>
                <a:latin typeface="Open Sans"/>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970318"/>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600" dirty="0">
                <a:solidFill>
                  <a:srgbClr val="24292E"/>
                </a:solidFill>
                <a:latin typeface="-apple-system"/>
              </a:rPr>
              <a:t> </a:t>
            </a:r>
            <a:r>
              <a:rPr lang="de-DE" sz="1600" b="0" i="0" u="none" strike="noStrike" dirty="0">
                <a:solidFill>
                  <a:srgbClr val="24292E"/>
                </a:solidFill>
                <a:effectLst/>
                <a:latin typeface="-apple-system"/>
                <a:hlinkClick r:id="rId3"/>
              </a:rPr>
              <a:t>https://wiki.selfhtml.org/wiki/HTML/Formulare/input/button</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4"/>
              </a:rPr>
              <a:t>https://jsfiddle.net/red_stapler/wu3a0y6e/18/</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5"/>
              </a:rPr>
              <a:t>http://microbuilder.io/blog/2016/01/10/plotting-json-data-with-chart-js.html</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6"/>
              </a:rPr>
              <a:t>https://www.youtube.com/watch?v=NwgKh_QTKE0</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7"/>
              </a:rPr>
              <a:t>https://canvasjs.com/html5-javascript-spline-chart/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dirty="0">
                <a:solidFill>
                  <a:srgbClr val="24292E"/>
                </a:solidFill>
                <a:latin typeface="-apple-system"/>
                <a:hlinkClick r:id="rId8"/>
              </a:rPr>
              <a:t>https://canvasjs.com/html5-javascript-line-chart/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9"/>
              </a:rPr>
              <a:t>https://canvasjs.com/docs/charts/basics-of-creating-html5-chart/updating-chart-options/</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0"/>
              </a:rPr>
              <a:t>https://canvasjs.com/docs/charts/methods/dataseries/addto/</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1"/>
              </a:rPr>
              <a:t>https://www.gesundheit.gv.at/leben/ernaehrung/info/fluessigkeitsbedarf</a:t>
            </a:r>
            <a:endParaRPr lang="de-DE" sz="16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rPr>
              <a:t>Quelle: </a:t>
            </a:r>
            <a:br>
              <a:rPr lang="de-DE" sz="1100" u="sng" dirty="0">
                <a:solidFill>
                  <a:srgbClr val="24292E"/>
                </a:solidFill>
                <a:latin typeface="-apple-system"/>
              </a:rPr>
            </a:br>
            <a:r>
              <a:rPr lang="de-DE" sz="1100" dirty="0">
                <a:hlinkClick r:id="rId2"/>
              </a:rPr>
              <a:t>Warum </a:t>
            </a:r>
            <a:r>
              <a:rPr lang="de-DE" sz="1100" dirty="0" err="1">
                <a:hlinkClick r:id="rId2"/>
              </a:rPr>
              <a:t>Prototyping</a:t>
            </a:r>
            <a:r>
              <a:rPr lang="de-DE" sz="1100" dirty="0">
                <a:hlinkClick r:id="rId2"/>
              </a:rPr>
              <a:t> heutzutage unverzichtbar ist - </a:t>
            </a:r>
            <a:r>
              <a:rPr lang="de-DE" sz="1100" dirty="0" err="1">
                <a:hlinkClick r:id="rId2"/>
              </a:rPr>
              <a:t>basecom</a:t>
            </a:r>
            <a:endParaRPr lang="de-DE" sz="1400" dirty="0"/>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1369606"/>
          </a:xfrm>
          <a:prstGeom prst="rect">
            <a:avLst/>
          </a:prstGeom>
          <a:noFill/>
        </p:spPr>
        <p:txBody>
          <a:bodyPr wrap="square" rtlCol="0">
            <a:spAutoFit/>
          </a:bodyPr>
          <a:lstStyle/>
          <a:p>
            <a:pPr algn="ctr"/>
            <a:r>
              <a:rPr lang="de-DE" sz="2700" dirty="0"/>
              <a:t>Alle Artefakte mit Begründungen befinden sich auch noch einmal auf unserem GitHub </a:t>
            </a:r>
            <a:r>
              <a:rPr lang="de-DE" sz="2800" dirty="0">
                <a:hlinkClick r:id="rId2"/>
              </a:rPr>
              <a:t>Kplacken/EPWS2020SerttasPlackenhohn</a:t>
            </a:r>
            <a:r>
              <a:rPr lang="de-DE" sz="2800" dirty="0"/>
              <a:t> unter Wiki. </a:t>
            </a:r>
            <a:endParaRPr lang="de-DE" sz="2700" dirty="0"/>
          </a:p>
        </p:txBody>
      </p:sp>
    </p:spTree>
    <p:extLst>
      <p:ext uri="{BB962C8B-B14F-4D97-AF65-F5344CB8AC3E}">
        <p14:creationId xmlns:p14="http://schemas.microsoft.com/office/powerpoint/2010/main" val="4597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286586"/>
            <a:ext cx="10058400" cy="4160252"/>
          </a:xfrm>
        </p:spPr>
        <p:txBody>
          <a:bodyPr>
            <a:normAutofit lnSpcReduction="10000"/>
          </a:bodyPr>
          <a:lstStyle/>
          <a:p>
            <a:pPr marL="457200" indent="-457200">
              <a:buFont typeface="+mj-lt"/>
              <a:buAutoNum type="arabicPeriod"/>
            </a:pPr>
            <a:r>
              <a:rPr lang="de-DE" dirty="0">
                <a:latin typeface="-apple-system"/>
              </a:rPr>
              <a:t>Iterierte Modellierung</a:t>
            </a:r>
          </a:p>
          <a:p>
            <a:pPr marL="749808" lvl="1" indent="-457200">
              <a:buFont typeface="+mj-lt"/>
              <a:buAutoNum type="arabicPeriod"/>
            </a:pPr>
            <a:r>
              <a:rPr lang="de-DE" dirty="0">
                <a:latin typeface="-apple-system"/>
              </a:rPr>
              <a:t>Domänenmodell</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Fazit</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Iterierte Modellierung</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23" y="1962213"/>
            <a:ext cx="9100872" cy="3761694"/>
          </a:xfrm>
          <a:prstGeom prst="rect">
            <a:avLst/>
          </a:prstGeom>
        </p:spPr>
      </p:pic>
    </p:spTree>
    <p:extLst>
      <p:ext uri="{BB962C8B-B14F-4D97-AF65-F5344CB8AC3E}">
        <p14:creationId xmlns:p14="http://schemas.microsoft.com/office/powerpoint/2010/main" val="41611864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1015</Words>
  <Application>Microsoft Office PowerPoint</Application>
  <PresentationFormat>Breitbild</PresentationFormat>
  <Paragraphs>117</Paragraphs>
  <Slides>16</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-apple-system</vt:lpstr>
      <vt:lpstr>Arial</vt:lpstr>
      <vt:lpstr>Bookman Old Style</vt:lpstr>
      <vt:lpstr>Calibri</vt:lpstr>
      <vt:lpstr>Franklin Gothic Book</vt:lpstr>
      <vt:lpstr>Open Sans</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Coding</vt:lpstr>
      <vt:lpstr>Datenbank</vt:lpstr>
      <vt:lpstr>ER-Diagramm Umfrage</vt:lpstr>
      <vt:lpstr>ER-Diagramm Favoriten</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31</cp:revision>
  <cp:lastPrinted>2021-01-10T15:59:50Z</cp:lastPrinted>
  <dcterms:created xsi:type="dcterms:W3CDTF">2021-01-10T14:09:24Z</dcterms:created>
  <dcterms:modified xsi:type="dcterms:W3CDTF">2021-02-15T14:51:14Z</dcterms:modified>
</cp:coreProperties>
</file>