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3B5391-270C-4BAD-9C11-5C2B37BD1B70}">
  <a:tblStyle styleId="{953B5391-270C-4BAD-9C11-5C2B37BD1B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4d9852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4d9852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Admind</a:t>
            </a:r>
            <a:r>
              <a:rPr lang="en"/>
              <a:t>이 회원가입 하려는 경우 누구에게 요청 전송?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4d9852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4d9852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f4d98527d_3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f4d98527d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4d98527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4d98527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fcd9a83e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fcd9a83e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f4d98527d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f4d98527d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f4d9852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f4d9852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f4d98527d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f4d98527d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5f4d98527d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5f4d98527d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5f4d98527d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5f4d98527d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148514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148514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2</a:t>
            </a:r>
            <a:r>
              <a:rPr lang="en"/>
              <a:t>번 항목 세부내용 어떻게?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f4d98527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f4d98527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4d98527d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4d98527d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f4d9852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5f4d9852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5f4d98527d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5f4d98527d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5f4d98527d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5f4d98527d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5f4d98527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5f4d98527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f4d98527d_2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f4d98527d_2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5fcd9a83e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5fcd9a83e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5fcd9a83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5fcd9a83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5fcd9a83e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5fcd9a83e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1148514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1148514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5fcd9a83e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5fcd9a83e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cd9a83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cd9a83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5f4d9852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35f4d9852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5fcd9a83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5fcd9a83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5fcd9a83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5fcd9a83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5fcd9a83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5fcd9a83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615277dd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615277dd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35fcd9a83e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35fcd9a83e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35f4d98527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35f4d98527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5f4d98527d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5f4d98527d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4d985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4d985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5f4d9852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5f4d9852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148514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1148514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1485141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11485141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148514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1148514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1148514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1148514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11485141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61148514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화면 설계서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226800" y="2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회원가입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311700" y="1017725"/>
            <a:ext cx="4796700" cy="39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2259450" y="11268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회원가입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65" name="Google Shape;365;p22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84200"/>
                <a:gridCol w="1324050"/>
                <a:gridCol w="382850"/>
                <a:gridCol w="1347225"/>
              </a:tblGrid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회사 ID 입력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입력한 이메일로 인증 절차 진행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사원 번호를 입력하는 자리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부서명 입력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사원 번호가 고유한지 검증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직책/직급 입력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비밀번호를 입력하는 자리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Admin, worker중 하나 입력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비밀번호를 한번 더 입력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버튼 누르면 Admin에게 요청 전송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이메일 입력 자리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버튼 누르면 로그인 페이지로 돌아감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22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367" name="Google Shape;367;p22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22"/>
          <p:cNvSpPr txBox="1"/>
          <p:nvPr/>
        </p:nvSpPr>
        <p:spPr>
          <a:xfrm>
            <a:off x="463750" y="1920643"/>
            <a:ext cx="164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ID (사원 번호)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860350" y="3041571"/>
            <a:ext cx="99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이메일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4160850" y="3059574"/>
            <a:ext cx="8223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인증 요청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628900" y="2294286"/>
            <a:ext cx="127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비밀번호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461200" y="2667929"/>
            <a:ext cx="161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비밀번호 </a:t>
            </a:r>
            <a:r>
              <a:rPr lang="en" sz="1300">
                <a:solidFill>
                  <a:schemeClr val="dk2"/>
                </a:solidFill>
              </a:rPr>
              <a:t>확인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2239700" y="1966843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39700" y="2340486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239700" y="2714129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 txBox="1"/>
          <p:nvPr/>
        </p:nvSpPr>
        <p:spPr>
          <a:xfrm>
            <a:off x="860350" y="3415214"/>
            <a:ext cx="99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부서명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652150" y="3788857"/>
            <a:ext cx="123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직책/직급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4160850" y="1967600"/>
            <a:ext cx="8223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중복 확인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126700" y="4162500"/>
            <a:ext cx="22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역할(admin/worker)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239700" y="3087772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2239700" y="3835058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2239700" y="4208701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533950" y="1547000"/>
            <a:ext cx="164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회사 ID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2239700" y="3461415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239700" y="1593200"/>
            <a:ext cx="17928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2929250" y="150860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2929250" y="188225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2929250" y="2217475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2929250" y="2629538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2910425" y="3003175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2910425" y="3363163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⑧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2910425" y="3788875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⑨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910425" y="418140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⑩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3958475" y="185570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4001825" y="295600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2109000" y="4580150"/>
            <a:ext cx="822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회원가입</a:t>
            </a:r>
            <a:endParaRPr sz="1000"/>
          </a:p>
        </p:txBody>
      </p:sp>
      <p:sp>
        <p:nvSpPr>
          <p:cNvPr id="397" name="Google Shape;397;p22"/>
          <p:cNvSpPr txBox="1"/>
          <p:nvPr/>
        </p:nvSpPr>
        <p:spPr>
          <a:xfrm>
            <a:off x="1736200" y="4454700"/>
            <a:ext cx="4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⑪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4160850" y="1158413"/>
            <a:ext cx="5616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22"/>
          <p:cNvCxnSpPr/>
          <p:nvPr/>
        </p:nvCxnSpPr>
        <p:spPr>
          <a:xfrm rot="10800000">
            <a:off x="4246950" y="1280663"/>
            <a:ext cx="38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22"/>
          <p:cNvSpPr txBox="1"/>
          <p:nvPr/>
        </p:nvSpPr>
        <p:spPr>
          <a:xfrm>
            <a:off x="3784050" y="1017850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⑫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/>
          <p:nvPr/>
        </p:nvSpPr>
        <p:spPr>
          <a:xfrm>
            <a:off x="124625" y="1101550"/>
            <a:ext cx="5117700" cy="38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05875" y="1741300"/>
            <a:ext cx="14238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Admin </a:t>
            </a:r>
            <a:r>
              <a:rPr lang="en"/>
              <a:t>화면</a:t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409" name="Google Shape;409;p23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1달 단위로 검색 가능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신청자명으로 검색 가능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검색버튼 누르면 우측에 신청자 명단 나타남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신청자의 상태를 변경하는 버튼들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검색결과 나타남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홈 화면으로 이동함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23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411" name="Google Shape;411;p23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p23"/>
          <p:cNvSpPr/>
          <p:nvPr/>
        </p:nvSpPr>
        <p:spPr>
          <a:xfrm>
            <a:off x="284525" y="2325825"/>
            <a:ext cx="12798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3" name="Google Shape;413;p23"/>
          <p:cNvSpPr txBox="1"/>
          <p:nvPr/>
        </p:nvSpPr>
        <p:spPr>
          <a:xfrm>
            <a:off x="417237" y="114502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내 신청 관리 | 승인해야 할 목록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14" name="Google Shape;414;p23"/>
          <p:cNvCxnSpPr/>
          <p:nvPr/>
        </p:nvCxnSpPr>
        <p:spPr>
          <a:xfrm flipH="1" rot="10800000">
            <a:off x="296825" y="1549550"/>
            <a:ext cx="4393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3"/>
          <p:cNvSpPr txBox="1"/>
          <p:nvPr/>
        </p:nvSpPr>
        <p:spPr>
          <a:xfrm>
            <a:off x="-42475" y="1672525"/>
            <a:ext cx="160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조건 상세 검색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208325" y="1962025"/>
            <a:ext cx="4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기간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84525" y="3093275"/>
            <a:ext cx="12798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8" name="Google Shape;418;p23"/>
          <p:cNvSpPr txBox="1"/>
          <p:nvPr/>
        </p:nvSpPr>
        <p:spPr>
          <a:xfrm>
            <a:off x="204575" y="2766100"/>
            <a:ext cx="7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신청자명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419" name="Google Shape;419;p23"/>
          <p:cNvGraphicFramePr/>
          <p:nvPr/>
        </p:nvGraphicFramePr>
        <p:xfrm>
          <a:off x="17329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10250"/>
                <a:gridCol w="803575"/>
                <a:gridCol w="658875"/>
                <a:gridCol w="709250"/>
                <a:gridCol w="602600"/>
              </a:tblGrid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처리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상태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신청시간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신청자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승인대기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2025-05-30 09:22:41.834139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김출근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승인대기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2025-05-30 09:22:41.834139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박노동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승인대기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2025-05-30 09:22:41.834139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정퇴근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p23"/>
          <p:cNvSpPr/>
          <p:nvPr/>
        </p:nvSpPr>
        <p:spPr>
          <a:xfrm>
            <a:off x="2289000" y="2571750"/>
            <a:ext cx="3039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승</a:t>
            </a:r>
            <a:r>
              <a:rPr lang="en" sz="1000"/>
              <a:t>인</a:t>
            </a:r>
            <a:endParaRPr sz="1000"/>
          </a:p>
        </p:txBody>
      </p:sp>
      <p:sp>
        <p:nvSpPr>
          <p:cNvPr id="421" name="Google Shape;421;p23"/>
          <p:cNvSpPr txBox="1"/>
          <p:nvPr/>
        </p:nvSpPr>
        <p:spPr>
          <a:xfrm>
            <a:off x="124625" y="3798775"/>
            <a:ext cx="7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상태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303175" y="4135425"/>
            <a:ext cx="579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승인</a:t>
            </a:r>
            <a:endParaRPr sz="1000"/>
          </a:p>
        </p:txBody>
      </p:sp>
      <p:sp>
        <p:nvSpPr>
          <p:cNvPr id="423" name="Google Shape;423;p23"/>
          <p:cNvSpPr/>
          <p:nvPr/>
        </p:nvSpPr>
        <p:spPr>
          <a:xfrm>
            <a:off x="938098" y="4135425"/>
            <a:ext cx="579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반려</a:t>
            </a:r>
            <a:endParaRPr sz="1000"/>
          </a:p>
        </p:txBody>
      </p:sp>
      <p:sp>
        <p:nvSpPr>
          <p:cNvPr id="424" name="Google Shape;424;p23"/>
          <p:cNvSpPr/>
          <p:nvPr/>
        </p:nvSpPr>
        <p:spPr>
          <a:xfrm>
            <a:off x="303175" y="4477175"/>
            <a:ext cx="579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취소</a:t>
            </a:r>
            <a:endParaRPr sz="1000"/>
          </a:p>
        </p:txBody>
      </p:sp>
      <p:sp>
        <p:nvSpPr>
          <p:cNvPr id="425" name="Google Shape;425;p23"/>
          <p:cNvSpPr/>
          <p:nvPr/>
        </p:nvSpPr>
        <p:spPr>
          <a:xfrm>
            <a:off x="938100" y="4478075"/>
            <a:ext cx="579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대기</a:t>
            </a:r>
            <a:endParaRPr sz="1000"/>
          </a:p>
        </p:txBody>
      </p:sp>
      <p:sp>
        <p:nvSpPr>
          <p:cNvPr id="426" name="Google Shape;426;p23"/>
          <p:cNvSpPr/>
          <p:nvPr/>
        </p:nvSpPr>
        <p:spPr>
          <a:xfrm>
            <a:off x="2674400" y="2571750"/>
            <a:ext cx="3372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반려</a:t>
            </a:r>
            <a:endParaRPr sz="1000"/>
          </a:p>
        </p:txBody>
      </p:sp>
      <p:sp>
        <p:nvSpPr>
          <p:cNvPr id="427" name="Google Shape;427;p23"/>
          <p:cNvSpPr/>
          <p:nvPr/>
        </p:nvSpPr>
        <p:spPr>
          <a:xfrm>
            <a:off x="2289000" y="3041250"/>
            <a:ext cx="3039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승인</a:t>
            </a:r>
            <a:endParaRPr sz="1000"/>
          </a:p>
        </p:txBody>
      </p:sp>
      <p:sp>
        <p:nvSpPr>
          <p:cNvPr id="428" name="Google Shape;428;p23"/>
          <p:cNvSpPr/>
          <p:nvPr/>
        </p:nvSpPr>
        <p:spPr>
          <a:xfrm>
            <a:off x="2674400" y="3041250"/>
            <a:ext cx="3372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반려</a:t>
            </a:r>
            <a:endParaRPr sz="1000"/>
          </a:p>
        </p:txBody>
      </p:sp>
      <p:sp>
        <p:nvSpPr>
          <p:cNvPr id="429" name="Google Shape;429;p23"/>
          <p:cNvSpPr/>
          <p:nvPr/>
        </p:nvSpPr>
        <p:spPr>
          <a:xfrm>
            <a:off x="2289000" y="3587825"/>
            <a:ext cx="3039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승인</a:t>
            </a:r>
            <a:endParaRPr sz="1000"/>
          </a:p>
        </p:txBody>
      </p:sp>
      <p:sp>
        <p:nvSpPr>
          <p:cNvPr id="430" name="Google Shape;430;p23"/>
          <p:cNvSpPr/>
          <p:nvPr/>
        </p:nvSpPr>
        <p:spPr>
          <a:xfrm>
            <a:off x="2674400" y="3587825"/>
            <a:ext cx="3372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반려</a:t>
            </a:r>
            <a:endParaRPr sz="1000"/>
          </a:p>
        </p:txBody>
      </p:sp>
      <p:sp>
        <p:nvSpPr>
          <p:cNvPr id="431" name="Google Shape;431;p23"/>
          <p:cNvSpPr txBox="1"/>
          <p:nvPr/>
        </p:nvSpPr>
        <p:spPr>
          <a:xfrm>
            <a:off x="686725" y="227920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 rot="10800000">
            <a:off x="1400625" y="2445625"/>
            <a:ext cx="144000" cy="12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686725" y="3052925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938100" y="3511625"/>
            <a:ext cx="5793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검색</a:t>
            </a:r>
            <a:endParaRPr sz="1000"/>
          </a:p>
        </p:txBody>
      </p:sp>
      <p:sp>
        <p:nvSpPr>
          <p:cNvPr id="435" name="Google Shape;435;p23"/>
          <p:cNvSpPr txBox="1"/>
          <p:nvPr/>
        </p:nvSpPr>
        <p:spPr>
          <a:xfrm>
            <a:off x="575225" y="3389263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132125" y="3560125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1612600" y="1469025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4344650" y="1158425"/>
            <a:ext cx="7392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</a:t>
            </a:r>
            <a:endParaRPr sz="1100"/>
          </a:p>
        </p:txBody>
      </p:sp>
      <p:sp>
        <p:nvSpPr>
          <p:cNvPr id="439" name="Google Shape;439;p23"/>
          <p:cNvSpPr txBox="1"/>
          <p:nvPr/>
        </p:nvSpPr>
        <p:spPr>
          <a:xfrm>
            <a:off x="3974388" y="1052788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/>
          <p:nvPr/>
        </p:nvSpPr>
        <p:spPr>
          <a:xfrm>
            <a:off x="133400" y="800325"/>
            <a:ext cx="5052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홈 화면(</a:t>
            </a:r>
            <a:r>
              <a:rPr lang="en"/>
              <a:t>공정 선택)</a:t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447" name="Google Shape;447;p24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공장의 여러 공정들이 표시됨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공정을 클릭하면 수행할 작업 페이지로 넘어감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공정이 수행되는 위치를 클릭해도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수행할 작업 페이지로 넘어감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</a:t>
                      </a:r>
                      <a:r>
                        <a:rPr lang="en" sz="1100"/>
                        <a:t>인 경우에만 나타나며 클릭시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신청 관리 페이지로 이동됨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현재 날짜, 시간 표시됨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8" name="Google Shape;448;p24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449" name="Google Shape;449;p24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" name="Google Shape;450;p24"/>
          <p:cNvSpPr/>
          <p:nvPr/>
        </p:nvSpPr>
        <p:spPr>
          <a:xfrm>
            <a:off x="129350" y="1187675"/>
            <a:ext cx="1269900" cy="3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129350" y="799625"/>
            <a:ext cx="505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tamjihaejuho.co.LTD</a:t>
            </a:r>
            <a:endParaRPr/>
          </a:p>
        </p:txBody>
      </p:sp>
      <p:sp>
        <p:nvSpPr>
          <p:cNvPr id="452" name="Google Shape;452;p24"/>
          <p:cNvSpPr txBox="1"/>
          <p:nvPr/>
        </p:nvSpPr>
        <p:spPr>
          <a:xfrm>
            <a:off x="293975" y="1352325"/>
            <a:ext cx="929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2025.05.31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Sat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04:36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3" name="Google Shape;4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00" y="1806525"/>
            <a:ext cx="3735188" cy="23827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54" name="Google Shape;454;p24"/>
          <p:cNvSpPr/>
          <p:nvPr/>
        </p:nvSpPr>
        <p:spPr>
          <a:xfrm>
            <a:off x="255475" y="2151825"/>
            <a:ext cx="1021500" cy="25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공정 여러개 나열</a:t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323625" y="1277550"/>
            <a:ext cx="7668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신청 </a:t>
            </a:r>
            <a:r>
              <a:rPr lang="en" sz="1100"/>
              <a:t>관리</a:t>
            </a:r>
            <a:endParaRPr sz="1100"/>
          </a:p>
        </p:txBody>
      </p:sp>
      <p:sp>
        <p:nvSpPr>
          <p:cNvPr id="456" name="Google Shape;456;p24"/>
          <p:cNvSpPr txBox="1"/>
          <p:nvPr/>
        </p:nvSpPr>
        <p:spPr>
          <a:xfrm>
            <a:off x="580525" y="227920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1421700" y="14435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3928625" y="11734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103075" y="10972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/>
          <p:nvPr/>
        </p:nvSpPr>
        <p:spPr>
          <a:xfrm>
            <a:off x="133400" y="800325"/>
            <a:ext cx="5052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 txBox="1"/>
          <p:nvPr>
            <p:ph type="title"/>
          </p:nvPr>
        </p:nvSpPr>
        <p:spPr>
          <a:xfrm>
            <a:off x="572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홈</a:t>
            </a:r>
            <a:r>
              <a:rPr lang="en"/>
              <a:t> </a:t>
            </a:r>
            <a:r>
              <a:rPr lang="en"/>
              <a:t>화면 (수행할 작업 선택)</a:t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467" name="Google Shape;467;p25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현재 날짜, 시간 나타남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AI</a:t>
                      </a:r>
                      <a:r>
                        <a:rPr lang="en" sz="1100"/>
                        <a:t>모델을 학습할지, 교체할지 결정하는 창이 나타남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선택한 공정에서 발생한 알람 내역 페이지로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대시보드 화면으로 넘어감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공정의 전반적인 현황 나타남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공정 선택 화면으로 돌아감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25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469" name="Google Shape;469;p25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0" name="Google Shape;470;p25"/>
          <p:cNvSpPr/>
          <p:nvPr/>
        </p:nvSpPr>
        <p:spPr>
          <a:xfrm>
            <a:off x="129350" y="1187675"/>
            <a:ext cx="1269900" cy="3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129350" y="799625"/>
            <a:ext cx="505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tamjihaejuho.co.LTD - 1</a:t>
            </a:r>
            <a:r>
              <a:rPr lang="en"/>
              <a:t>번 공정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293975" y="1352325"/>
            <a:ext cx="929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2025.05.31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Sat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04:36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405725" y="2236650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모델</a:t>
            </a:r>
            <a:endParaRPr sz="1100"/>
          </a:p>
        </p:txBody>
      </p:sp>
      <p:sp>
        <p:nvSpPr>
          <p:cNvPr id="474" name="Google Shape;474;p25"/>
          <p:cNvSpPr/>
          <p:nvPr/>
        </p:nvSpPr>
        <p:spPr>
          <a:xfrm>
            <a:off x="405725" y="3099763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Alert</a:t>
            </a:r>
            <a:endParaRPr sz="1100"/>
          </a:p>
        </p:txBody>
      </p:sp>
      <p:sp>
        <p:nvSpPr>
          <p:cNvPr id="475" name="Google Shape;475;p25"/>
          <p:cNvSpPr/>
          <p:nvPr/>
        </p:nvSpPr>
        <p:spPr>
          <a:xfrm>
            <a:off x="405725" y="3962875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대시보드</a:t>
            </a:r>
            <a:endParaRPr sz="1100"/>
          </a:p>
        </p:txBody>
      </p:sp>
      <p:pic>
        <p:nvPicPr>
          <p:cNvPr id="476" name="Google Shape;4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50" y="1780338"/>
            <a:ext cx="3755091" cy="23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4528725" y="1277538"/>
            <a:ext cx="5616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25"/>
          <p:cNvCxnSpPr/>
          <p:nvPr/>
        </p:nvCxnSpPr>
        <p:spPr>
          <a:xfrm rot="10800000">
            <a:off x="4614825" y="1399788"/>
            <a:ext cx="38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25"/>
          <p:cNvSpPr txBox="1"/>
          <p:nvPr/>
        </p:nvSpPr>
        <p:spPr>
          <a:xfrm>
            <a:off x="103075" y="10972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103075" y="19327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103075" y="27727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03075" y="36889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1386325" y="14210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4152525" y="117345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/>
          <p:nvPr/>
        </p:nvSpPr>
        <p:spPr>
          <a:xfrm>
            <a:off x="133400" y="800325"/>
            <a:ext cx="5052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AI </a:t>
            </a:r>
            <a:r>
              <a:rPr lang="en"/>
              <a:t>모델</a:t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492" name="Google Shape;492;p26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</a:t>
                      </a:r>
                      <a:r>
                        <a:rPr lang="en"/>
                        <a:t>모델 구축 페이지로 이동함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기존에 사용하고 있는 모델 대신 다른 모델을</a:t>
                      </a:r>
                      <a:br>
                        <a:rPr lang="en" sz="1100"/>
                      </a:br>
                      <a:r>
                        <a:rPr lang="en" sz="1100"/>
                        <a:t>선택하기 위해 모델이 나열된 페이지로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3" name="Google Shape;493;p26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494" name="Google Shape;494;p26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p26"/>
          <p:cNvSpPr/>
          <p:nvPr/>
        </p:nvSpPr>
        <p:spPr>
          <a:xfrm>
            <a:off x="129350" y="1187675"/>
            <a:ext cx="1269900" cy="3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129350" y="799625"/>
            <a:ext cx="505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tamjihaejuho.co.LTD - 1번 공정</a:t>
            </a:r>
            <a:endParaRPr/>
          </a:p>
        </p:txBody>
      </p:sp>
      <p:sp>
        <p:nvSpPr>
          <p:cNvPr id="497" name="Google Shape;497;p26"/>
          <p:cNvSpPr txBox="1"/>
          <p:nvPr/>
        </p:nvSpPr>
        <p:spPr>
          <a:xfrm>
            <a:off x="293975" y="1352325"/>
            <a:ext cx="929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2025.05.31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Sat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04:36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405725" y="2236650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모델</a:t>
            </a:r>
            <a:endParaRPr sz="1100"/>
          </a:p>
        </p:txBody>
      </p:sp>
      <p:sp>
        <p:nvSpPr>
          <p:cNvPr id="499" name="Google Shape;499;p26"/>
          <p:cNvSpPr/>
          <p:nvPr/>
        </p:nvSpPr>
        <p:spPr>
          <a:xfrm>
            <a:off x="405725" y="3099763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Alart</a:t>
            </a:r>
            <a:endParaRPr sz="1100"/>
          </a:p>
        </p:txBody>
      </p:sp>
      <p:sp>
        <p:nvSpPr>
          <p:cNvPr id="500" name="Google Shape;500;p26"/>
          <p:cNvSpPr/>
          <p:nvPr/>
        </p:nvSpPr>
        <p:spPr>
          <a:xfrm>
            <a:off x="405725" y="3962875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대시보드</a:t>
            </a:r>
            <a:endParaRPr sz="1100"/>
          </a:p>
        </p:txBody>
      </p:sp>
      <p:pic>
        <p:nvPicPr>
          <p:cNvPr id="501" name="Google Shape;5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50" y="1780338"/>
            <a:ext cx="3755091" cy="23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6"/>
          <p:cNvSpPr/>
          <p:nvPr/>
        </p:nvSpPr>
        <p:spPr>
          <a:xfrm>
            <a:off x="4528725" y="1277538"/>
            <a:ext cx="5616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26"/>
          <p:cNvCxnSpPr/>
          <p:nvPr/>
        </p:nvCxnSpPr>
        <p:spPr>
          <a:xfrm rot="10800000">
            <a:off x="4614825" y="1399788"/>
            <a:ext cx="38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26"/>
          <p:cNvSpPr/>
          <p:nvPr/>
        </p:nvSpPr>
        <p:spPr>
          <a:xfrm>
            <a:off x="445550" y="1455550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1024275" y="2320200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 학습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3141725" y="2320200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 교체</a:t>
            </a:r>
            <a:endParaRPr/>
          </a:p>
        </p:txBody>
      </p:sp>
      <p:sp>
        <p:nvSpPr>
          <p:cNvPr id="507" name="Google Shape;507;p26"/>
          <p:cNvSpPr txBox="1"/>
          <p:nvPr/>
        </p:nvSpPr>
        <p:spPr>
          <a:xfrm>
            <a:off x="871875" y="1944175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2930575" y="1974700"/>
            <a:ext cx="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/>
          <p:nvPr/>
        </p:nvSpPr>
        <p:spPr>
          <a:xfrm>
            <a:off x="157425" y="1002425"/>
            <a:ext cx="4965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2144775" y="2486550"/>
            <a:ext cx="2865000" cy="15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5" name="Google Shape;515;p27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Worker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 파이프라인 진행상황</a:t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5394025" y="748150"/>
            <a:ext cx="34383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518" name="Google Shape;518;p27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9" name="Google Shape;519;p27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7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7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데이터 선택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전처리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7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2252700" y="1340175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2144775" y="2034038"/>
            <a:ext cx="800100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폴더 선택</a:t>
            </a:r>
            <a:endParaRPr sz="1100"/>
          </a:p>
        </p:txBody>
      </p:sp>
      <p:sp>
        <p:nvSpPr>
          <p:cNvPr id="529" name="Google Shape;529;p27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3030500" y="2019063"/>
            <a:ext cx="8625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전체 삭제</a:t>
            </a:r>
            <a:endParaRPr sz="1100"/>
          </a:p>
        </p:txBody>
      </p:sp>
      <p:sp>
        <p:nvSpPr>
          <p:cNvPr id="532" name="Google Shape;532;p27"/>
          <p:cNvSpPr/>
          <p:nvPr/>
        </p:nvSpPr>
        <p:spPr>
          <a:xfrm>
            <a:off x="303550" y="1957475"/>
            <a:ext cx="1755600" cy="28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Smart-factory-datalake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sensor/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ai4i2020.csv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image/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ok_front/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cast_ok_0.jpeg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def_front/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cast_def_0.jpeg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3" name="Google Shape;533;p27"/>
          <p:cNvSpPr/>
          <p:nvPr/>
        </p:nvSpPr>
        <p:spPr>
          <a:xfrm>
            <a:off x="420550" y="2034038"/>
            <a:ext cx="1521600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폴더명을 입력하세요</a:t>
            </a:r>
            <a:endParaRPr sz="900"/>
          </a:p>
        </p:txBody>
      </p:sp>
      <p:sp>
        <p:nvSpPr>
          <p:cNvPr id="534" name="Google Shape;534;p27"/>
          <p:cNvSpPr txBox="1"/>
          <p:nvPr/>
        </p:nvSpPr>
        <p:spPr>
          <a:xfrm>
            <a:off x="2771025" y="2925000"/>
            <a:ext cx="14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파일 혹은 폴더를 여기로 드래그 하여 업로드하세요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4136063" y="2011575"/>
            <a:ext cx="8625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학습 시작</a:t>
            </a:r>
            <a:endParaRPr sz="1100"/>
          </a:p>
        </p:txBody>
      </p:sp>
      <p:pic>
        <p:nvPicPr>
          <p:cNvPr id="536" name="Google Shape;5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25" y="3289175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7"/>
          <p:cNvSpPr/>
          <p:nvPr/>
        </p:nvSpPr>
        <p:spPr>
          <a:xfrm>
            <a:off x="2144775" y="4060450"/>
            <a:ext cx="2865000" cy="7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8" name="Google Shape;538;p27"/>
          <p:cNvSpPr txBox="1"/>
          <p:nvPr/>
        </p:nvSpPr>
        <p:spPr>
          <a:xfrm>
            <a:off x="2252700" y="4117525"/>
            <a:ext cx="95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image/ok_front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3141296" y="4160025"/>
            <a:ext cx="6339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520314" y="4160025"/>
            <a:ext cx="2655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141296" y="4469275"/>
            <a:ext cx="6339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58103" y="4469275"/>
            <a:ext cx="4275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 txBox="1"/>
          <p:nvPr/>
        </p:nvSpPr>
        <p:spPr>
          <a:xfrm>
            <a:off x="2285988" y="4410025"/>
            <a:ext cx="95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ai4i2020.csv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4164938" y="4177288"/>
            <a:ext cx="8001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업로드 취소</a:t>
            </a:r>
            <a:endParaRPr sz="900"/>
          </a:p>
        </p:txBody>
      </p:sp>
      <p:sp>
        <p:nvSpPr>
          <p:cNvPr id="545" name="Google Shape;545;p27"/>
          <p:cNvSpPr/>
          <p:nvPr/>
        </p:nvSpPr>
        <p:spPr>
          <a:xfrm>
            <a:off x="4169613" y="4472213"/>
            <a:ext cx="8001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업로드 취소</a:t>
            </a:r>
            <a:endParaRPr sz="900"/>
          </a:p>
        </p:txBody>
      </p:sp>
      <p:sp>
        <p:nvSpPr>
          <p:cNvPr id="546" name="Google Shape;546;p27"/>
          <p:cNvSpPr/>
          <p:nvPr/>
        </p:nvSpPr>
        <p:spPr>
          <a:xfrm>
            <a:off x="4452525" y="1048938"/>
            <a:ext cx="5616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27"/>
          <p:cNvCxnSpPr/>
          <p:nvPr/>
        </p:nvCxnSpPr>
        <p:spPr>
          <a:xfrm rot="10800000">
            <a:off x="4538625" y="1171188"/>
            <a:ext cx="38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27"/>
          <p:cNvSpPr txBox="1"/>
          <p:nvPr/>
        </p:nvSpPr>
        <p:spPr>
          <a:xfrm>
            <a:off x="50050" y="1289375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133400" y="1971225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209600" y="2392575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2058538" y="1707375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2" name="Google Shape;552;p27"/>
          <p:cNvSpPr txBox="1"/>
          <p:nvPr/>
        </p:nvSpPr>
        <p:spPr>
          <a:xfrm>
            <a:off x="2916100" y="1708750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4049725" y="1721388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2447950" y="2614963"/>
            <a:ext cx="4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059600" y="3948325"/>
            <a:ext cx="4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⑧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4125925" y="972738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⑨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557" name="Google Shape;557;p27"/>
          <p:cNvGraphicFramePr/>
          <p:nvPr/>
        </p:nvGraphicFramePr>
        <p:xfrm>
          <a:off x="5394025" y="14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84200"/>
                <a:gridCol w="1324050"/>
                <a:gridCol w="382850"/>
                <a:gridCol w="1347225"/>
              </a:tblGrid>
              <a:tr h="7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현재 작업 진행 정도 표시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업로드된 데이터로 모델 train 시작. 서로 다른 두 종류의 파일 업로드시 에러메시지 출력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S3에 연결되어있는 폴더명으로 검색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업로드된 파일 및 폴더 표시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S3에 연결되어 있는 폴더 및 파일들 표시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파일 업로드 현황 %로 표시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모델 train에 필요한 데이터가 들어있는 폴더 선택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수행할 작업 선택 홈화면으로 돌아감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폴더를 잘못 선택한 경우, 전체 삭제로 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⑦자리 비우기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8" name="Google Shape;558;p27"/>
          <p:cNvSpPr txBox="1"/>
          <p:nvPr/>
        </p:nvSpPr>
        <p:spPr>
          <a:xfrm>
            <a:off x="3813850" y="4108150"/>
            <a:ext cx="44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3813850" y="4442800"/>
            <a:ext cx="44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/>
          <p:nvPr/>
        </p:nvSpPr>
        <p:spPr>
          <a:xfrm>
            <a:off x="157425" y="1002425"/>
            <a:ext cx="4965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144775" y="4060450"/>
            <a:ext cx="2865000" cy="7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6" name="Google Shape;566;p28"/>
          <p:cNvSpPr/>
          <p:nvPr/>
        </p:nvSpPr>
        <p:spPr>
          <a:xfrm>
            <a:off x="2144775" y="2486550"/>
            <a:ext cx="2865000" cy="15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7" name="Google Shape;567;p28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Worker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 파이프라인 진행상황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569" name="Google Shape;569;p28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버튼 클릭시 찹업창 닫힘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0" name="Google Shape;570;p28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571" name="Google Shape;571;p28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2" name="Google Shape;572;p28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8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데이터 선택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전처리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2252700" y="1340175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2144775" y="2034038"/>
            <a:ext cx="800100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폴더 선택</a:t>
            </a:r>
            <a:endParaRPr sz="1100"/>
          </a:p>
        </p:txBody>
      </p:sp>
      <p:sp>
        <p:nvSpPr>
          <p:cNvPr id="582" name="Google Shape;582;p28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3030500" y="2019063"/>
            <a:ext cx="8625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전체 삭제</a:t>
            </a:r>
            <a:endParaRPr sz="1100"/>
          </a:p>
        </p:txBody>
      </p:sp>
      <p:sp>
        <p:nvSpPr>
          <p:cNvPr id="585" name="Google Shape;585;p28"/>
          <p:cNvSpPr/>
          <p:nvPr/>
        </p:nvSpPr>
        <p:spPr>
          <a:xfrm>
            <a:off x="303550" y="1957475"/>
            <a:ext cx="1755600" cy="28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Smart-factory-datalake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sensor/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ai4i2020.csv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image/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ok_front/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cast_ok_0.jpeg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&gt; def_front/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cast_def_0.jpeg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&gt; cast_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6" name="Google Shape;586;p28"/>
          <p:cNvSpPr/>
          <p:nvPr/>
        </p:nvSpPr>
        <p:spPr>
          <a:xfrm>
            <a:off x="420550" y="2034038"/>
            <a:ext cx="1521600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폴더명을 입력하세요</a:t>
            </a:r>
            <a:endParaRPr sz="900"/>
          </a:p>
        </p:txBody>
      </p:sp>
      <p:sp>
        <p:nvSpPr>
          <p:cNvPr id="587" name="Google Shape;587;p28"/>
          <p:cNvSpPr txBox="1"/>
          <p:nvPr/>
        </p:nvSpPr>
        <p:spPr>
          <a:xfrm>
            <a:off x="2771025" y="2925000"/>
            <a:ext cx="14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파일 혹은 폴더를 여기로 드래그 하여 업로드하세요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4136063" y="2011575"/>
            <a:ext cx="8625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학습 시작</a:t>
            </a:r>
            <a:endParaRPr sz="1100"/>
          </a:p>
        </p:txBody>
      </p:sp>
      <p:pic>
        <p:nvPicPr>
          <p:cNvPr id="589" name="Google Shape;5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25" y="3289175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8"/>
          <p:cNvSpPr/>
          <p:nvPr/>
        </p:nvSpPr>
        <p:spPr>
          <a:xfrm>
            <a:off x="825675" y="21512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 이미지 혹은 센서 한 종류만 업로드 하세요. </a:t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3390163" y="2840263"/>
            <a:ext cx="8001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확인</a:t>
            </a:r>
            <a:endParaRPr sz="900"/>
          </a:p>
        </p:txBody>
      </p:sp>
      <p:sp>
        <p:nvSpPr>
          <p:cNvPr id="592" name="Google Shape;592;p28"/>
          <p:cNvSpPr txBox="1"/>
          <p:nvPr/>
        </p:nvSpPr>
        <p:spPr>
          <a:xfrm>
            <a:off x="3021850" y="2660975"/>
            <a:ext cx="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2252700" y="4117525"/>
            <a:ext cx="95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image/ok_front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3141296" y="4160025"/>
            <a:ext cx="6339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3520314" y="4160025"/>
            <a:ext cx="2655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3141296" y="4469275"/>
            <a:ext cx="6339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3358103" y="4469275"/>
            <a:ext cx="4275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2285988" y="4410025"/>
            <a:ext cx="95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ai4i2020.csv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4164938" y="4177288"/>
            <a:ext cx="8001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업로드 취소</a:t>
            </a:r>
            <a:endParaRPr sz="900"/>
          </a:p>
        </p:txBody>
      </p:sp>
      <p:sp>
        <p:nvSpPr>
          <p:cNvPr id="600" name="Google Shape;600;p28"/>
          <p:cNvSpPr/>
          <p:nvPr/>
        </p:nvSpPr>
        <p:spPr>
          <a:xfrm>
            <a:off x="4169613" y="4472213"/>
            <a:ext cx="8001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업로드 취소</a:t>
            </a:r>
            <a:endParaRPr sz="900"/>
          </a:p>
        </p:txBody>
      </p:sp>
      <p:sp>
        <p:nvSpPr>
          <p:cNvPr id="601" name="Google Shape;601;p28"/>
          <p:cNvSpPr txBox="1"/>
          <p:nvPr/>
        </p:nvSpPr>
        <p:spPr>
          <a:xfrm>
            <a:off x="3813850" y="4108150"/>
            <a:ext cx="44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3813850" y="4442800"/>
            <a:ext cx="44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/>
          <p:nvPr/>
        </p:nvSpPr>
        <p:spPr>
          <a:xfrm>
            <a:off x="81225" y="899150"/>
            <a:ext cx="5226000" cy="41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362763" y="2785050"/>
            <a:ext cx="3556200" cy="76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</a:t>
            </a:r>
            <a:r>
              <a:rPr lang="en" sz="1920"/>
              <a:t>센서</a:t>
            </a:r>
            <a:r>
              <a:rPr lang="en" sz="1920"/>
              <a:t>)</a:t>
            </a:r>
            <a:endParaRPr sz="1920"/>
          </a:p>
        </p:txBody>
      </p:sp>
      <p:sp>
        <p:nvSpPr>
          <p:cNvPr id="610" name="Google Shape;610;p29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611" name="Google Shape;611;p29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센서값 모델 학습에 필요한 전처리 수행하는 과정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2" name="Google Shape;612;p29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613" name="Google Shape;613;p29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4" name="Google Shape;614;p29"/>
          <p:cNvSpPr txBox="1"/>
          <p:nvPr/>
        </p:nvSpPr>
        <p:spPr>
          <a:xfrm>
            <a:off x="1166112" y="-108822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데이터 분류 |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15" name="Google Shape;615;p29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29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전처리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6" name="Google Shape;626;p29"/>
          <p:cNvSpPr txBox="1"/>
          <p:nvPr/>
        </p:nvSpPr>
        <p:spPr>
          <a:xfrm>
            <a:off x="323288" y="2431200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주타겟 선택*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303550" y="19172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주타겟 </a:t>
            </a:r>
            <a:r>
              <a:rPr b="1" lang="en" sz="1000">
                <a:solidFill>
                  <a:schemeClr val="dk2"/>
                </a:solidFill>
              </a:rPr>
              <a:t>존재 여부*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362763" y="2708872"/>
            <a:ext cx="3556200" cy="2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사용할 주타겟을 선택하세요</a:t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441200" y="22639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637600" y="21466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예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1460975" y="22550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9"/>
          <p:cNvSpPr txBox="1"/>
          <p:nvPr/>
        </p:nvSpPr>
        <p:spPr>
          <a:xfrm>
            <a:off x="1657375" y="21377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아니요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633" name="Google Shape;6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8" y="2754275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9"/>
          <p:cNvSpPr txBox="1"/>
          <p:nvPr/>
        </p:nvSpPr>
        <p:spPr>
          <a:xfrm>
            <a:off x="362763" y="2921738"/>
            <a:ext cx="250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Air temperature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Machine failure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323288" y="35499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자동 생성 피처 목록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362763" y="4045675"/>
            <a:ext cx="3556200" cy="857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 txBox="1"/>
          <p:nvPr/>
        </p:nvSpPr>
        <p:spPr>
          <a:xfrm>
            <a:off x="515163" y="4162000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전체선택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Air temperature * Process Temperature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Torque - Tool (min)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3613463" y="3945400"/>
            <a:ext cx="189300" cy="1893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9"/>
          <p:cNvSpPr/>
          <p:nvPr/>
        </p:nvSpPr>
        <p:spPr>
          <a:xfrm>
            <a:off x="362763" y="3881350"/>
            <a:ext cx="35562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사용할 피처를 선택하세요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640" name="Google Shape;6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0" y="42710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0" y="44131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0" y="45711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0" y="47291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8" y="3920038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9"/>
          <p:cNvSpPr/>
          <p:nvPr/>
        </p:nvSpPr>
        <p:spPr>
          <a:xfrm>
            <a:off x="5091750" y="1023050"/>
            <a:ext cx="122100" cy="38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5098050" y="1023050"/>
            <a:ext cx="122100" cy="238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9"/>
          <p:cNvSpPr txBox="1"/>
          <p:nvPr/>
        </p:nvSpPr>
        <p:spPr>
          <a:xfrm>
            <a:off x="35000" y="1761475"/>
            <a:ext cx="4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0"/>
          <p:cNvSpPr/>
          <p:nvPr/>
        </p:nvSpPr>
        <p:spPr>
          <a:xfrm>
            <a:off x="81225" y="899150"/>
            <a:ext cx="5226000" cy="41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3" name="Google Shape;653;p30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센서값 모델 학습에 필요한 전처리 수행하는 과정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4" name="Google Shape;654;p30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655" name="Google Shape;655;p30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6" name="Google Shape;656;p30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0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전처리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64" name="Google Shape;664;p30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5" name="Google Shape;665;p30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6" name="Google Shape;666;p30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7" name="Google Shape;667;p30"/>
          <p:cNvSpPr txBox="1"/>
          <p:nvPr>
            <p:ph type="title"/>
          </p:nvPr>
        </p:nvSpPr>
        <p:spPr>
          <a:xfrm>
            <a:off x="133400" y="138900"/>
            <a:ext cx="49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진행상황(센서)</a:t>
            </a:r>
            <a:endParaRPr sz="1920"/>
          </a:p>
        </p:txBody>
      </p:sp>
      <p:sp>
        <p:nvSpPr>
          <p:cNvPr id="668" name="Google Shape;668;p30"/>
          <p:cNvSpPr/>
          <p:nvPr/>
        </p:nvSpPr>
        <p:spPr>
          <a:xfrm>
            <a:off x="157450" y="2011575"/>
            <a:ext cx="15828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📊 </a:t>
            </a:r>
            <a:r>
              <a:rPr b="1" lang="en" sz="1000">
                <a:solidFill>
                  <a:schemeClr val="dk1"/>
                </a:solidFill>
              </a:rPr>
              <a:t>피처명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0: UDI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1: Air temperature [K]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2: Process temperature [K]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3: Rotational speed [rpm]</a:t>
            </a:r>
            <a:endParaRPr sz="800"/>
          </a:p>
        </p:txBody>
      </p:sp>
      <p:sp>
        <p:nvSpPr>
          <p:cNvPr id="669" name="Google Shape;669;p30"/>
          <p:cNvSpPr txBox="1"/>
          <p:nvPr/>
        </p:nvSpPr>
        <p:spPr>
          <a:xfrm>
            <a:off x="1819338" y="2011575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사용자 정의 피처 생성 *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1819350" y="2328975"/>
            <a:ext cx="31251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피처 생성 공식을 입력하세요. 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해당사항이 없을 시 ‘없음’ 입력 Ex. 1*10 </a:t>
            </a:r>
            <a:endParaRPr/>
          </a:p>
        </p:txBody>
      </p:sp>
      <p:sp>
        <p:nvSpPr>
          <p:cNvPr id="671" name="Google Shape;671;p30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672" name="Google Shape;672;p30"/>
          <p:cNvSpPr/>
          <p:nvPr/>
        </p:nvSpPr>
        <p:spPr>
          <a:xfrm>
            <a:off x="5091750" y="1023050"/>
            <a:ext cx="122100" cy="38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0"/>
          <p:cNvSpPr/>
          <p:nvPr/>
        </p:nvSpPr>
        <p:spPr>
          <a:xfrm>
            <a:off x="5098050" y="1708850"/>
            <a:ext cx="122100" cy="238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0"/>
          <p:cNvSpPr/>
          <p:nvPr/>
        </p:nvSpPr>
        <p:spPr>
          <a:xfrm>
            <a:off x="1639400" y="2053425"/>
            <a:ext cx="21300" cy="61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640490" y="2053425"/>
            <a:ext cx="21300" cy="38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0"/>
          <p:cNvSpPr txBox="1"/>
          <p:nvPr/>
        </p:nvSpPr>
        <p:spPr>
          <a:xfrm>
            <a:off x="303550" y="28316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피처 정상 범위 지정 여부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441200" y="31783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"/>
          <p:cNvSpPr txBox="1"/>
          <p:nvPr/>
        </p:nvSpPr>
        <p:spPr>
          <a:xfrm>
            <a:off x="637600" y="30610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예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1460975" y="31694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0"/>
          <p:cNvSpPr txBox="1"/>
          <p:nvPr/>
        </p:nvSpPr>
        <p:spPr>
          <a:xfrm>
            <a:off x="1657375" y="30521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아니요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323288" y="34737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범위를 지정할 피처 선택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362775" y="3969475"/>
            <a:ext cx="2341500" cy="88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0"/>
          <p:cNvSpPr txBox="1"/>
          <p:nvPr/>
        </p:nvSpPr>
        <p:spPr>
          <a:xfrm>
            <a:off x="515163" y="4085800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전체선택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Air temperature * Process Temp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Torque - Tool (min)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2470463" y="3869200"/>
            <a:ext cx="189300" cy="1893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362771" y="3805150"/>
            <a:ext cx="23415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피처를 선택하세요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686" name="Google Shape;6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41948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43369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44949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46529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88" y="3843838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0"/>
          <p:cNvSpPr txBox="1"/>
          <p:nvPr/>
        </p:nvSpPr>
        <p:spPr>
          <a:xfrm>
            <a:off x="2778100" y="3791175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1_minus_2 피처 최소값 입력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2778125" y="4108575"/>
            <a:ext cx="2113200" cy="1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Ex. -100</a:t>
            </a: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811250" y="3843838"/>
            <a:ext cx="1422600" cy="18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Air Temperature (-2,2)</a:t>
            </a:r>
            <a:endParaRPr sz="900"/>
          </a:p>
        </p:txBody>
      </p:sp>
      <p:sp>
        <p:nvSpPr>
          <p:cNvPr id="694" name="Google Shape;694;p30"/>
          <p:cNvSpPr txBox="1"/>
          <p:nvPr/>
        </p:nvSpPr>
        <p:spPr>
          <a:xfrm>
            <a:off x="2778100" y="4333625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1_minus_2 피처 최대값 입력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2778125" y="4651025"/>
            <a:ext cx="2113200" cy="1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Ex. 500</a:t>
            </a:r>
            <a:endParaRPr/>
          </a:p>
        </p:txBody>
      </p:sp>
      <p:sp>
        <p:nvSpPr>
          <p:cNvPr id="696" name="Google Shape;696;p30"/>
          <p:cNvSpPr txBox="1"/>
          <p:nvPr/>
        </p:nvSpPr>
        <p:spPr>
          <a:xfrm>
            <a:off x="35000" y="1609075"/>
            <a:ext cx="4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1"/>
          <p:cNvSpPr/>
          <p:nvPr/>
        </p:nvSpPr>
        <p:spPr>
          <a:xfrm>
            <a:off x="133400" y="899150"/>
            <a:ext cx="5226000" cy="42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2" name="Google Shape;702;p31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센서값 모델 학습에 필요한 전처리 수행하는 과정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3" name="Google Shape;703;p31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704" name="Google Shape;704;p31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7-3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5" name="Google Shape;705;p31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31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1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전처리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4" name="Google Shape;714;p31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5" name="Google Shape;715;p31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6" name="Google Shape;716;p31"/>
          <p:cNvSpPr txBox="1"/>
          <p:nvPr>
            <p:ph type="title"/>
          </p:nvPr>
        </p:nvSpPr>
        <p:spPr>
          <a:xfrm>
            <a:off x="133400" y="138900"/>
            <a:ext cx="50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진행상황(센서)</a:t>
            </a:r>
            <a:endParaRPr sz="1920"/>
          </a:p>
        </p:txBody>
      </p:sp>
      <p:sp>
        <p:nvSpPr>
          <p:cNvPr id="717" name="Google Shape;717;p31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718" name="Google Shape;718;p31"/>
          <p:cNvSpPr/>
          <p:nvPr/>
        </p:nvSpPr>
        <p:spPr>
          <a:xfrm>
            <a:off x="5091750" y="1023050"/>
            <a:ext cx="122100" cy="38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1"/>
          <p:cNvSpPr/>
          <p:nvPr/>
        </p:nvSpPr>
        <p:spPr>
          <a:xfrm>
            <a:off x="5098050" y="2470850"/>
            <a:ext cx="122100" cy="238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1"/>
          <p:cNvSpPr txBox="1"/>
          <p:nvPr/>
        </p:nvSpPr>
        <p:spPr>
          <a:xfrm>
            <a:off x="303538" y="18591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타임스탬프인 </a:t>
            </a:r>
            <a:r>
              <a:rPr b="1" lang="en" sz="1000">
                <a:solidFill>
                  <a:schemeClr val="dk2"/>
                </a:solidFill>
              </a:rPr>
              <a:t>피처 선택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343025" y="2354875"/>
            <a:ext cx="2341500" cy="88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1"/>
          <p:cNvSpPr txBox="1"/>
          <p:nvPr/>
        </p:nvSpPr>
        <p:spPr>
          <a:xfrm>
            <a:off x="495413" y="2471200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전체선택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Air temperature * Process Temp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Timestamp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2450713" y="2254600"/>
            <a:ext cx="189300" cy="1893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343021" y="2190550"/>
            <a:ext cx="23415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타임스탬프</a:t>
            </a:r>
            <a:r>
              <a:rPr lang="en" sz="1000">
                <a:solidFill>
                  <a:schemeClr val="accent3"/>
                </a:solidFill>
              </a:rPr>
              <a:t>를 선택하세요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725" name="Google Shape;7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25802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27223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28803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303837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38" y="2229238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1"/>
          <p:cNvSpPr txBox="1"/>
          <p:nvPr/>
        </p:nvSpPr>
        <p:spPr>
          <a:xfrm>
            <a:off x="390713" y="37966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불량 유형 피처 선택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266825" y="3278963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불량 유형(다중 타겟) 존재 </a:t>
            </a:r>
            <a:r>
              <a:rPr b="1" lang="en" sz="1000">
                <a:solidFill>
                  <a:schemeClr val="dk2"/>
                </a:solidFill>
              </a:rPr>
              <a:t>여부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404475" y="36256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1"/>
          <p:cNvSpPr txBox="1"/>
          <p:nvPr/>
        </p:nvSpPr>
        <p:spPr>
          <a:xfrm>
            <a:off x="600875" y="35083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예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1424250" y="3616700"/>
            <a:ext cx="189300" cy="1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 txBox="1"/>
          <p:nvPr/>
        </p:nvSpPr>
        <p:spPr>
          <a:xfrm>
            <a:off x="1620650" y="3499488"/>
            <a:ext cx="1232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아니요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343025" y="4257025"/>
            <a:ext cx="2341500" cy="88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"/>
          <p:cNvSpPr txBox="1"/>
          <p:nvPr/>
        </p:nvSpPr>
        <p:spPr>
          <a:xfrm>
            <a:off x="495413" y="4373350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전체선택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TDF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HDF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2450713" y="4156750"/>
            <a:ext cx="189300" cy="1893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343021" y="4092700"/>
            <a:ext cx="23415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타임스탬프를 선택하세요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740" name="Google Shape;7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448235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462452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478252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" y="494052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38" y="4131388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1"/>
          <p:cNvSpPr txBox="1"/>
          <p:nvPr/>
        </p:nvSpPr>
        <p:spPr>
          <a:xfrm>
            <a:off x="35000" y="1609075"/>
            <a:ext cx="4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사원 번호를 입력하는 자리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비밀번호를 입력하는 자리(최소 자릿수, 영문자 개수, 숫자 개수, 특수문자 포함 여부)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ID와 PW가 일치하면 메인 화면으로 이동. ID 또는 PW가 정확하지 않으면 </a:t>
                      </a:r>
                      <a:r>
                        <a:rPr lang="en" sz="1100"/>
                        <a:t>팝업창</a:t>
                      </a:r>
                      <a:r>
                        <a:rPr lang="en" sz="1100"/>
                        <a:t> </a:t>
                      </a:r>
                      <a:r>
                        <a:rPr lang="en" sz="1100"/>
                        <a:t>띄움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사원번호를 찾는 화면 띄움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비밀번호를 찾는 화면 띄움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회원가입 화면 띄움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4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365575" y="3807438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441250" y="3627450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876950" y="4221400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2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751" name="Google Shape;751;p32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전처리가 완료된 후, 모델 학습 진행도 표시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2" name="Google Shape;752;p32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753" name="Google Shape;753;p32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4" name="Google Shape;754;p32"/>
          <p:cNvSpPr/>
          <p:nvPr/>
        </p:nvSpPr>
        <p:spPr>
          <a:xfrm>
            <a:off x="133400" y="8991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32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32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2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전처리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2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모델 학습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66" name="Google Shape;7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18" y="2673284"/>
            <a:ext cx="41550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2"/>
          <p:cNvSpPr txBox="1"/>
          <p:nvPr/>
        </p:nvSpPr>
        <p:spPr>
          <a:xfrm>
            <a:off x="1808475" y="3230750"/>
            <a:ext cx="14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 진행 중…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60%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8" name="Google Shape;768;p32"/>
          <p:cNvSpPr txBox="1"/>
          <p:nvPr>
            <p:ph type="title"/>
          </p:nvPr>
        </p:nvSpPr>
        <p:spPr>
          <a:xfrm>
            <a:off x="133400" y="138900"/>
            <a:ext cx="50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진행상황(센서, </a:t>
            </a:r>
            <a:r>
              <a:rPr lang="en" sz="1920"/>
              <a:t>이미지</a:t>
            </a:r>
            <a:r>
              <a:rPr lang="en" sz="1920"/>
              <a:t>)</a:t>
            </a:r>
            <a:endParaRPr sz="1920"/>
          </a:p>
        </p:txBody>
      </p:sp>
      <p:sp>
        <p:nvSpPr>
          <p:cNvPr id="769" name="Google Shape;769;p32"/>
          <p:cNvSpPr txBox="1"/>
          <p:nvPr/>
        </p:nvSpPr>
        <p:spPr>
          <a:xfrm>
            <a:off x="1359425" y="2234675"/>
            <a:ext cx="4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3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775" name="Google Shape;775;p33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학습이 완료되면 나타나는 화면</a:t>
                      </a:r>
                      <a:br>
                        <a:rPr lang="en" sz="1100"/>
                      </a:br>
                      <a:r>
                        <a:rPr lang="en" sz="1100"/>
                        <a:t>Yes 누르면 이미지 모델 학습 페이지로 넘어감</a:t>
                      </a:r>
                      <a:br>
                        <a:rPr lang="en" sz="1100"/>
                      </a:br>
                      <a:r>
                        <a:rPr lang="en" sz="1100"/>
                        <a:t>No 누르면 홈화면으로 돌아감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6" name="Google Shape;776;p33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777" name="Google Shape;777;p33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8" name="Google Shape;778;p33"/>
          <p:cNvSpPr/>
          <p:nvPr/>
        </p:nvSpPr>
        <p:spPr>
          <a:xfrm>
            <a:off x="133400" y="8991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33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33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3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전처리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87" name="Google Shape;787;p33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8" name="Google Shape;788;p33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모델 학습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89" name="Google Shape;789;p33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1839650" y="2411775"/>
            <a:ext cx="181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 </a:t>
            </a:r>
            <a:r>
              <a:rPr lang="en" sz="1000">
                <a:solidFill>
                  <a:schemeClr val="dk2"/>
                </a:solidFill>
              </a:rPr>
              <a:t>완료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이미지 데이터도 처리하시겠습니까?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2789543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sp>
        <p:nvSpPr>
          <p:cNvPr id="792" name="Google Shape;792;p33"/>
          <p:cNvSpPr/>
          <p:nvPr/>
        </p:nvSpPr>
        <p:spPr>
          <a:xfrm>
            <a:off x="1409070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793" name="Google Shape;793;p33"/>
          <p:cNvSpPr txBox="1"/>
          <p:nvPr>
            <p:ph type="title"/>
          </p:nvPr>
        </p:nvSpPr>
        <p:spPr>
          <a:xfrm>
            <a:off x="133400" y="138900"/>
            <a:ext cx="50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진행상황(센서)</a:t>
            </a:r>
            <a:endParaRPr sz="1920"/>
          </a:p>
        </p:txBody>
      </p:sp>
      <p:sp>
        <p:nvSpPr>
          <p:cNvPr id="794" name="Google Shape;794;p33"/>
          <p:cNvSpPr txBox="1"/>
          <p:nvPr/>
        </p:nvSpPr>
        <p:spPr>
          <a:xfrm>
            <a:off x="1240350" y="2136800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/>
          <p:nvPr/>
        </p:nvSpPr>
        <p:spPr>
          <a:xfrm>
            <a:off x="61625" y="899150"/>
            <a:ext cx="5226000" cy="41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362750" y="2399638"/>
            <a:ext cx="3556200" cy="76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진행상황(이미지)</a:t>
            </a:r>
            <a:endParaRPr sz="1920"/>
          </a:p>
        </p:txBody>
      </p:sp>
      <p:sp>
        <p:nvSpPr>
          <p:cNvPr id="802" name="Google Shape;802;p34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803" name="Google Shape;803;p34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이미지 데이터 학습을 위한 라벨 종류 선택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4" name="Google Shape;804;p34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805" name="Google Shape;805;p34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6" name="Google Shape;806;p34"/>
          <p:cNvSpPr txBox="1"/>
          <p:nvPr/>
        </p:nvSpPr>
        <p:spPr>
          <a:xfrm>
            <a:off x="1166112" y="-108822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데이터 분류 |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07" name="Google Shape;807;p34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34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전처리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323275" y="1969588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Label type 선택*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362750" y="2247260"/>
            <a:ext cx="3556200" cy="2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사용할 주타겟을 선택하세요</a:t>
            </a:r>
            <a:endParaRPr/>
          </a:p>
        </p:txBody>
      </p:sp>
      <p:pic>
        <p:nvPicPr>
          <p:cNvPr id="820" name="Google Shape;8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2292663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4"/>
          <p:cNvSpPr txBox="1"/>
          <p:nvPr/>
        </p:nvSpPr>
        <p:spPr>
          <a:xfrm>
            <a:off x="362750" y="2536325"/>
            <a:ext cx="250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5091750" y="1023050"/>
            <a:ext cx="122100" cy="38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5098050" y="1023050"/>
            <a:ext cx="122100" cy="238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515150" y="2412725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binary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bbox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Mask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25" name="Google Shape;8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52172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6639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8219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9743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75" y="6146400"/>
            <a:ext cx="122100" cy="1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4"/>
          <p:cNvSpPr/>
          <p:nvPr/>
        </p:nvSpPr>
        <p:spPr>
          <a:xfrm>
            <a:off x="1904950" y="4410850"/>
            <a:ext cx="14178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 학습 진행</a:t>
            </a:r>
            <a:endParaRPr/>
          </a:p>
        </p:txBody>
      </p:sp>
      <p:sp>
        <p:nvSpPr>
          <p:cNvPr id="831" name="Google Shape;831;p34"/>
          <p:cNvSpPr txBox="1"/>
          <p:nvPr/>
        </p:nvSpPr>
        <p:spPr>
          <a:xfrm>
            <a:off x="157425" y="1699663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5"/>
          <p:cNvSpPr/>
          <p:nvPr/>
        </p:nvSpPr>
        <p:spPr>
          <a:xfrm>
            <a:off x="61625" y="899150"/>
            <a:ext cx="5226000" cy="41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5"/>
          <p:cNvSpPr/>
          <p:nvPr/>
        </p:nvSpPr>
        <p:spPr>
          <a:xfrm>
            <a:off x="362750" y="2399638"/>
            <a:ext cx="3556200" cy="76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5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</a:t>
            </a:r>
            <a:r>
              <a:rPr lang="en" sz="1920"/>
              <a:t>이미지</a:t>
            </a:r>
            <a:r>
              <a:rPr lang="en" sz="1920"/>
              <a:t>)</a:t>
            </a:r>
            <a:endParaRPr sz="1920"/>
          </a:p>
        </p:txBody>
      </p:sp>
      <p:sp>
        <p:nvSpPr>
          <p:cNvPr id="839" name="Google Shape;839;p35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840" name="Google Shape;840;p35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라벨을 올바르게 선택했는지 한번 더 확인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1" name="Google Shape;841;p35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842" name="Google Shape;842;p35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3" name="Google Shape;843;p35"/>
          <p:cNvSpPr txBox="1"/>
          <p:nvPr/>
        </p:nvSpPr>
        <p:spPr>
          <a:xfrm>
            <a:off x="1166112" y="-1088225"/>
            <a:ext cx="3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데이터 분류 |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4" name="Google Shape;844;p35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35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5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전처리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50" name="Google Shape;850;p35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5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52" name="Google Shape;852;p35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323275" y="1969588"/>
            <a:ext cx="2246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Label type 선택</a:t>
            </a:r>
            <a:r>
              <a:rPr b="1" lang="en" sz="1000">
                <a:solidFill>
                  <a:schemeClr val="dk2"/>
                </a:solidFill>
              </a:rPr>
              <a:t>*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56" name="Google Shape;856;p35"/>
          <p:cNvSpPr/>
          <p:nvPr/>
        </p:nvSpPr>
        <p:spPr>
          <a:xfrm>
            <a:off x="362750" y="2247260"/>
            <a:ext cx="3556200" cy="2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3"/>
                </a:solidFill>
              </a:rPr>
              <a:t>사용할 주타겟을 선택하세요</a:t>
            </a:r>
            <a:endParaRPr/>
          </a:p>
        </p:txBody>
      </p:sp>
      <p:pic>
        <p:nvPicPr>
          <p:cNvPr id="857" name="Google Shape;8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2292663"/>
            <a:ext cx="189300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5"/>
          <p:cNvSpPr txBox="1"/>
          <p:nvPr/>
        </p:nvSpPr>
        <p:spPr>
          <a:xfrm>
            <a:off x="362750" y="2536325"/>
            <a:ext cx="250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9" name="Google Shape;859;p35"/>
          <p:cNvSpPr/>
          <p:nvPr/>
        </p:nvSpPr>
        <p:spPr>
          <a:xfrm>
            <a:off x="5091750" y="1023050"/>
            <a:ext cx="122100" cy="38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5098050" y="1023050"/>
            <a:ext cx="122100" cy="238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5"/>
          <p:cNvSpPr txBox="1"/>
          <p:nvPr/>
        </p:nvSpPr>
        <p:spPr>
          <a:xfrm>
            <a:off x="515150" y="2412725"/>
            <a:ext cx="25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binary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bbox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Mask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없음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62" name="Google Shape;8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521725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6639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8219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8" y="2974300"/>
            <a:ext cx="122100" cy="1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75" y="6146400"/>
            <a:ext cx="122100" cy="1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5"/>
          <p:cNvSpPr/>
          <p:nvPr/>
        </p:nvSpPr>
        <p:spPr>
          <a:xfrm>
            <a:off x="1904950" y="4410850"/>
            <a:ext cx="14178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 학습 진행</a:t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1413050" y="2739250"/>
            <a:ext cx="2296500" cy="14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확인 메시지: Label type이 _____가 맞습니까?</a:t>
            </a:r>
            <a:endParaRPr/>
          </a:p>
        </p:txBody>
      </p:sp>
      <p:sp>
        <p:nvSpPr>
          <p:cNvPr id="869" name="Google Shape;869;p35"/>
          <p:cNvSpPr/>
          <p:nvPr/>
        </p:nvSpPr>
        <p:spPr>
          <a:xfrm>
            <a:off x="2595626" y="3905101"/>
            <a:ext cx="10287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sp>
        <p:nvSpPr>
          <p:cNvPr id="870" name="Google Shape;870;p35"/>
          <p:cNvSpPr/>
          <p:nvPr/>
        </p:nvSpPr>
        <p:spPr>
          <a:xfrm>
            <a:off x="1498275" y="3905101"/>
            <a:ext cx="1028700" cy="189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871" name="Google Shape;871;p35"/>
          <p:cNvSpPr txBox="1"/>
          <p:nvPr/>
        </p:nvSpPr>
        <p:spPr>
          <a:xfrm>
            <a:off x="1376625" y="2690263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877" name="Google Shape;877;p36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학습이 완료되면 나타나는 화면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Yes 누르면 센서 모델 학습 페이지로 넘어감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누르면 홈화면으로 돌아감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8" name="Google Shape;878;p36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879" name="Google Shape;879;p36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0" name="Google Shape;880;p36"/>
          <p:cNvSpPr/>
          <p:nvPr/>
        </p:nvSpPr>
        <p:spPr>
          <a:xfrm>
            <a:off x="133400" y="8991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36"/>
          <p:cNvCxnSpPr/>
          <p:nvPr/>
        </p:nvCxnSpPr>
        <p:spPr>
          <a:xfrm>
            <a:off x="303550" y="17087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36"/>
          <p:cNvSpPr/>
          <p:nvPr/>
        </p:nvSpPr>
        <p:spPr>
          <a:xfrm>
            <a:off x="1946492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6"/>
          <p:cNvSpPr txBox="1"/>
          <p:nvPr/>
        </p:nvSpPr>
        <p:spPr>
          <a:xfrm>
            <a:off x="303550" y="133405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데이터 선택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3287258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4628025" y="1631175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1798920" y="1340175"/>
            <a:ext cx="644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전처리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605725" y="1620100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 txBox="1"/>
          <p:nvPr/>
        </p:nvSpPr>
        <p:spPr>
          <a:xfrm>
            <a:off x="157425" y="10024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2252700" y="12792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2982927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모델 학습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91" name="Google Shape;891;p36"/>
          <p:cNvSpPr txBox="1"/>
          <p:nvPr/>
        </p:nvSpPr>
        <p:spPr>
          <a:xfrm>
            <a:off x="4322620" y="13340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1839650" y="2411775"/>
            <a:ext cx="181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 학습 완료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센서 </a:t>
            </a:r>
            <a:r>
              <a:rPr lang="en" sz="1000">
                <a:solidFill>
                  <a:schemeClr val="dk2"/>
                </a:solidFill>
              </a:rPr>
              <a:t>데이터도 처리하시겠습니까?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2789543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sp>
        <p:nvSpPr>
          <p:cNvPr id="894" name="Google Shape;894;p36"/>
          <p:cNvSpPr/>
          <p:nvPr/>
        </p:nvSpPr>
        <p:spPr>
          <a:xfrm>
            <a:off x="1409070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895" name="Google Shape;895;p36"/>
          <p:cNvSpPr txBox="1"/>
          <p:nvPr>
            <p:ph type="title"/>
          </p:nvPr>
        </p:nvSpPr>
        <p:spPr>
          <a:xfrm>
            <a:off x="133400" y="138900"/>
            <a:ext cx="50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Page Title: Worker 화면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메인 파이프라인 진행상황(센서)</a:t>
            </a:r>
            <a:endParaRPr sz="1920"/>
          </a:p>
        </p:txBody>
      </p:sp>
      <p:sp>
        <p:nvSpPr>
          <p:cNvPr id="896" name="Google Shape;896;p36"/>
          <p:cNvSpPr txBox="1"/>
          <p:nvPr/>
        </p:nvSpPr>
        <p:spPr>
          <a:xfrm>
            <a:off x="1833825" y="2004463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"/>
          <p:cNvSpPr txBox="1"/>
          <p:nvPr>
            <p:ph type="title"/>
          </p:nvPr>
        </p:nvSpPr>
        <p:spPr>
          <a:xfrm>
            <a:off x="81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Batch </a:t>
            </a:r>
            <a:r>
              <a:rPr lang="en"/>
              <a:t>데이터 처리</a:t>
            </a:r>
            <a:r>
              <a:rPr lang="en"/>
              <a:t> </a:t>
            </a:r>
            <a:endParaRPr/>
          </a:p>
        </p:txBody>
      </p:sp>
      <p:graphicFrame>
        <p:nvGraphicFramePr>
          <p:cNvPr id="902" name="Google Shape;902;p37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시간이 경과하여 모델의 정확도가 떨어졌을 시 새 모델 탐색을 위해 나타나는 페이지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 버튼 누르면 모델 학습 페이지로 이동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버튼 누르면 홈화면으로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3" name="Google Shape;903;p37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04" name="Google Shape;904;p37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5" name="Google Shape;905;p37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7200" y="9753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37"/>
          <p:cNvCxnSpPr/>
          <p:nvPr/>
        </p:nvCxnSpPr>
        <p:spPr>
          <a:xfrm>
            <a:off x="227350" y="17849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37"/>
          <p:cNvSpPr/>
          <p:nvPr/>
        </p:nvSpPr>
        <p:spPr>
          <a:xfrm>
            <a:off x="3332625" y="17073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1291525" y="16963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 txBox="1"/>
          <p:nvPr/>
        </p:nvSpPr>
        <p:spPr>
          <a:xfrm>
            <a:off x="81225" y="10786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2176500" y="13554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1047614" y="14102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모델 학습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13" name="Google Shape;913;p37"/>
          <p:cNvSpPr txBox="1"/>
          <p:nvPr/>
        </p:nvSpPr>
        <p:spPr>
          <a:xfrm>
            <a:off x="3027220" y="14102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4" name="Google Shape;914;p37"/>
          <p:cNvSpPr txBox="1"/>
          <p:nvPr/>
        </p:nvSpPr>
        <p:spPr>
          <a:xfrm>
            <a:off x="1839650" y="2411775"/>
            <a:ext cx="181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모델의 정확도가 낮아졌습니다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새로운 모델을 탐색하시겠습니까?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5" name="Google Shape;915;p37"/>
          <p:cNvSpPr/>
          <p:nvPr/>
        </p:nvSpPr>
        <p:spPr>
          <a:xfrm>
            <a:off x="2789543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sp>
        <p:nvSpPr>
          <p:cNvPr id="916" name="Google Shape;916;p37"/>
          <p:cNvSpPr/>
          <p:nvPr/>
        </p:nvSpPr>
        <p:spPr>
          <a:xfrm>
            <a:off x="1409070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917" name="Google Shape;917;p37"/>
          <p:cNvSpPr txBox="1"/>
          <p:nvPr/>
        </p:nvSpPr>
        <p:spPr>
          <a:xfrm>
            <a:off x="1605225" y="2080663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8"/>
          <p:cNvSpPr txBox="1"/>
          <p:nvPr>
            <p:ph type="title"/>
          </p:nvPr>
        </p:nvSpPr>
        <p:spPr>
          <a:xfrm>
            <a:off x="81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Batch 데이터 처리 </a:t>
            </a:r>
            <a:endParaRPr/>
          </a:p>
        </p:txBody>
      </p:sp>
      <p:graphicFrame>
        <p:nvGraphicFramePr>
          <p:cNvPr id="923" name="Google Shape;923;p38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새롭게 탐색한 모델이 기존 모델보다 성능이 떨어질 경우 나타나는 페이지.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 버튼 누르면 직전에 탐색한 모델로 교체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버튼 누르면 기존 모델 사용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4" name="Google Shape;924;p38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25" name="Google Shape;925;p38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6" name="Google Shape;926;p38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57200" y="9753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8" name="Google Shape;928;p38"/>
          <p:cNvCxnSpPr/>
          <p:nvPr/>
        </p:nvCxnSpPr>
        <p:spPr>
          <a:xfrm>
            <a:off x="227350" y="1784950"/>
            <a:ext cx="4620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38"/>
          <p:cNvSpPr/>
          <p:nvPr/>
        </p:nvSpPr>
        <p:spPr>
          <a:xfrm>
            <a:off x="3332625" y="1707375"/>
            <a:ext cx="189300" cy="18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1291525" y="1696300"/>
            <a:ext cx="189300" cy="18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8"/>
          <p:cNvSpPr txBox="1"/>
          <p:nvPr/>
        </p:nvSpPr>
        <p:spPr>
          <a:xfrm>
            <a:off x="81225" y="10786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진행 상황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32" name="Google Shape;932;p38"/>
          <p:cNvSpPr txBox="1"/>
          <p:nvPr/>
        </p:nvSpPr>
        <p:spPr>
          <a:xfrm>
            <a:off x="2176500" y="13554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3" name="Google Shape;933;p38"/>
          <p:cNvSpPr txBox="1"/>
          <p:nvPr/>
        </p:nvSpPr>
        <p:spPr>
          <a:xfrm>
            <a:off x="1047614" y="14102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모델 학습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34" name="Google Shape;934;p38"/>
          <p:cNvSpPr txBox="1"/>
          <p:nvPr/>
        </p:nvSpPr>
        <p:spPr>
          <a:xfrm>
            <a:off x="3027220" y="1410250"/>
            <a:ext cx="800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train 완료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5" name="Google Shape;935;p38"/>
          <p:cNvSpPr txBox="1"/>
          <p:nvPr/>
        </p:nvSpPr>
        <p:spPr>
          <a:xfrm>
            <a:off x="1847725" y="2234675"/>
            <a:ext cx="181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새로운 </a:t>
            </a:r>
            <a:r>
              <a:rPr lang="en" sz="1000">
                <a:solidFill>
                  <a:schemeClr val="dk2"/>
                </a:solidFill>
              </a:rPr>
              <a:t>모델의 정확도가 낮아졌습니다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새로운 모델로 교체하시겠습니까</a:t>
            </a:r>
            <a:r>
              <a:rPr lang="en" sz="1000">
                <a:solidFill>
                  <a:schemeClr val="dk2"/>
                </a:solidFill>
              </a:rPr>
              <a:t>?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2789543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sp>
        <p:nvSpPr>
          <p:cNvPr id="937" name="Google Shape;937;p38"/>
          <p:cNvSpPr/>
          <p:nvPr/>
        </p:nvSpPr>
        <p:spPr>
          <a:xfrm>
            <a:off x="1409070" y="3317386"/>
            <a:ext cx="1294200" cy="381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938" name="Google Shape;938;p38"/>
          <p:cNvSpPr txBox="1"/>
          <p:nvPr/>
        </p:nvSpPr>
        <p:spPr>
          <a:xfrm>
            <a:off x="1681425" y="2004463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9"/>
          <p:cNvSpPr/>
          <p:nvPr/>
        </p:nvSpPr>
        <p:spPr>
          <a:xfrm>
            <a:off x="133400" y="800325"/>
            <a:ext cx="5052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9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AI 모델 </a:t>
            </a:r>
            <a:r>
              <a:rPr lang="en"/>
              <a:t>교체</a:t>
            </a: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946" name="Google Shape;946;p39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5-2페이지의 모델 교체 버튼을 누르면 나타나는 창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이미지 버튼을 누르면 이미지 모델 교체 페이지로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센서 버튼 누르면 센서 모델 교체 페이지로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7" name="Google Shape;947;p39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48" name="Google Shape;948;p39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5-3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9" name="Google Shape;949;p39"/>
          <p:cNvSpPr/>
          <p:nvPr/>
        </p:nvSpPr>
        <p:spPr>
          <a:xfrm>
            <a:off x="129350" y="1187675"/>
            <a:ext cx="1269900" cy="3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/>
          <p:nvPr/>
        </p:nvSpPr>
        <p:spPr>
          <a:xfrm>
            <a:off x="129350" y="799625"/>
            <a:ext cx="505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tamjihaejuho.co.LTD - 1번 공정</a:t>
            </a:r>
            <a:endParaRPr/>
          </a:p>
        </p:txBody>
      </p:sp>
      <p:sp>
        <p:nvSpPr>
          <p:cNvPr id="951" name="Google Shape;951;p39"/>
          <p:cNvSpPr txBox="1"/>
          <p:nvPr/>
        </p:nvSpPr>
        <p:spPr>
          <a:xfrm>
            <a:off x="293975" y="1352325"/>
            <a:ext cx="929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2025.05.31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Sat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04:36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2" name="Google Shape;952;p39"/>
          <p:cNvSpPr/>
          <p:nvPr/>
        </p:nvSpPr>
        <p:spPr>
          <a:xfrm>
            <a:off x="405725" y="2236650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모델</a:t>
            </a:r>
            <a:endParaRPr sz="1100"/>
          </a:p>
        </p:txBody>
      </p:sp>
      <p:sp>
        <p:nvSpPr>
          <p:cNvPr id="953" name="Google Shape;953;p39"/>
          <p:cNvSpPr/>
          <p:nvPr/>
        </p:nvSpPr>
        <p:spPr>
          <a:xfrm>
            <a:off x="405725" y="3099763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Alart</a:t>
            </a:r>
            <a:endParaRPr sz="1100"/>
          </a:p>
        </p:txBody>
      </p:sp>
      <p:sp>
        <p:nvSpPr>
          <p:cNvPr id="954" name="Google Shape;954;p39"/>
          <p:cNvSpPr/>
          <p:nvPr/>
        </p:nvSpPr>
        <p:spPr>
          <a:xfrm>
            <a:off x="405725" y="3962875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대시보드</a:t>
            </a:r>
            <a:endParaRPr sz="1100"/>
          </a:p>
        </p:txBody>
      </p:sp>
      <p:pic>
        <p:nvPicPr>
          <p:cNvPr id="955" name="Google Shape;9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50" y="1780338"/>
            <a:ext cx="3755091" cy="23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39"/>
          <p:cNvSpPr/>
          <p:nvPr/>
        </p:nvSpPr>
        <p:spPr>
          <a:xfrm>
            <a:off x="4528725" y="1277538"/>
            <a:ext cx="561600" cy="2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39"/>
          <p:cNvCxnSpPr/>
          <p:nvPr/>
        </p:nvCxnSpPr>
        <p:spPr>
          <a:xfrm rot="10800000">
            <a:off x="4614825" y="1399788"/>
            <a:ext cx="38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39"/>
          <p:cNvSpPr/>
          <p:nvPr/>
        </p:nvSpPr>
        <p:spPr>
          <a:xfrm>
            <a:off x="445550" y="1455550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1160100" y="2451513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</a:t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3162575" y="2451525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센서</a:t>
            </a:r>
            <a:endParaRPr/>
          </a:p>
        </p:txBody>
      </p:sp>
      <p:sp>
        <p:nvSpPr>
          <p:cNvPr id="961" name="Google Shape;961;p39"/>
          <p:cNvSpPr txBox="1"/>
          <p:nvPr/>
        </p:nvSpPr>
        <p:spPr>
          <a:xfrm>
            <a:off x="991550" y="1708750"/>
            <a:ext cx="33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교체할 모델을 선택해주세요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2" name="Google Shape;962;p39"/>
          <p:cNvSpPr txBox="1"/>
          <p:nvPr/>
        </p:nvSpPr>
        <p:spPr>
          <a:xfrm>
            <a:off x="770175" y="1477775"/>
            <a:ext cx="4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0"/>
          <p:cNvSpPr txBox="1"/>
          <p:nvPr>
            <p:ph type="title"/>
          </p:nvPr>
        </p:nvSpPr>
        <p:spPr>
          <a:xfrm>
            <a:off x="81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AI </a:t>
            </a:r>
            <a:r>
              <a:rPr lang="en"/>
              <a:t>모델 교체</a:t>
            </a:r>
            <a:r>
              <a:rPr lang="en"/>
              <a:t>(센서,이미지)</a:t>
            </a:r>
            <a:r>
              <a:rPr lang="en"/>
              <a:t> </a:t>
            </a:r>
            <a:endParaRPr/>
          </a:p>
        </p:txBody>
      </p:sp>
      <p:graphicFrame>
        <p:nvGraphicFramePr>
          <p:cNvPr id="968" name="Google Shape;968;p40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이미지 AI 모델 교체 페이지.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지금까지 만들어진 모델들이 저장되어 있으며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상단에 현재 적용중인 모델 표시, 선택 버튼으로 모델을 교체할 수 있음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9" name="Google Shape;969;p40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70" name="Google Shape;970;p40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1" name="Google Shape;971;p40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972" name="Google Shape;972;p40"/>
          <p:cNvSpPr/>
          <p:nvPr/>
        </p:nvSpPr>
        <p:spPr>
          <a:xfrm>
            <a:off x="57200" y="9753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0"/>
          <p:cNvSpPr txBox="1"/>
          <p:nvPr/>
        </p:nvSpPr>
        <p:spPr>
          <a:xfrm>
            <a:off x="2176500" y="13554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4" name="Google Shape;974;p40"/>
          <p:cNvSpPr/>
          <p:nvPr/>
        </p:nvSpPr>
        <p:spPr>
          <a:xfrm>
            <a:off x="5064600" y="1206400"/>
            <a:ext cx="122100" cy="35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0"/>
          <p:cNvSpPr/>
          <p:nvPr/>
        </p:nvSpPr>
        <p:spPr>
          <a:xfrm>
            <a:off x="5070900" y="1206400"/>
            <a:ext cx="122100" cy="217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0"/>
          <p:cNvSpPr txBox="1"/>
          <p:nvPr/>
        </p:nvSpPr>
        <p:spPr>
          <a:xfrm>
            <a:off x="184950" y="1270050"/>
            <a:ext cx="5215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F1 score:____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생성 날짜: 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___________________________________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7" name="Google Shape;977;p40"/>
          <p:cNvSpPr/>
          <p:nvPr/>
        </p:nvSpPr>
        <p:spPr>
          <a:xfrm>
            <a:off x="3927000" y="31118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선택</a:t>
            </a:r>
            <a:endParaRPr sz="1000"/>
          </a:p>
        </p:txBody>
      </p:sp>
      <p:sp>
        <p:nvSpPr>
          <p:cNvPr id="978" name="Google Shape;978;p40"/>
          <p:cNvSpPr txBox="1"/>
          <p:nvPr/>
        </p:nvSpPr>
        <p:spPr>
          <a:xfrm>
            <a:off x="1262000" y="1020700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현재 적용 모델: __번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1"/>
          <p:cNvSpPr txBox="1"/>
          <p:nvPr>
            <p:ph type="title"/>
          </p:nvPr>
        </p:nvSpPr>
        <p:spPr>
          <a:xfrm>
            <a:off x="81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AI 모델 교체</a:t>
            </a:r>
            <a:r>
              <a:rPr lang="en"/>
              <a:t>(센서,이미지)</a:t>
            </a:r>
            <a:endParaRPr/>
          </a:p>
        </p:txBody>
      </p:sp>
      <p:graphicFrame>
        <p:nvGraphicFramePr>
          <p:cNvPr id="984" name="Google Shape;984;p41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선택버튼 클릭시 나타나는 팝업창.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교체할 모델 번호를 확인한다.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예 버튼 클릭시 해당 번호의 모델로 교체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아니오 버튼 클릭시 팝업창 닫힘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5" name="Google Shape;985;p41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86" name="Google Shape;986;p41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7" name="Google Shape;987;p41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988" name="Google Shape;988;p41"/>
          <p:cNvSpPr/>
          <p:nvPr/>
        </p:nvSpPr>
        <p:spPr>
          <a:xfrm>
            <a:off x="57200" y="9753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1"/>
          <p:cNvSpPr txBox="1"/>
          <p:nvPr/>
        </p:nvSpPr>
        <p:spPr>
          <a:xfrm>
            <a:off x="2176500" y="13554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5064600" y="1206400"/>
            <a:ext cx="122100" cy="35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1"/>
          <p:cNvSpPr/>
          <p:nvPr/>
        </p:nvSpPr>
        <p:spPr>
          <a:xfrm>
            <a:off x="5070900" y="1206400"/>
            <a:ext cx="122100" cy="217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1"/>
          <p:cNvSpPr txBox="1"/>
          <p:nvPr/>
        </p:nvSpPr>
        <p:spPr>
          <a:xfrm>
            <a:off x="184950" y="1270050"/>
            <a:ext cx="5215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F1 score:____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생성 날짜: 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___________________________________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3927000" y="31118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선택</a:t>
            </a:r>
            <a:endParaRPr sz="1000"/>
          </a:p>
        </p:txBody>
      </p:sp>
      <p:sp>
        <p:nvSpPr>
          <p:cNvPr id="994" name="Google Shape;994;p41"/>
          <p:cNvSpPr txBox="1"/>
          <p:nvPr/>
        </p:nvSpPr>
        <p:spPr>
          <a:xfrm>
            <a:off x="1262000" y="1020700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현재 적용 모델: __번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390400" y="1925125"/>
            <a:ext cx="4428000" cy="23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모델을 __번으로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교체하시겠습니까?</a:t>
            </a:r>
            <a:endParaRPr/>
          </a:p>
        </p:txBody>
      </p:sp>
      <p:sp>
        <p:nvSpPr>
          <p:cNvPr id="996" name="Google Shape;996;p41"/>
          <p:cNvSpPr/>
          <p:nvPr/>
        </p:nvSpPr>
        <p:spPr>
          <a:xfrm>
            <a:off x="1987213" y="36470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예</a:t>
            </a:r>
            <a:endParaRPr sz="1000"/>
          </a:p>
        </p:txBody>
      </p:sp>
      <p:sp>
        <p:nvSpPr>
          <p:cNvPr id="997" name="Google Shape;997;p41"/>
          <p:cNvSpPr/>
          <p:nvPr/>
        </p:nvSpPr>
        <p:spPr>
          <a:xfrm>
            <a:off x="2708188" y="36470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아니오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확인버튼 누르면 팝업창 닫힘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5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94" name="Google Shape;94;p15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5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03775" y="1873425"/>
            <a:ext cx="3188400" cy="18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</a:t>
            </a:r>
            <a:r>
              <a:rPr lang="en"/>
              <a:t>또는 비밀번호가 잘못되었습니다.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ID와 비밀번호를 정확히 입력해주세요.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261400" y="33224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08" name="Google Shape;108;p15"/>
          <p:cNvSpPr txBox="1"/>
          <p:nvPr/>
        </p:nvSpPr>
        <p:spPr>
          <a:xfrm>
            <a:off x="1884000" y="3228825"/>
            <a:ext cx="3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 txBox="1"/>
          <p:nvPr>
            <p:ph type="title"/>
          </p:nvPr>
        </p:nvSpPr>
        <p:spPr>
          <a:xfrm>
            <a:off x="81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AI 모델 교체(</a:t>
            </a:r>
            <a:r>
              <a:rPr lang="en"/>
              <a:t>센서,이미지)</a:t>
            </a:r>
            <a:endParaRPr/>
          </a:p>
        </p:txBody>
      </p:sp>
      <p:graphicFrame>
        <p:nvGraphicFramePr>
          <p:cNvPr id="1003" name="Google Shape;1003;p42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해당 번호의 모델로 교체되었음을 알려주는 팝업창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4" name="Google Shape;1004;p42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005" name="Google Shape;1005;p42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14-3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6" name="Google Shape;1006;p42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007" name="Google Shape;1007;p42"/>
          <p:cNvSpPr/>
          <p:nvPr/>
        </p:nvSpPr>
        <p:spPr>
          <a:xfrm>
            <a:off x="57200" y="975350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2"/>
          <p:cNvSpPr txBox="1"/>
          <p:nvPr/>
        </p:nvSpPr>
        <p:spPr>
          <a:xfrm>
            <a:off x="2176500" y="1355400"/>
            <a:ext cx="1232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5064600" y="1206400"/>
            <a:ext cx="122100" cy="35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>
            <a:off x="5070900" y="1206400"/>
            <a:ext cx="122100" cy="217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2"/>
          <p:cNvSpPr txBox="1"/>
          <p:nvPr/>
        </p:nvSpPr>
        <p:spPr>
          <a:xfrm>
            <a:off x="184950" y="1270050"/>
            <a:ext cx="5215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F1 score:____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생성 날짜: 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___________________________________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모델 id: 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Run_id: 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Accuracy: 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3927000" y="31118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선택</a:t>
            </a:r>
            <a:endParaRPr sz="1000"/>
          </a:p>
        </p:txBody>
      </p:sp>
      <p:sp>
        <p:nvSpPr>
          <p:cNvPr id="1013" name="Google Shape;1013;p42"/>
          <p:cNvSpPr txBox="1"/>
          <p:nvPr/>
        </p:nvSpPr>
        <p:spPr>
          <a:xfrm>
            <a:off x="1262000" y="1020700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현재 적용 모델: __번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14" name="Google Shape;1014;p42"/>
          <p:cNvSpPr/>
          <p:nvPr/>
        </p:nvSpPr>
        <p:spPr>
          <a:xfrm>
            <a:off x="390400" y="1925125"/>
            <a:ext cx="4428000" cy="23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모델이 __번으로 교체되었습니다.</a:t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>
            <a:off x="2281888" y="36470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/>
          <p:nvPr/>
        </p:nvSpPr>
        <p:spPr>
          <a:xfrm>
            <a:off x="133400" y="800325"/>
            <a:ext cx="5052300" cy="40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3"/>
          <p:cNvSpPr txBox="1"/>
          <p:nvPr>
            <p:ph type="title"/>
          </p:nvPr>
        </p:nvSpPr>
        <p:spPr>
          <a:xfrm>
            <a:off x="133400" y="1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Alert</a:t>
            </a:r>
            <a:endParaRPr/>
          </a:p>
        </p:txBody>
      </p:sp>
      <p:sp>
        <p:nvSpPr>
          <p:cNvPr id="1022" name="Google Shape;1022;p43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graphicFrame>
        <p:nvGraphicFramePr>
          <p:cNvPr id="1023" name="Google Shape;1023;p43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5-1 </a:t>
                      </a:r>
                      <a:r>
                        <a:rPr lang="en" sz="1100"/>
                        <a:t>페이지에서 Alert 버튼 누르면 나타나는 창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버튼을 누르면 해당하는 부분에서 발생한 경보를 확인할 수 있다. 경고가 발생하면 버튼의 테두리 색이 빨간색으로 변한다.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4" name="Google Shape;1024;p43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025" name="Google Shape;1025;p43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5-4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6" name="Google Shape;1026;p43"/>
          <p:cNvSpPr/>
          <p:nvPr/>
        </p:nvSpPr>
        <p:spPr>
          <a:xfrm>
            <a:off x="129350" y="1187675"/>
            <a:ext cx="1269900" cy="36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129350" y="799625"/>
            <a:ext cx="505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tamjihaejuho.co.LTD - 1번 공정</a:t>
            </a:r>
            <a:endParaRPr/>
          </a:p>
        </p:txBody>
      </p:sp>
      <p:sp>
        <p:nvSpPr>
          <p:cNvPr id="1028" name="Google Shape;1028;p43"/>
          <p:cNvSpPr txBox="1"/>
          <p:nvPr/>
        </p:nvSpPr>
        <p:spPr>
          <a:xfrm>
            <a:off x="293975" y="1352325"/>
            <a:ext cx="929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2025.05.31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Sat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04:36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9" name="Google Shape;1029;p43"/>
          <p:cNvSpPr/>
          <p:nvPr/>
        </p:nvSpPr>
        <p:spPr>
          <a:xfrm>
            <a:off x="405725" y="2236650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모델</a:t>
            </a:r>
            <a:endParaRPr sz="1100"/>
          </a:p>
        </p:txBody>
      </p:sp>
      <p:sp>
        <p:nvSpPr>
          <p:cNvPr id="1030" name="Google Shape;1030;p43"/>
          <p:cNvSpPr/>
          <p:nvPr/>
        </p:nvSpPr>
        <p:spPr>
          <a:xfrm>
            <a:off x="405725" y="3099763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Alart</a:t>
            </a:r>
            <a:endParaRPr sz="1100"/>
          </a:p>
        </p:txBody>
      </p:sp>
      <p:sp>
        <p:nvSpPr>
          <p:cNvPr id="1031" name="Google Shape;1031;p43"/>
          <p:cNvSpPr/>
          <p:nvPr/>
        </p:nvSpPr>
        <p:spPr>
          <a:xfrm>
            <a:off x="405725" y="3962875"/>
            <a:ext cx="7056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대시보드</a:t>
            </a:r>
            <a:endParaRPr sz="1100"/>
          </a:p>
        </p:txBody>
      </p:sp>
      <p:pic>
        <p:nvPicPr>
          <p:cNvPr id="1032" name="Google Shape;10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50" y="1627938"/>
            <a:ext cx="3755091" cy="23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43"/>
          <p:cNvSpPr/>
          <p:nvPr/>
        </p:nvSpPr>
        <p:spPr>
          <a:xfrm>
            <a:off x="445550" y="1455550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3"/>
          <p:cNvSpPr/>
          <p:nvPr/>
        </p:nvSpPr>
        <p:spPr>
          <a:xfrm>
            <a:off x="1024275" y="2320200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</a:t>
            </a:r>
            <a:endParaRPr/>
          </a:p>
        </p:txBody>
      </p:sp>
      <p:sp>
        <p:nvSpPr>
          <p:cNvPr id="1035" name="Google Shape;1035;p43"/>
          <p:cNvSpPr/>
          <p:nvPr/>
        </p:nvSpPr>
        <p:spPr>
          <a:xfrm>
            <a:off x="3141725" y="2320200"/>
            <a:ext cx="1230300" cy="123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센서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불량발생(이미지)</a:t>
            </a:r>
            <a:endParaRPr/>
          </a:p>
        </p:txBody>
      </p:sp>
      <p:graphicFrame>
        <p:nvGraphicFramePr>
          <p:cNvPr id="1041" name="Google Shape;1041;p44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모델이 불량으로 판별한 제품의 리스트를 출력한다. 해당 제품의 검수가 이루어진 뒤, 실제로는 정상제품이면 수정버튼을 통해 제품 상태를 수정하고, 실제로도 불량이면 전송버튼을 통해 정보를 저장한다.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2" name="Google Shape;1042;p44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043" name="Google Shape;1043;p44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4" name="Google Shape;1044;p44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045" name="Google Shape;1045;p44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4"/>
          <p:cNvSpPr txBox="1"/>
          <p:nvPr/>
        </p:nvSpPr>
        <p:spPr>
          <a:xfrm>
            <a:off x="356300" y="1232725"/>
            <a:ext cx="477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불량품 목록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__________________________________________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</a:t>
            </a:r>
            <a:r>
              <a:rPr lang="en" sz="1500">
                <a:solidFill>
                  <a:schemeClr val="dk2"/>
                </a:solidFill>
              </a:rPr>
              <a:t>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453800" y="1708750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48" name="Google Shape;1048;p44"/>
          <p:cNvSpPr/>
          <p:nvPr/>
        </p:nvSpPr>
        <p:spPr>
          <a:xfrm>
            <a:off x="5064600" y="1708750"/>
            <a:ext cx="122100" cy="27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4"/>
          <p:cNvSpPr/>
          <p:nvPr/>
        </p:nvSpPr>
        <p:spPr>
          <a:xfrm>
            <a:off x="5070900" y="1708750"/>
            <a:ext cx="122100" cy="167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4"/>
          <p:cNvSpPr/>
          <p:nvPr/>
        </p:nvSpPr>
        <p:spPr>
          <a:xfrm>
            <a:off x="2894250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051" name="Google Shape;1051;p44"/>
          <p:cNvSpPr/>
          <p:nvPr/>
        </p:nvSpPr>
        <p:spPr>
          <a:xfrm>
            <a:off x="3753702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052" name="Google Shape;1052;p44"/>
          <p:cNvSpPr/>
          <p:nvPr/>
        </p:nvSpPr>
        <p:spPr>
          <a:xfrm>
            <a:off x="453800" y="332812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53" name="Google Shape;1053;p44"/>
          <p:cNvSpPr/>
          <p:nvPr/>
        </p:nvSpPr>
        <p:spPr>
          <a:xfrm>
            <a:off x="2894250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054" name="Google Shape;1054;p44"/>
          <p:cNvSpPr/>
          <p:nvPr/>
        </p:nvSpPr>
        <p:spPr>
          <a:xfrm>
            <a:off x="3753702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055" name="Google Shape;1055;p44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불량발생(이미지)</a:t>
            </a:r>
            <a:endParaRPr/>
          </a:p>
        </p:txBody>
      </p:sp>
      <p:graphicFrame>
        <p:nvGraphicFramePr>
          <p:cNvPr id="1061" name="Google Shape;1061;p45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수정버튼 눌렀을 시 나타나는 창.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제품 상태를 선택하고 수정버튼을 클릭한다.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2" name="Google Shape;1062;p45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063" name="Google Shape;1063;p45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4" name="Google Shape;1064;p45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065" name="Google Shape;1065;p45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5"/>
          <p:cNvSpPr txBox="1"/>
          <p:nvPr/>
        </p:nvSpPr>
        <p:spPr>
          <a:xfrm>
            <a:off x="356300" y="1232725"/>
            <a:ext cx="477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불량품 목록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__________________________________________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67" name="Google Shape;1067;p45"/>
          <p:cNvSpPr/>
          <p:nvPr/>
        </p:nvSpPr>
        <p:spPr>
          <a:xfrm>
            <a:off x="453800" y="1708750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68" name="Google Shape;1068;p45"/>
          <p:cNvSpPr/>
          <p:nvPr/>
        </p:nvSpPr>
        <p:spPr>
          <a:xfrm>
            <a:off x="5064600" y="1708750"/>
            <a:ext cx="122100" cy="27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5"/>
          <p:cNvSpPr/>
          <p:nvPr/>
        </p:nvSpPr>
        <p:spPr>
          <a:xfrm>
            <a:off x="5070900" y="1708750"/>
            <a:ext cx="122100" cy="167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5"/>
          <p:cNvSpPr/>
          <p:nvPr/>
        </p:nvSpPr>
        <p:spPr>
          <a:xfrm>
            <a:off x="2894250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071" name="Google Shape;1071;p45"/>
          <p:cNvSpPr/>
          <p:nvPr/>
        </p:nvSpPr>
        <p:spPr>
          <a:xfrm>
            <a:off x="3753702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072" name="Google Shape;1072;p45"/>
          <p:cNvSpPr/>
          <p:nvPr/>
        </p:nvSpPr>
        <p:spPr>
          <a:xfrm>
            <a:off x="453800" y="332812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73" name="Google Shape;1073;p45"/>
          <p:cNvSpPr/>
          <p:nvPr/>
        </p:nvSpPr>
        <p:spPr>
          <a:xfrm>
            <a:off x="2894250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074" name="Google Shape;1074;p45"/>
          <p:cNvSpPr/>
          <p:nvPr/>
        </p:nvSpPr>
        <p:spPr>
          <a:xfrm>
            <a:off x="3753702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075" name="Google Shape;1075;p45"/>
          <p:cNvSpPr/>
          <p:nvPr/>
        </p:nvSpPr>
        <p:spPr>
          <a:xfrm>
            <a:off x="317950" y="1432775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551875" y="211277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77" name="Google Shape;1077;p45"/>
          <p:cNvSpPr txBox="1"/>
          <p:nvPr/>
        </p:nvSpPr>
        <p:spPr>
          <a:xfrm>
            <a:off x="2382600" y="2112775"/>
            <a:ext cx="20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제품 상태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8" name="Google Shape;10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38" y="2636350"/>
            <a:ext cx="267600" cy="2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45"/>
          <p:cNvSpPr txBox="1"/>
          <p:nvPr/>
        </p:nvSpPr>
        <p:spPr>
          <a:xfrm>
            <a:off x="26156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정상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0" name="Google Shape;1080;p45"/>
          <p:cNvSpPr txBox="1"/>
          <p:nvPr/>
        </p:nvSpPr>
        <p:spPr>
          <a:xfrm>
            <a:off x="36682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불량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1" name="Google Shape;1081;p45"/>
          <p:cNvSpPr/>
          <p:nvPr/>
        </p:nvSpPr>
        <p:spPr>
          <a:xfrm>
            <a:off x="2368063" y="2636350"/>
            <a:ext cx="2676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2957650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083" name="Google Shape;1083;p45"/>
          <p:cNvSpPr/>
          <p:nvPr/>
        </p:nvSpPr>
        <p:spPr>
          <a:xfrm>
            <a:off x="3678625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취소</a:t>
            </a:r>
            <a:endParaRPr sz="1000"/>
          </a:p>
        </p:txBody>
      </p:sp>
      <p:sp>
        <p:nvSpPr>
          <p:cNvPr id="1084" name="Google Shape;1084;p45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불량발생(이미지)</a:t>
            </a:r>
            <a:endParaRPr/>
          </a:p>
        </p:txBody>
      </p:sp>
      <p:graphicFrame>
        <p:nvGraphicFramePr>
          <p:cNvPr id="1090" name="Google Shape;1090;p46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수정하려는 상태가 맞는지 한번 더 확인하는 창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1" name="Google Shape;1091;p46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092" name="Google Shape;1092;p46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3" name="Google Shape;1093;p46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094" name="Google Shape;1094;p46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6"/>
          <p:cNvSpPr txBox="1"/>
          <p:nvPr/>
        </p:nvSpPr>
        <p:spPr>
          <a:xfrm>
            <a:off x="356300" y="1232725"/>
            <a:ext cx="477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불량품 목록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__________________________________________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96" name="Google Shape;1096;p46"/>
          <p:cNvSpPr/>
          <p:nvPr/>
        </p:nvSpPr>
        <p:spPr>
          <a:xfrm>
            <a:off x="453800" y="1708750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>
            <a:off x="5064600" y="1708750"/>
            <a:ext cx="122100" cy="27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>
            <a:off x="5070900" y="1708750"/>
            <a:ext cx="122100" cy="167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6"/>
          <p:cNvSpPr/>
          <p:nvPr/>
        </p:nvSpPr>
        <p:spPr>
          <a:xfrm>
            <a:off x="2894250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00" name="Google Shape;1100;p46"/>
          <p:cNvSpPr/>
          <p:nvPr/>
        </p:nvSpPr>
        <p:spPr>
          <a:xfrm>
            <a:off x="3753702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01" name="Google Shape;1101;p46"/>
          <p:cNvSpPr/>
          <p:nvPr/>
        </p:nvSpPr>
        <p:spPr>
          <a:xfrm>
            <a:off x="453800" y="332812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102" name="Google Shape;1102;p46"/>
          <p:cNvSpPr/>
          <p:nvPr/>
        </p:nvSpPr>
        <p:spPr>
          <a:xfrm>
            <a:off x="2894250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03" name="Google Shape;1103;p46"/>
          <p:cNvSpPr/>
          <p:nvPr/>
        </p:nvSpPr>
        <p:spPr>
          <a:xfrm>
            <a:off x="3753702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04" name="Google Shape;1104;p46"/>
          <p:cNvSpPr/>
          <p:nvPr/>
        </p:nvSpPr>
        <p:spPr>
          <a:xfrm>
            <a:off x="317950" y="1432775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6"/>
          <p:cNvSpPr/>
          <p:nvPr/>
        </p:nvSpPr>
        <p:spPr>
          <a:xfrm>
            <a:off x="551875" y="211277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106" name="Google Shape;1106;p46"/>
          <p:cNvSpPr txBox="1"/>
          <p:nvPr/>
        </p:nvSpPr>
        <p:spPr>
          <a:xfrm>
            <a:off x="2382600" y="2112775"/>
            <a:ext cx="20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제품 상태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7" name="Google Shape;11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38" y="2636350"/>
            <a:ext cx="267600" cy="2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46"/>
          <p:cNvSpPr txBox="1"/>
          <p:nvPr/>
        </p:nvSpPr>
        <p:spPr>
          <a:xfrm>
            <a:off x="26156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정상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9" name="Google Shape;1109;p46"/>
          <p:cNvSpPr txBox="1"/>
          <p:nvPr/>
        </p:nvSpPr>
        <p:spPr>
          <a:xfrm>
            <a:off x="36682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불량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0" name="Google Shape;1110;p46"/>
          <p:cNvSpPr/>
          <p:nvPr/>
        </p:nvSpPr>
        <p:spPr>
          <a:xfrm>
            <a:off x="2368063" y="2636350"/>
            <a:ext cx="2676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6"/>
          <p:cNvSpPr/>
          <p:nvPr/>
        </p:nvSpPr>
        <p:spPr>
          <a:xfrm>
            <a:off x="2957650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12" name="Google Shape;1112;p46"/>
          <p:cNvSpPr/>
          <p:nvPr/>
        </p:nvSpPr>
        <p:spPr>
          <a:xfrm>
            <a:off x="3678625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취소</a:t>
            </a:r>
            <a:endParaRPr sz="1000"/>
          </a:p>
        </p:txBody>
      </p:sp>
      <p:sp>
        <p:nvSpPr>
          <p:cNvPr id="1113" name="Google Shape;1113;p46"/>
          <p:cNvSpPr/>
          <p:nvPr/>
        </p:nvSpPr>
        <p:spPr>
          <a:xfrm>
            <a:off x="317950" y="1617250"/>
            <a:ext cx="4428000" cy="23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제품명)의 상태를 ___로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수정하시겠습니까?</a:t>
            </a:r>
            <a:endParaRPr/>
          </a:p>
        </p:txBody>
      </p:sp>
      <p:sp>
        <p:nvSpPr>
          <p:cNvPr id="1114" name="Google Shape;1114;p46"/>
          <p:cNvSpPr/>
          <p:nvPr/>
        </p:nvSpPr>
        <p:spPr>
          <a:xfrm>
            <a:off x="1915400" y="33281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예</a:t>
            </a:r>
            <a:endParaRPr sz="1000"/>
          </a:p>
        </p:txBody>
      </p:sp>
      <p:sp>
        <p:nvSpPr>
          <p:cNvPr id="1115" name="Google Shape;1115;p46"/>
          <p:cNvSpPr/>
          <p:nvPr/>
        </p:nvSpPr>
        <p:spPr>
          <a:xfrm>
            <a:off x="2636375" y="33281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아니오</a:t>
            </a:r>
            <a:endParaRPr sz="1000"/>
          </a:p>
        </p:txBody>
      </p:sp>
      <p:sp>
        <p:nvSpPr>
          <p:cNvPr id="1116" name="Google Shape;1116;p46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불량발생(이미지)</a:t>
            </a:r>
            <a:endParaRPr/>
          </a:p>
        </p:txBody>
      </p:sp>
      <p:graphicFrame>
        <p:nvGraphicFramePr>
          <p:cNvPr id="1122" name="Google Shape;1122;p47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수정이 완료되었음을 알려주는 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3" name="Google Shape;1123;p47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124" name="Google Shape;1124;p47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5" name="Google Shape;1125;p47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26" name="Google Shape;1126;p47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7"/>
          <p:cNvSpPr txBox="1"/>
          <p:nvPr/>
        </p:nvSpPr>
        <p:spPr>
          <a:xfrm>
            <a:off x="356300" y="1232725"/>
            <a:ext cx="477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불량품 목록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__________________________________________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제품명: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453800" y="1708750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129" name="Google Shape;1129;p47"/>
          <p:cNvSpPr/>
          <p:nvPr/>
        </p:nvSpPr>
        <p:spPr>
          <a:xfrm>
            <a:off x="5064600" y="1708750"/>
            <a:ext cx="122100" cy="27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7"/>
          <p:cNvSpPr/>
          <p:nvPr/>
        </p:nvSpPr>
        <p:spPr>
          <a:xfrm>
            <a:off x="5070900" y="1708750"/>
            <a:ext cx="122100" cy="167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7"/>
          <p:cNvSpPr/>
          <p:nvPr/>
        </p:nvSpPr>
        <p:spPr>
          <a:xfrm>
            <a:off x="2894250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32" name="Google Shape;1132;p47"/>
          <p:cNvSpPr/>
          <p:nvPr/>
        </p:nvSpPr>
        <p:spPr>
          <a:xfrm>
            <a:off x="3753702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33" name="Google Shape;1133;p47"/>
          <p:cNvSpPr/>
          <p:nvPr/>
        </p:nvSpPr>
        <p:spPr>
          <a:xfrm>
            <a:off x="453800" y="332812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134" name="Google Shape;1134;p47"/>
          <p:cNvSpPr/>
          <p:nvPr/>
        </p:nvSpPr>
        <p:spPr>
          <a:xfrm>
            <a:off x="2894250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35" name="Google Shape;1135;p47"/>
          <p:cNvSpPr/>
          <p:nvPr/>
        </p:nvSpPr>
        <p:spPr>
          <a:xfrm>
            <a:off x="3753702" y="42557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36" name="Google Shape;1136;p47"/>
          <p:cNvSpPr/>
          <p:nvPr/>
        </p:nvSpPr>
        <p:spPr>
          <a:xfrm>
            <a:off x="317950" y="1432775"/>
            <a:ext cx="44280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7"/>
          <p:cNvSpPr/>
          <p:nvPr/>
        </p:nvSpPr>
        <p:spPr>
          <a:xfrm>
            <a:off x="551875" y="2112775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 이미지</a:t>
            </a:r>
            <a:endParaRPr/>
          </a:p>
        </p:txBody>
      </p:sp>
      <p:sp>
        <p:nvSpPr>
          <p:cNvPr id="1138" name="Google Shape;1138;p47"/>
          <p:cNvSpPr txBox="1"/>
          <p:nvPr/>
        </p:nvSpPr>
        <p:spPr>
          <a:xfrm>
            <a:off x="2382600" y="2112775"/>
            <a:ext cx="20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제품 상태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9" name="Google Shape;11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38" y="2636350"/>
            <a:ext cx="267600" cy="2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7"/>
          <p:cNvSpPr txBox="1"/>
          <p:nvPr/>
        </p:nvSpPr>
        <p:spPr>
          <a:xfrm>
            <a:off x="26156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정상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1" name="Google Shape;1141;p47"/>
          <p:cNvSpPr txBox="1"/>
          <p:nvPr/>
        </p:nvSpPr>
        <p:spPr>
          <a:xfrm>
            <a:off x="3668275" y="2539300"/>
            <a:ext cx="6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불량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2" name="Google Shape;1142;p47"/>
          <p:cNvSpPr/>
          <p:nvPr/>
        </p:nvSpPr>
        <p:spPr>
          <a:xfrm>
            <a:off x="2368063" y="2636350"/>
            <a:ext cx="2676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7"/>
          <p:cNvSpPr/>
          <p:nvPr/>
        </p:nvSpPr>
        <p:spPr>
          <a:xfrm>
            <a:off x="2957650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44" name="Google Shape;1144;p47"/>
          <p:cNvSpPr/>
          <p:nvPr/>
        </p:nvSpPr>
        <p:spPr>
          <a:xfrm>
            <a:off x="3678625" y="37919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취소</a:t>
            </a:r>
            <a:endParaRPr sz="1000"/>
          </a:p>
        </p:txBody>
      </p:sp>
      <p:sp>
        <p:nvSpPr>
          <p:cNvPr id="1145" name="Google Shape;1145;p47"/>
          <p:cNvSpPr/>
          <p:nvPr/>
        </p:nvSpPr>
        <p:spPr>
          <a:xfrm>
            <a:off x="317950" y="1617250"/>
            <a:ext cx="4428000" cy="23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수정이 완료되었습니다.</a:t>
            </a: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2179375" y="33079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147" name="Google Shape;1147;p47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불량발생(</a:t>
            </a:r>
            <a:r>
              <a:rPr lang="en"/>
              <a:t>센서</a:t>
            </a:r>
            <a:r>
              <a:rPr lang="en"/>
              <a:t>)</a:t>
            </a:r>
            <a:endParaRPr/>
          </a:p>
        </p:txBody>
      </p:sp>
      <p:graphicFrame>
        <p:nvGraphicFramePr>
          <p:cNvPr id="1153" name="Google Shape;1153;p48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모델이 불량을 예측한 목록을 출력한다.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각 유형에 대해 현재 상황과 정상 상황을 좌측에 표시. 사람이 실제로 확인한 이후에 문제가 없으면 수정버튼을 통해 상태를 수정하고, 문제가 발생하였으면 조치 후에 전송 버튼으로 정보 저장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4" name="Google Shape;1154;p48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155" name="Google Shape;1155;p48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6" name="Google Shape;1156;p48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8"/>
          <p:cNvSpPr txBox="1"/>
          <p:nvPr/>
        </p:nvSpPr>
        <p:spPr>
          <a:xfrm>
            <a:off x="356300" y="1232725"/>
            <a:ext cx="477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 목록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</a:t>
            </a:r>
            <a:r>
              <a:rPr lang="en" sz="1500">
                <a:solidFill>
                  <a:schemeClr val="dk2"/>
                </a:solidFill>
              </a:rPr>
              <a:t>불량 유형: 정상 범위 이탈 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</a:t>
            </a:r>
            <a:r>
              <a:rPr lang="en" sz="1500">
                <a:solidFill>
                  <a:schemeClr val="dk2"/>
                </a:solidFill>
              </a:rPr>
              <a:t>센서</a:t>
            </a:r>
            <a:r>
              <a:rPr lang="en" sz="1500">
                <a:solidFill>
                  <a:schemeClr val="dk2"/>
                </a:solidFill>
              </a:rPr>
              <a:t>명: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발생 시간: _______   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			 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________________________________________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불량 유형: machine failure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고장 유형: HDF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                                             발생 시간: _______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59" name="Google Shape;1159;p48"/>
          <p:cNvSpPr/>
          <p:nvPr/>
        </p:nvSpPr>
        <p:spPr>
          <a:xfrm>
            <a:off x="453800" y="1708750"/>
            <a:ext cx="15576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현재 센서값: _______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정상 센서값 범위: _______</a:t>
            </a:r>
            <a:endParaRPr sz="1100"/>
          </a:p>
        </p:txBody>
      </p:sp>
      <p:sp>
        <p:nvSpPr>
          <p:cNvPr id="1160" name="Google Shape;1160;p48"/>
          <p:cNvSpPr/>
          <p:nvPr/>
        </p:nvSpPr>
        <p:spPr>
          <a:xfrm>
            <a:off x="5140800" y="1708750"/>
            <a:ext cx="122100" cy="27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5147100" y="1708750"/>
            <a:ext cx="122100" cy="167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8"/>
          <p:cNvSpPr/>
          <p:nvPr/>
        </p:nvSpPr>
        <p:spPr>
          <a:xfrm>
            <a:off x="2894250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63" name="Google Shape;1163;p48"/>
          <p:cNvSpPr/>
          <p:nvPr/>
        </p:nvSpPr>
        <p:spPr>
          <a:xfrm>
            <a:off x="3753702" y="26363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64" name="Google Shape;1164;p48"/>
          <p:cNvSpPr/>
          <p:nvPr/>
        </p:nvSpPr>
        <p:spPr>
          <a:xfrm>
            <a:off x="453800" y="3594975"/>
            <a:ext cx="2118000" cy="1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temp. : 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temp. :____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정상 범위: 8.6K 이하</a:t>
            </a:r>
            <a:endParaRPr/>
          </a:p>
        </p:txBody>
      </p:sp>
      <p:sp>
        <p:nvSpPr>
          <p:cNvPr id="1165" name="Google Shape;1165;p48"/>
          <p:cNvSpPr/>
          <p:nvPr/>
        </p:nvSpPr>
        <p:spPr>
          <a:xfrm>
            <a:off x="2894250" y="45605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수정</a:t>
            </a:r>
            <a:endParaRPr sz="1000"/>
          </a:p>
        </p:txBody>
      </p:sp>
      <p:sp>
        <p:nvSpPr>
          <p:cNvPr id="1166" name="Google Shape;1166;p48"/>
          <p:cNvSpPr/>
          <p:nvPr/>
        </p:nvSpPr>
        <p:spPr>
          <a:xfrm>
            <a:off x="3753702" y="456052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전송</a:t>
            </a:r>
            <a:endParaRPr sz="1000"/>
          </a:p>
        </p:txBody>
      </p:sp>
      <p:sp>
        <p:nvSpPr>
          <p:cNvPr id="1167" name="Google Shape;1167;p48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불량발생(</a:t>
            </a:r>
            <a:r>
              <a:rPr lang="en"/>
              <a:t>센서</a:t>
            </a:r>
            <a:r>
              <a:rPr lang="en"/>
              <a:t>)</a:t>
            </a:r>
            <a:endParaRPr/>
          </a:p>
        </p:txBody>
      </p:sp>
      <p:graphicFrame>
        <p:nvGraphicFramePr>
          <p:cNvPr id="1173" name="Google Shape;1173;p49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4" name="Google Shape;1174;p49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175" name="Google Shape;1175;p49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6" name="Google Shape;1176;p49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77" name="Google Shape;1177;p49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9"/>
          <p:cNvSpPr/>
          <p:nvPr/>
        </p:nvSpPr>
        <p:spPr>
          <a:xfrm>
            <a:off x="4398700" y="10946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업데이트</a:t>
            </a:r>
            <a:endParaRPr/>
          </a:p>
        </p:txBody>
      </p:sp>
      <p:graphicFrame>
        <p:nvGraphicFramePr>
          <p:cNvPr id="1184" name="Google Shape;1184;p50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5" name="Google Shape;1185;p50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186" name="Google Shape;1186;p50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13-1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7" name="Google Shape;1187;p50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88" name="Google Shape;1188;p50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0"/>
          <p:cNvSpPr txBox="1"/>
          <p:nvPr/>
        </p:nvSpPr>
        <p:spPr>
          <a:xfrm>
            <a:off x="356300" y="12327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 알람 확인 및 수정 |  모델 교체 확인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업데이트</a:t>
            </a:r>
            <a:endParaRPr/>
          </a:p>
        </p:txBody>
      </p:sp>
      <p:graphicFrame>
        <p:nvGraphicFramePr>
          <p:cNvPr id="1195" name="Google Shape;1195;p51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6" name="Google Shape;1196;p51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197" name="Google Shape;1197;p51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13-2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8" name="Google Shape;1198;p51"/>
          <p:cNvSpPr/>
          <p:nvPr/>
        </p:nvSpPr>
        <p:spPr>
          <a:xfrm>
            <a:off x="5394025" y="748150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99" name="Google Shape;1199;p51"/>
          <p:cNvSpPr/>
          <p:nvPr/>
        </p:nvSpPr>
        <p:spPr>
          <a:xfrm>
            <a:off x="81075" y="1017725"/>
            <a:ext cx="5226000" cy="40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1"/>
          <p:cNvSpPr txBox="1"/>
          <p:nvPr/>
        </p:nvSpPr>
        <p:spPr>
          <a:xfrm>
            <a:off x="356300" y="1232725"/>
            <a:ext cx="40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불량 알람 확인 및 수정 |  모델 교체 확인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</a:t>
            </a:r>
            <a:r>
              <a:rPr lang="en"/>
              <a:t>로그인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이름 한글로 입력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주민번호 앞자리 6자리 숫자로 입력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핸드폰번호 11자리 숫자로 입력, -제외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소속부서 한글로 입력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정보가 일치하면 ID(사원번호) 알려줌</a:t>
                      </a:r>
                      <a:br>
                        <a:rPr lang="en" sz="1100"/>
                      </a:br>
                      <a:r>
                        <a:rPr lang="en" sz="1100"/>
                        <a:t>정보 불일치하면 팝업창 띄움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클릭하면 아이디 찾기 창 닫힘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6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6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</a:t>
            </a:r>
            <a:r>
              <a:rPr lang="en" sz="1200">
                <a:solidFill>
                  <a:schemeClr val="dk2"/>
                </a:solidFill>
              </a:rPr>
              <a:t>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6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977025" y="1413050"/>
            <a:ext cx="111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아이디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867325" y="1800075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974075" y="3080875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소속 부서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867325" y="3073188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생년 월일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867325" y="2204213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주민번호 앞자리를 입력해주세요</a:t>
            </a:r>
            <a:endParaRPr sz="1100"/>
          </a:p>
        </p:txBody>
      </p:sp>
      <p:sp>
        <p:nvSpPr>
          <p:cNvPr id="141" name="Google Shape;141;p16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867325" y="2638700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651800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44" name="Google Shape;144;p16"/>
          <p:cNvSpPr txBox="1"/>
          <p:nvPr/>
        </p:nvSpPr>
        <p:spPr>
          <a:xfrm>
            <a:off x="2261400" y="178337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922350" y="21280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983750" y="2610250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627100" y="3003313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267350" y="3692900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787025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  <p:sp>
        <p:nvSpPr>
          <p:cNvPr id="150" name="Google Shape;150;p16"/>
          <p:cNvSpPr txBox="1"/>
          <p:nvPr/>
        </p:nvSpPr>
        <p:spPr>
          <a:xfrm>
            <a:off x="2387700" y="3713075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확인 누르면 팝업창과 아이디찾기 창 닫힘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7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7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977025" y="1413050"/>
            <a:ext cx="111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아이디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867325" y="1800075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974075" y="3080875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소속 부서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867325" y="3073188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생년 월일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867325" y="2204213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주민번호 앞자리를 입력해주세요</a:t>
            </a:r>
            <a:endParaRPr sz="1100"/>
          </a:p>
        </p:txBody>
      </p:sp>
      <p:sp>
        <p:nvSpPr>
          <p:cNvPr id="183" name="Google Shape;183;p17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67325" y="2638700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832025" y="2161750"/>
            <a:ext cx="3531900" cy="13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이름)님의 ID는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12345678 입니다.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2275475" y="31839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87" name="Google Shape;187;p17"/>
          <p:cNvSpPr txBox="1"/>
          <p:nvPr/>
        </p:nvSpPr>
        <p:spPr>
          <a:xfrm>
            <a:off x="1859400" y="307952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1651800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189" name="Google Shape;189;p17"/>
          <p:cNvSpPr/>
          <p:nvPr/>
        </p:nvSpPr>
        <p:spPr>
          <a:xfrm>
            <a:off x="2787025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9" name="Google Shape;199;p18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확인 누르면 팝업창 닫힘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18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201" name="Google Shape;201;p18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18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10" name="Google Shape;210;p18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1977025" y="1413050"/>
            <a:ext cx="111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아이디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1867325" y="1800075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974075" y="3080875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소속 부서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67325" y="3073188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생년 월일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1867325" y="2204213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주민번호 앞자리를 입력해주세요</a:t>
            </a:r>
            <a:endParaRPr sz="1100"/>
          </a:p>
        </p:txBody>
      </p:sp>
      <p:sp>
        <p:nvSpPr>
          <p:cNvPr id="222" name="Google Shape;222;p18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1867325" y="2638700"/>
            <a:ext cx="21093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832025" y="2161750"/>
            <a:ext cx="3531900" cy="13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입력하신 정보가 일치하지 않습니다.</a:t>
            </a:r>
            <a:br>
              <a:rPr lang="en"/>
            </a:br>
            <a:r>
              <a:rPr lang="en"/>
              <a:t>다시 입력해주세요.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2275475" y="31839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226" name="Google Shape;226;p18"/>
          <p:cNvSpPr txBox="1"/>
          <p:nvPr/>
        </p:nvSpPr>
        <p:spPr>
          <a:xfrm>
            <a:off x="1859400" y="307952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1651800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228" name="Google Shape;228;p18"/>
          <p:cNvSpPr/>
          <p:nvPr/>
        </p:nvSpPr>
        <p:spPr>
          <a:xfrm>
            <a:off x="2787025" y="381815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/>
          <p:nvPr/>
        </p:nvSpPr>
        <p:spPr>
          <a:xfrm>
            <a:off x="5394025" y="662675"/>
            <a:ext cx="3438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38" name="Google Shape;238;p19"/>
          <p:cNvGraphicFramePr/>
          <p:nvPr/>
        </p:nvGraphicFramePr>
        <p:xfrm>
          <a:off x="5388925" y="11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82850"/>
                <a:gridCol w="1160550"/>
                <a:gridCol w="530050"/>
                <a:gridCol w="1364850"/>
              </a:tblGrid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이름 한글로 입력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인증번호 확인 절차 진행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사원번호 숫자로 입력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인증번호가 일치하지 않을 경우에만 에러메시지 출력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핸드폰번호 11자리 숫자로 입력, -제외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정보 일치하면 임시 비밀번호 알려줌</a:t>
                      </a:r>
                      <a:br>
                        <a:rPr lang="en" sz="1000"/>
                      </a:br>
                      <a:r>
                        <a:rPr lang="en" sz="1000"/>
                        <a:t>정보 일치하지 않으면 팝업창 띄움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입력한 핸드폰 번호로 인증번호 전송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버튼 누르면 비밀번호 찾기 창 닫힘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전송받은 인증번호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19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240" name="Google Shape;240;p19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19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9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1911725" y="1403225"/>
            <a:ext cx="137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비밀번호</a:t>
            </a:r>
            <a:r>
              <a:rPr lang="en" sz="1500">
                <a:solidFill>
                  <a:schemeClr val="dk2"/>
                </a:solidFill>
              </a:rPr>
              <a:t>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867325" y="180007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867325" y="2204213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12345678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867325" y="2638700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72515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262" name="Google Shape;262;p19"/>
          <p:cNvSpPr txBox="1"/>
          <p:nvPr/>
        </p:nvSpPr>
        <p:spPr>
          <a:xfrm>
            <a:off x="3671825" y="2658400"/>
            <a:ext cx="6450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인증 요청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974075" y="3110325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인증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867325" y="310262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1867325" y="3493700"/>
            <a:ext cx="24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인증번호가 올바르지 않습니다.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2109000" y="178337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941150" y="21280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1831350" y="2610250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465300" y="2546113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2018150" y="3040488"/>
            <a:ext cx="3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⑤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1602950" y="34722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1376800" y="374007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⑧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3671825" y="3133375"/>
            <a:ext cx="6450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인증 </a:t>
            </a:r>
            <a:r>
              <a:rPr lang="en" sz="800">
                <a:solidFill>
                  <a:schemeClr val="dk2"/>
                </a:solidFill>
              </a:rPr>
              <a:t>확인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3473075" y="307317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⑥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94710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  <p:sp>
        <p:nvSpPr>
          <p:cNvPr id="276" name="Google Shape;276;p19"/>
          <p:cNvSpPr txBox="1"/>
          <p:nvPr/>
        </p:nvSpPr>
        <p:spPr>
          <a:xfrm>
            <a:off x="2598750" y="374007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⑨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282" name="Google Shape;2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86" name="Google Shape;286;p20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버튼 누르면 팝업창과 비밀번호 찾기 창 닫힘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20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288" name="Google Shape;288;p20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20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97" name="Google Shape;297;p20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0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1911725" y="1403225"/>
            <a:ext cx="137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비밀번호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867325" y="180007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1867325" y="2204213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12345678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867325" y="2638700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3671825" y="2658400"/>
            <a:ext cx="6450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인증 요청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974075" y="3110325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인증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1867325" y="310262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832025" y="2161750"/>
            <a:ext cx="3531900" cy="13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(이름)님의 임시 비밀번호는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asdfy23497 입니다.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2275475" y="31765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314" name="Google Shape;314;p20"/>
          <p:cNvSpPr txBox="1"/>
          <p:nvPr/>
        </p:nvSpPr>
        <p:spPr>
          <a:xfrm>
            <a:off x="1935600" y="307952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72515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316" name="Google Shape;316;p20"/>
          <p:cNvSpPr/>
          <p:nvPr/>
        </p:nvSpPr>
        <p:spPr>
          <a:xfrm>
            <a:off x="294710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Title: 로그인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375" y="5273975"/>
            <a:ext cx="9143999" cy="3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/>
          <p:nvPr/>
        </p:nvSpPr>
        <p:spPr>
          <a:xfrm>
            <a:off x="5394025" y="662675"/>
            <a:ext cx="34383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요약 사항 정리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311700" y="1017725"/>
            <a:ext cx="4544400" cy="38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 txBox="1"/>
          <p:nvPr/>
        </p:nvSpPr>
        <p:spPr>
          <a:xfrm>
            <a:off x="2133300" y="1075950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로그인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26" name="Google Shape;326;p21"/>
          <p:cNvGraphicFramePr/>
          <p:nvPr/>
        </p:nvGraphicFramePr>
        <p:xfrm>
          <a:off x="539402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394800"/>
                <a:gridCol w="30435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버튼 누르면 팝업창 닫힘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Google Shape;327;p21"/>
          <p:cNvSpPr/>
          <p:nvPr/>
        </p:nvSpPr>
        <p:spPr>
          <a:xfrm>
            <a:off x="5357100" y="129300"/>
            <a:ext cx="2281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Description.       </a:t>
            </a:r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7744700" y="1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{953B5391-270C-4BAD-9C11-5C2B37BD1B70}</a:tableStyleId>
              </a:tblPr>
              <a:tblGrid>
                <a:gridCol w="543800"/>
                <a:gridCol w="5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21"/>
          <p:cNvSpPr txBox="1"/>
          <p:nvPr/>
        </p:nvSpPr>
        <p:spPr>
          <a:xfrm>
            <a:off x="546575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128250" y="172385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455475" y="2340900"/>
            <a:ext cx="57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PW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128250" y="2340900"/>
            <a:ext cx="3188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667375" y="3051075"/>
            <a:ext cx="3734100" cy="3810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15294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아이디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2550900" y="3853638"/>
            <a:ext cx="10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비밀번호 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103900" y="42976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1562525" y="4241550"/>
            <a:ext cx="20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1"/>
          <p:cNvSpPr txBox="1"/>
          <p:nvPr/>
        </p:nvSpPr>
        <p:spPr>
          <a:xfrm>
            <a:off x="2370150" y="1723850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2370150" y="2340913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②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907550" y="3010725"/>
            <a:ext cx="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817950" y="1334650"/>
            <a:ext cx="35319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1911725" y="1403225"/>
            <a:ext cx="137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비밀번호 찾기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974075" y="180775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867325" y="180007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홍길동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974075" y="2211900"/>
            <a:ext cx="8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867325" y="2204213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12345678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974075" y="2646400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핸드폰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1867325" y="2638700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01012345678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3671825" y="2658400"/>
            <a:ext cx="645000" cy="30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인증 요청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974075" y="3110325"/>
            <a:ext cx="9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인증 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867325" y="3102625"/>
            <a:ext cx="1657500" cy="36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832025" y="2161750"/>
            <a:ext cx="3531900" cy="13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이름</a:t>
            </a:r>
            <a:r>
              <a:rPr lang="en">
                <a:solidFill>
                  <a:schemeClr val="dk1"/>
                </a:solidFill>
              </a:rPr>
              <a:t> 또는 ID가 잘못되었습니다.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이름과 ID를 정확히 입력해주세요.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275475" y="3176575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354" name="Google Shape;354;p21"/>
          <p:cNvSpPr txBox="1"/>
          <p:nvPr/>
        </p:nvSpPr>
        <p:spPr>
          <a:xfrm>
            <a:off x="1935600" y="3079525"/>
            <a:ext cx="4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72515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확인</a:t>
            </a:r>
            <a:endParaRPr sz="1000"/>
          </a:p>
        </p:txBody>
      </p:sp>
      <p:sp>
        <p:nvSpPr>
          <p:cNvPr id="356" name="Google Shape;356;p21"/>
          <p:cNvSpPr/>
          <p:nvPr/>
        </p:nvSpPr>
        <p:spPr>
          <a:xfrm>
            <a:off x="2947100" y="3819700"/>
            <a:ext cx="6450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닫기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