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BC37FD7-38BD-4E07-9BD4-12AF27D82839}" type="datetimeFigureOut">
              <a:rPr lang="en-US" smtClean="0"/>
              <a:t>9/21/2020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13EBA27C-4A5E-4E0A-A892-74B72E3C355E}"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156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37FD7-38BD-4E07-9BD4-12AF27D82839}"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BA27C-4A5E-4E0A-A892-74B72E3C355E}" type="slidenum">
              <a:rPr lang="en-US" smtClean="0"/>
              <a:t>‹#›</a:t>
            </a:fld>
            <a:endParaRPr lang="en-US"/>
          </a:p>
        </p:txBody>
      </p:sp>
    </p:spTree>
    <p:extLst>
      <p:ext uri="{BB962C8B-B14F-4D97-AF65-F5344CB8AC3E}">
        <p14:creationId xmlns:p14="http://schemas.microsoft.com/office/powerpoint/2010/main" val="343149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BC37FD7-38BD-4E07-9BD4-12AF27D82839}" type="datetimeFigureOut">
              <a:rPr lang="en-US" smtClean="0"/>
              <a:t>9/21/2020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13EBA27C-4A5E-4E0A-A892-74B72E3C355E}"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36020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37FD7-38BD-4E07-9BD4-12AF27D82839}"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BA27C-4A5E-4E0A-A892-74B72E3C355E}" type="slidenum">
              <a:rPr lang="en-US" smtClean="0"/>
              <a:t>‹#›</a:t>
            </a:fld>
            <a:endParaRPr lang="en-US"/>
          </a:p>
        </p:txBody>
      </p:sp>
    </p:spTree>
    <p:extLst>
      <p:ext uri="{BB962C8B-B14F-4D97-AF65-F5344CB8AC3E}">
        <p14:creationId xmlns:p14="http://schemas.microsoft.com/office/powerpoint/2010/main" val="171419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4BC37FD7-38BD-4E07-9BD4-12AF27D82839}" type="datetimeFigureOut">
              <a:rPr lang="en-US" smtClean="0"/>
              <a:t>9/21/2020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EBA27C-4A5E-4E0A-A892-74B72E3C355E}"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5291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37FD7-38BD-4E07-9BD4-12AF27D82839}"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BA27C-4A5E-4E0A-A892-74B72E3C355E}" type="slidenum">
              <a:rPr lang="en-US" smtClean="0"/>
              <a:t>‹#›</a:t>
            </a:fld>
            <a:endParaRPr lang="en-US"/>
          </a:p>
        </p:txBody>
      </p:sp>
    </p:spTree>
    <p:extLst>
      <p:ext uri="{BB962C8B-B14F-4D97-AF65-F5344CB8AC3E}">
        <p14:creationId xmlns:p14="http://schemas.microsoft.com/office/powerpoint/2010/main" val="71582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37FD7-38BD-4E07-9BD4-12AF27D82839}"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BA27C-4A5E-4E0A-A892-74B72E3C355E}" type="slidenum">
              <a:rPr lang="en-US" smtClean="0"/>
              <a:t>‹#›</a:t>
            </a:fld>
            <a:endParaRPr lang="en-US"/>
          </a:p>
        </p:txBody>
      </p:sp>
    </p:spTree>
    <p:extLst>
      <p:ext uri="{BB962C8B-B14F-4D97-AF65-F5344CB8AC3E}">
        <p14:creationId xmlns:p14="http://schemas.microsoft.com/office/powerpoint/2010/main" val="407557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37FD7-38BD-4E07-9BD4-12AF27D82839}"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BA27C-4A5E-4E0A-A892-74B72E3C355E}" type="slidenum">
              <a:rPr lang="en-US" smtClean="0"/>
              <a:t>‹#›</a:t>
            </a:fld>
            <a:endParaRPr lang="en-US"/>
          </a:p>
        </p:txBody>
      </p:sp>
    </p:spTree>
    <p:extLst>
      <p:ext uri="{BB962C8B-B14F-4D97-AF65-F5344CB8AC3E}">
        <p14:creationId xmlns:p14="http://schemas.microsoft.com/office/powerpoint/2010/main" val="130324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37FD7-38BD-4E07-9BD4-12AF27D82839}"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BA27C-4A5E-4E0A-A892-74B72E3C355E}" type="slidenum">
              <a:rPr lang="en-US" smtClean="0"/>
              <a:t>‹#›</a:t>
            </a:fld>
            <a:endParaRPr lang="en-US"/>
          </a:p>
        </p:txBody>
      </p:sp>
    </p:spTree>
    <p:extLst>
      <p:ext uri="{BB962C8B-B14F-4D97-AF65-F5344CB8AC3E}">
        <p14:creationId xmlns:p14="http://schemas.microsoft.com/office/powerpoint/2010/main" val="72186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C37FD7-38BD-4E07-9BD4-12AF27D82839}"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BA27C-4A5E-4E0A-A892-74B72E3C355E}" type="slidenum">
              <a:rPr lang="en-US" smtClean="0"/>
              <a:t>‹#›</a:t>
            </a:fld>
            <a:endParaRPr lang="en-US"/>
          </a:p>
        </p:txBody>
      </p:sp>
    </p:spTree>
    <p:extLst>
      <p:ext uri="{BB962C8B-B14F-4D97-AF65-F5344CB8AC3E}">
        <p14:creationId xmlns:p14="http://schemas.microsoft.com/office/powerpoint/2010/main" val="27660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C37FD7-38BD-4E07-9BD4-12AF27D82839}"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BA27C-4A5E-4E0A-A892-74B72E3C355E}" type="slidenum">
              <a:rPr lang="en-US" smtClean="0"/>
              <a:t>‹#›</a:t>
            </a:fld>
            <a:endParaRPr lang="en-US"/>
          </a:p>
        </p:txBody>
      </p:sp>
    </p:spTree>
    <p:extLst>
      <p:ext uri="{BB962C8B-B14F-4D97-AF65-F5344CB8AC3E}">
        <p14:creationId xmlns:p14="http://schemas.microsoft.com/office/powerpoint/2010/main" val="1005582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BC37FD7-38BD-4E07-9BD4-12AF27D82839}" type="datetimeFigureOut">
              <a:rPr lang="en-US" smtClean="0"/>
              <a:t>9/21/2020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EBA27C-4A5E-4E0A-A892-74B72E3C355E}"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64728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33B0-F823-46FD-AAA4-45808957076D}"/>
              </a:ext>
            </a:extLst>
          </p:cNvPr>
          <p:cNvSpPr>
            <a:spLocks noGrp="1"/>
          </p:cNvSpPr>
          <p:nvPr>
            <p:ph type="ctrTitle"/>
          </p:nvPr>
        </p:nvSpPr>
        <p:spPr/>
        <p:txBody>
          <a:bodyPr>
            <a:normAutofit/>
          </a:bodyPr>
          <a:lstStyle/>
          <a:p>
            <a:r>
              <a:rPr lang="en-US" sz="4800" b="1" dirty="0">
                <a:effectLst/>
                <a:latin typeface="Calibri" panose="020F0502020204030204" pitchFamily="34" charset="0"/>
                <a:ea typeface="Calibri" panose="020F0502020204030204" pitchFamily="34" charset="0"/>
                <a:cs typeface="Times New Roman" panose="02020603050405020304" pitchFamily="18" charset="0"/>
              </a:rPr>
              <a:t>CAR ACCIDENT SERVERITY PROBLEM</a:t>
            </a:r>
            <a:endParaRPr lang="en-US" sz="16600" dirty="0"/>
          </a:p>
        </p:txBody>
      </p:sp>
      <p:sp>
        <p:nvSpPr>
          <p:cNvPr id="3" name="Subtitle 2">
            <a:extLst>
              <a:ext uri="{FF2B5EF4-FFF2-40B4-BE49-F238E27FC236}">
                <a16:creationId xmlns:a16="http://schemas.microsoft.com/office/drawing/2014/main" id="{3CC9C20D-D607-4EB7-89C3-CF1DFD4690A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5053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D7D5-901E-4DD2-B25A-96BAAE4A97CD}"/>
              </a:ext>
            </a:extLst>
          </p:cNvPr>
          <p:cNvSpPr>
            <a:spLocks noGrp="1"/>
          </p:cNvSpPr>
          <p:nvPr>
            <p:ph type="title"/>
          </p:nvPr>
        </p:nvSpPr>
        <p:spPr>
          <a:xfrm>
            <a:off x="0" y="440408"/>
            <a:ext cx="3564834" cy="5311035"/>
          </a:xfrm>
        </p:spPr>
        <p:txBody>
          <a:bodyPr>
            <a:normAutofit/>
          </a:bodyPr>
          <a:lstStyle/>
          <a:p>
            <a:pPr marL="0" marR="0">
              <a:lnSpc>
                <a:spcPct val="107000"/>
              </a:lnSpc>
              <a:spcBef>
                <a:spcPts val="0"/>
              </a:spcBef>
              <a:spcAft>
                <a:spcPts val="8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46468C9-95E7-4C62-A63E-9D3FE232A6BB}"/>
              </a:ext>
            </a:extLst>
          </p:cNvPr>
          <p:cNvSpPr txBox="1"/>
          <p:nvPr/>
        </p:nvSpPr>
        <p:spPr>
          <a:xfrm>
            <a:off x="5247861" y="1046922"/>
            <a:ext cx="5168348" cy="4832092"/>
          </a:xfrm>
          <a:prstGeom prst="rect">
            <a:avLst/>
          </a:prstGeom>
          <a:noFill/>
        </p:spPr>
        <p:txBody>
          <a:bodyPr wrap="square">
            <a:spAutoFit/>
          </a:bodyPr>
          <a:lstStyle/>
          <a:p>
            <a:pPr marL="285750" marR="0" indent="-285750">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Our Day today life, we may not experience things that happen suddenly always but things are still happening around which we don’t have control over. </a:t>
            </a:r>
          </a:p>
          <a:p>
            <a:pPr marL="285750" marR="0" indent="-285750">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of such incidents is Car accidents and there are serval reasons for that to occur. There are cases where lives are saved with immediate action and cannot be saved also. </a:t>
            </a:r>
          </a:p>
          <a:p>
            <a:pPr marL="285750" marR="0" indent="-285750">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 will work on different cases the accidents occur and provide a solution how it can be reduced after analyzing the reasons for the incidents.</a:t>
            </a:r>
          </a:p>
          <a:p>
            <a:pPr marL="285750" marR="0" indent="-285750">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Below Project will give the Government/ People understanding on the accidents occur in certain locations and how to prevent the accident from happening.</a:t>
            </a:r>
          </a:p>
        </p:txBody>
      </p:sp>
    </p:spTree>
    <p:extLst>
      <p:ext uri="{BB962C8B-B14F-4D97-AF65-F5344CB8AC3E}">
        <p14:creationId xmlns:p14="http://schemas.microsoft.com/office/powerpoint/2010/main" val="238489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9E27-8137-4E9B-8B4C-34C66F6FA349}"/>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Data section</a:t>
            </a:r>
            <a:endParaRPr lang="en-US" dirty="0"/>
          </a:p>
        </p:txBody>
      </p:sp>
      <p:sp>
        <p:nvSpPr>
          <p:cNvPr id="3" name="Content Placeholder 2">
            <a:extLst>
              <a:ext uri="{FF2B5EF4-FFF2-40B4-BE49-F238E27FC236}">
                <a16:creationId xmlns:a16="http://schemas.microsoft.com/office/drawing/2014/main" id="{49D0A3B3-B993-4F62-9F0F-F4B15210C816}"/>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set will consist of inputs such as location, severity or no of accidents occurred, weather condition, road condition, period of the day and other optional inputs like road signal, traffic condition and cause of accident.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These inputs will be processed and used for the analysis purpose.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severity will be numbered from 0-5 where 0 is least time accident occurred and 5 is the maximum value.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weather condition will be rainy or dry.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Road condition will be normal, wet road or damaged.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finally the period of the day will be day, noon and night which also help us understand the cause of an accident. </a:t>
            </a:r>
          </a:p>
          <a:p>
            <a:endParaRPr lang="en-US" dirty="0"/>
          </a:p>
        </p:txBody>
      </p:sp>
      <p:pic>
        <p:nvPicPr>
          <p:cNvPr id="4" name="Picture 3">
            <a:extLst>
              <a:ext uri="{FF2B5EF4-FFF2-40B4-BE49-F238E27FC236}">
                <a16:creationId xmlns:a16="http://schemas.microsoft.com/office/drawing/2014/main" id="{FAB67F3F-C9E7-40B0-895C-70B7314A0937}"/>
              </a:ext>
            </a:extLst>
          </p:cNvPr>
          <p:cNvPicPr/>
          <p:nvPr/>
        </p:nvPicPr>
        <p:blipFill>
          <a:blip r:embed="rId2"/>
          <a:stretch>
            <a:fillRect/>
          </a:stretch>
        </p:blipFill>
        <p:spPr>
          <a:xfrm>
            <a:off x="140983" y="3973582"/>
            <a:ext cx="5040617" cy="2038350"/>
          </a:xfrm>
          <a:prstGeom prst="rect">
            <a:avLst/>
          </a:prstGeom>
        </p:spPr>
      </p:pic>
    </p:spTree>
    <p:extLst>
      <p:ext uri="{BB962C8B-B14F-4D97-AF65-F5344CB8AC3E}">
        <p14:creationId xmlns:p14="http://schemas.microsoft.com/office/powerpoint/2010/main" val="285068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3BBB-A9F9-4682-93A7-8362CB6A690C}"/>
              </a:ext>
            </a:extLst>
          </p:cNvPr>
          <p:cNvSpPr>
            <a:spLocks noGrp="1"/>
          </p:cNvSpPr>
          <p:nvPr>
            <p:ph type="title"/>
          </p:nvPr>
        </p:nvSpPr>
        <p:spPr/>
        <p:txBody>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Methodology Section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BB87635-1532-42D1-9489-6E499029B670}"/>
              </a:ext>
            </a:extLst>
          </p:cNvPr>
          <p:cNvSpPr>
            <a:spLocks noGrp="1"/>
          </p:cNvSpPr>
          <p:nvPr>
            <p:ph idx="1"/>
          </p:nvPr>
        </p:nvSpPr>
        <p:spPr/>
        <p:txBody>
          <a:bodyPr/>
          <a:lstStyle/>
          <a:p>
            <a:pPr marL="0" marR="0">
              <a:lnSpc>
                <a:spcPct val="107000"/>
              </a:lnSpc>
              <a:spcBef>
                <a:spcPts val="200"/>
              </a:spcBef>
              <a:spcAft>
                <a:spcPts val="0"/>
              </a:spcAft>
            </a:pPr>
            <a:r>
              <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K-Nearest Neighbor (KNN)</a:t>
            </a:r>
          </a:p>
          <a:p>
            <a:pPr marL="0" marR="0" indent="0">
              <a:buNone/>
            </a:pPr>
            <a:r>
              <a:rPr lang="en-US" sz="1800" dirty="0">
                <a:effectLst/>
                <a:latin typeface="Times New Roman" panose="02020603050405020304" pitchFamily="18" charset="0"/>
                <a:ea typeface="Times New Roman" panose="02020603050405020304" pitchFamily="18" charset="0"/>
              </a:rPr>
              <a:t>	KNN will help us predict the severity code of an outcome by finding the most similar to data point within k distance.</a:t>
            </a:r>
          </a:p>
          <a:p>
            <a:pPr marL="0" marR="0">
              <a:lnSpc>
                <a:spcPct val="107000"/>
              </a:lnSpc>
              <a:spcBef>
                <a:spcPts val="200"/>
              </a:spcBef>
              <a:spcAft>
                <a:spcPts val="0"/>
              </a:spcAft>
            </a:pPr>
            <a:r>
              <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Decision Tree</a:t>
            </a:r>
          </a:p>
          <a:p>
            <a:pPr marL="0" marR="0" indent="0">
              <a:buNone/>
            </a:pPr>
            <a:r>
              <a:rPr lang="en-US" sz="1800" dirty="0">
                <a:effectLst/>
                <a:latin typeface="Times New Roman" panose="02020603050405020304" pitchFamily="18" charset="0"/>
                <a:ea typeface="Times New Roman" panose="02020603050405020304" pitchFamily="18" charset="0"/>
              </a:rPr>
              <a:t>	A decision tree model gives us a layout of all possible outcomes so we can fully analyze the consequences of a decision. It context, the decision tree observes all possible outcomes of different weather conditions.</a:t>
            </a:r>
          </a:p>
          <a:p>
            <a:pPr marL="0" marR="0">
              <a:lnSpc>
                <a:spcPct val="107000"/>
              </a:lnSpc>
              <a:spcBef>
                <a:spcPts val="200"/>
              </a:spcBef>
              <a:spcAft>
                <a:spcPts val="0"/>
              </a:spcAft>
            </a:pPr>
            <a:r>
              <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Logistic Regression</a:t>
            </a:r>
          </a:p>
          <a:p>
            <a:pPr marL="0" marR="0" indent="0">
              <a:buNone/>
            </a:pPr>
            <a:r>
              <a:rPr lang="en-US" sz="1800" dirty="0">
                <a:effectLst/>
                <a:latin typeface="Times New Roman" panose="02020603050405020304" pitchFamily="18" charset="0"/>
                <a:ea typeface="Times New Roman" panose="02020603050405020304" pitchFamily="18" charset="0"/>
              </a:rPr>
              <a:t>	Because our dataset only provides us with two severity code outcomes, our model will only predict one of those two classes. This makes our data binary, which is perfect to use with logistic regression.</a:t>
            </a:r>
          </a:p>
          <a:p>
            <a:endParaRPr lang="en-US" dirty="0"/>
          </a:p>
        </p:txBody>
      </p:sp>
    </p:spTree>
    <p:extLst>
      <p:ext uri="{BB962C8B-B14F-4D97-AF65-F5344CB8AC3E}">
        <p14:creationId xmlns:p14="http://schemas.microsoft.com/office/powerpoint/2010/main" val="45897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5CFE-DC29-4150-BCA6-0A9E2CFF6FAB}"/>
              </a:ext>
            </a:extLst>
          </p:cNvPr>
          <p:cNvSpPr>
            <a:spLocks noGrp="1"/>
          </p:cNvSpPr>
          <p:nvPr>
            <p:ph type="title"/>
          </p:nvPr>
        </p:nvSpPr>
        <p:spPr/>
        <p:txBody>
          <a:bodyPr/>
          <a:lstStyle/>
          <a:p>
            <a:r>
              <a:rPr lang="en-US" dirty="0"/>
              <a:t>Charts and Graphs</a:t>
            </a:r>
          </a:p>
        </p:txBody>
      </p:sp>
      <p:pic>
        <p:nvPicPr>
          <p:cNvPr id="4" name="Picture 3">
            <a:extLst>
              <a:ext uri="{FF2B5EF4-FFF2-40B4-BE49-F238E27FC236}">
                <a16:creationId xmlns:a16="http://schemas.microsoft.com/office/drawing/2014/main" id="{AD5F7D2A-B4DF-4A1F-A975-3ABFAAB57C16}"/>
              </a:ext>
            </a:extLst>
          </p:cNvPr>
          <p:cNvPicPr/>
          <p:nvPr/>
        </p:nvPicPr>
        <p:blipFill>
          <a:blip r:embed="rId2"/>
          <a:stretch>
            <a:fillRect/>
          </a:stretch>
        </p:blipFill>
        <p:spPr>
          <a:xfrm>
            <a:off x="5457825" y="354288"/>
            <a:ext cx="4933950" cy="2200275"/>
          </a:xfrm>
          <a:prstGeom prst="rect">
            <a:avLst/>
          </a:prstGeom>
        </p:spPr>
      </p:pic>
      <p:pic>
        <p:nvPicPr>
          <p:cNvPr id="5" name="Picture 4">
            <a:extLst>
              <a:ext uri="{FF2B5EF4-FFF2-40B4-BE49-F238E27FC236}">
                <a16:creationId xmlns:a16="http://schemas.microsoft.com/office/drawing/2014/main" id="{75D6BC37-5050-4782-A0CF-E312B040D3CB}"/>
              </a:ext>
            </a:extLst>
          </p:cNvPr>
          <p:cNvPicPr/>
          <p:nvPr/>
        </p:nvPicPr>
        <p:blipFill>
          <a:blip r:embed="rId3"/>
          <a:stretch>
            <a:fillRect/>
          </a:stretch>
        </p:blipFill>
        <p:spPr>
          <a:xfrm>
            <a:off x="5762625" y="2927075"/>
            <a:ext cx="4933950" cy="2752725"/>
          </a:xfrm>
          <a:prstGeom prst="rect">
            <a:avLst/>
          </a:prstGeom>
        </p:spPr>
      </p:pic>
      <p:pic>
        <p:nvPicPr>
          <p:cNvPr id="6" name="Picture 5">
            <a:extLst>
              <a:ext uri="{FF2B5EF4-FFF2-40B4-BE49-F238E27FC236}">
                <a16:creationId xmlns:a16="http://schemas.microsoft.com/office/drawing/2014/main" id="{783EDC78-9588-4015-A11A-85150081A514}"/>
              </a:ext>
            </a:extLst>
          </p:cNvPr>
          <p:cNvPicPr/>
          <p:nvPr/>
        </p:nvPicPr>
        <p:blipFill>
          <a:blip r:embed="rId4"/>
          <a:stretch>
            <a:fillRect/>
          </a:stretch>
        </p:blipFill>
        <p:spPr>
          <a:xfrm>
            <a:off x="0" y="3473820"/>
            <a:ext cx="5943600" cy="2038350"/>
          </a:xfrm>
          <a:prstGeom prst="rect">
            <a:avLst/>
          </a:prstGeom>
        </p:spPr>
      </p:pic>
    </p:spTree>
    <p:extLst>
      <p:ext uri="{BB962C8B-B14F-4D97-AF65-F5344CB8AC3E}">
        <p14:creationId xmlns:p14="http://schemas.microsoft.com/office/powerpoint/2010/main" val="61557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5895-6EBF-4D98-9EFD-2BE7EF5F669C}"/>
              </a:ext>
            </a:extLst>
          </p:cNvPr>
          <p:cNvSpPr>
            <a:spLocks noGrp="1"/>
          </p:cNvSpPr>
          <p:nvPr>
            <p:ph type="title"/>
          </p:nvPr>
        </p:nvSpPr>
        <p:spPr/>
        <p:txBody>
          <a:bodyPr/>
          <a:lstStyle/>
          <a:p>
            <a:r>
              <a:rPr lang="en-US" dirty="0"/>
              <a:t>Analysis </a:t>
            </a:r>
          </a:p>
        </p:txBody>
      </p:sp>
      <p:sp>
        <p:nvSpPr>
          <p:cNvPr id="3" name="Content Placeholder 2">
            <a:extLst>
              <a:ext uri="{FF2B5EF4-FFF2-40B4-BE49-F238E27FC236}">
                <a16:creationId xmlns:a16="http://schemas.microsoft.com/office/drawing/2014/main" id="{7383C13F-EC4B-4F17-84A6-3AF8A291450D}"/>
              </a:ext>
            </a:extLst>
          </p:cNvPr>
          <p:cNvSpPr>
            <a:spLocks noGrp="1"/>
          </p:cNvSpPr>
          <p:nvPr>
            <p:ph idx="1"/>
          </p:nvPr>
        </p:nvSpPr>
        <p:spPr/>
        <p:txBody>
          <a:bodyPr/>
          <a:lstStyle/>
          <a:p>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Train/Test Split</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We will use 20% of our data for testing and 80% for training.</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Train set: (155738, 4) (155738,)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Times New Roman" panose="02020603050405020304" pitchFamily="18" charset="0"/>
              </a:rPr>
              <a:t>    Test set: (38935, 4) (38935,)</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K-Nearest Neighbor (KNN)</a:t>
            </a: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KN Neighbor below the Highest level of Accuracy is achieved at Level 6.</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Decision tree logics has been predicted with the Accuracy is Achieved at 6.9.Decision Tree Accuracy:  0.6993082428683949</a:t>
            </a:r>
          </a:p>
          <a:p>
            <a:pPr>
              <a:lnSpc>
                <a:spcPct val="107000"/>
              </a:lnSpc>
              <a:spcBef>
                <a:spcPts val="0"/>
              </a:spcBef>
              <a:spcAft>
                <a:spcPts val="800"/>
              </a:spcAft>
            </a:pPr>
            <a:r>
              <a:rPr lang="en-US" sz="1800" b="1" dirty="0">
                <a:solidFill>
                  <a:srgbClr val="2F5496"/>
                </a:solidFill>
                <a:latin typeface="Times New Roman" panose="02020603050405020304" pitchFamily="18" charset="0"/>
                <a:cs typeface="Times New Roman" panose="02020603050405020304" pitchFamily="18" charset="0"/>
              </a:rPr>
              <a:t>Logistic Regression</a:t>
            </a:r>
          </a:p>
          <a:p>
            <a:pPr marL="0" marR="0" indent="0">
              <a:lnSpc>
                <a:spcPct val="107000"/>
              </a:lnSpc>
              <a:spcBef>
                <a:spcPts val="0"/>
              </a:spcBef>
              <a:spcAft>
                <a:spcPts val="800"/>
              </a:spcAft>
              <a:buNone/>
            </a:pPr>
            <a:r>
              <a:rPr lang="en-US" sz="1800" dirty="0">
                <a:latin typeface="Calibri" panose="020F0502020204030204" pitchFamily="34" charset="0"/>
                <a:cs typeface="Times New Roman" panose="02020603050405020304" pitchFamily="18" charset="0"/>
              </a:rPr>
              <a:t>          The Logistic Regression Analysis shows the Highest level of Accuracy is achieved at the level 6</a:t>
            </a:r>
          </a:p>
        </p:txBody>
      </p:sp>
      <p:pic>
        <p:nvPicPr>
          <p:cNvPr id="4" name="Picture 3">
            <a:extLst>
              <a:ext uri="{FF2B5EF4-FFF2-40B4-BE49-F238E27FC236}">
                <a16:creationId xmlns:a16="http://schemas.microsoft.com/office/drawing/2014/main" id="{9B51659B-8DB7-4079-A85B-A723A332F091}"/>
              </a:ext>
            </a:extLst>
          </p:cNvPr>
          <p:cNvPicPr/>
          <p:nvPr/>
        </p:nvPicPr>
        <p:blipFill>
          <a:blip r:embed="rId2"/>
          <a:stretch>
            <a:fillRect/>
          </a:stretch>
        </p:blipFill>
        <p:spPr>
          <a:xfrm>
            <a:off x="30532" y="2832653"/>
            <a:ext cx="4565374" cy="3105150"/>
          </a:xfrm>
          <a:prstGeom prst="rect">
            <a:avLst/>
          </a:prstGeom>
        </p:spPr>
      </p:pic>
    </p:spTree>
    <p:extLst>
      <p:ext uri="{BB962C8B-B14F-4D97-AF65-F5344CB8AC3E}">
        <p14:creationId xmlns:p14="http://schemas.microsoft.com/office/powerpoint/2010/main" val="205133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9306-A2F7-47D3-94D7-BB9E26B5F473}"/>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Times New Roman" panose="02020603050405020304" pitchFamily="18" charset="0"/>
              </a:rPr>
              <a:t>Results &amp; Evaluation</a:t>
            </a:r>
            <a:br>
              <a:rPr lang="en-US" sz="3600" b="1" dirty="0">
                <a:effectLst/>
                <a:latin typeface="Times New Roman" panose="02020603050405020304" pitchFamily="18" charset="0"/>
                <a:ea typeface="Times New Roman" panose="02020603050405020304" pitchFamily="18" charset="0"/>
              </a:rPr>
            </a:br>
            <a:endParaRPr lang="en-US" sz="3600" dirty="0"/>
          </a:p>
        </p:txBody>
      </p:sp>
      <p:graphicFrame>
        <p:nvGraphicFramePr>
          <p:cNvPr id="4" name="Table 3">
            <a:extLst>
              <a:ext uri="{FF2B5EF4-FFF2-40B4-BE49-F238E27FC236}">
                <a16:creationId xmlns:a16="http://schemas.microsoft.com/office/drawing/2014/main" id="{DEBC02B1-929F-450C-9EFE-18B94854234A}"/>
              </a:ext>
            </a:extLst>
          </p:cNvPr>
          <p:cNvGraphicFramePr>
            <a:graphicFrameLocks noGrp="1"/>
          </p:cNvGraphicFramePr>
          <p:nvPr>
            <p:extLst>
              <p:ext uri="{D42A27DB-BD31-4B8C-83A1-F6EECF244321}">
                <p14:modId xmlns:p14="http://schemas.microsoft.com/office/powerpoint/2010/main" val="2336990506"/>
              </p:ext>
            </p:extLst>
          </p:nvPr>
        </p:nvGraphicFramePr>
        <p:xfrm>
          <a:off x="901148" y="1590261"/>
          <a:ext cx="10373278" cy="3921910"/>
        </p:xfrm>
        <a:graphic>
          <a:graphicData uri="http://schemas.openxmlformats.org/drawingml/2006/table">
            <a:tbl>
              <a:tblPr firstRow="1" firstCol="1" bandRow="1">
                <a:tableStyleId>{5C22544A-7EE6-4342-B048-85BDC9FD1C3A}</a:tableStyleId>
              </a:tblPr>
              <a:tblGrid>
                <a:gridCol w="2592765">
                  <a:extLst>
                    <a:ext uri="{9D8B030D-6E8A-4147-A177-3AD203B41FA5}">
                      <a16:colId xmlns:a16="http://schemas.microsoft.com/office/drawing/2014/main" val="1847657442"/>
                    </a:ext>
                  </a:extLst>
                </a:gridCol>
                <a:gridCol w="2592765">
                  <a:extLst>
                    <a:ext uri="{9D8B030D-6E8A-4147-A177-3AD203B41FA5}">
                      <a16:colId xmlns:a16="http://schemas.microsoft.com/office/drawing/2014/main" val="1169550555"/>
                    </a:ext>
                  </a:extLst>
                </a:gridCol>
                <a:gridCol w="2593874">
                  <a:extLst>
                    <a:ext uri="{9D8B030D-6E8A-4147-A177-3AD203B41FA5}">
                      <a16:colId xmlns:a16="http://schemas.microsoft.com/office/drawing/2014/main" val="2372042151"/>
                    </a:ext>
                  </a:extLst>
                </a:gridCol>
                <a:gridCol w="2593874">
                  <a:extLst>
                    <a:ext uri="{9D8B030D-6E8A-4147-A177-3AD203B41FA5}">
                      <a16:colId xmlns:a16="http://schemas.microsoft.com/office/drawing/2014/main" val="1328666703"/>
                    </a:ext>
                  </a:extLst>
                </a:gridCol>
              </a:tblGrid>
              <a:tr h="784382">
                <a:tc>
                  <a:txBody>
                    <a:bodyPr/>
                    <a:lstStyle/>
                    <a:p>
                      <a:pPr marL="0" marR="0"/>
                      <a:r>
                        <a:rPr lang="en-US" sz="2800">
                          <a:effectLst/>
                          <a:latin typeface="Adobe Garamond Pro" panose="02020502060506020403" pitchFamily="18" charset="0"/>
                        </a:rPr>
                        <a:t> </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dirty="0">
                          <a:effectLst/>
                          <a:latin typeface="Adobe Garamond Pro" panose="02020502060506020403" pitchFamily="18" charset="0"/>
                        </a:rPr>
                        <a:t>KNN</a:t>
                      </a:r>
                      <a:endParaRPr lang="en-US" sz="2800" b="1" dirty="0">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a:effectLst/>
                          <a:latin typeface="Adobe Garamond Pro" panose="02020502060506020403" pitchFamily="18" charset="0"/>
                        </a:rPr>
                        <a:t>Decision</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a:effectLst/>
                          <a:latin typeface="Adobe Garamond Pro" panose="02020502060506020403" pitchFamily="18" charset="0"/>
                        </a:rPr>
                        <a:t>LOG</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3504936"/>
                  </a:ext>
                </a:extLst>
              </a:tr>
              <a:tr h="784382">
                <a:tc>
                  <a:txBody>
                    <a:bodyPr/>
                    <a:lstStyle/>
                    <a:p>
                      <a:pPr marL="0" marR="0"/>
                      <a:r>
                        <a:rPr lang="en-US" sz="2800">
                          <a:effectLst/>
                          <a:latin typeface="Adobe Garamond Pro" panose="02020502060506020403" pitchFamily="18" charset="0"/>
                        </a:rPr>
                        <a:t>F1-score</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dirty="0">
                          <a:effectLst/>
                          <a:latin typeface="Adobe Garamond Pro" panose="02020502060506020403" pitchFamily="18" charset="0"/>
                        </a:rPr>
                        <a:t>0.60</a:t>
                      </a:r>
                      <a:endParaRPr lang="en-US" sz="2800" b="1" dirty="0">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a:effectLst/>
                          <a:latin typeface="Adobe Garamond Pro" panose="02020502060506020403" pitchFamily="18" charset="0"/>
                        </a:rPr>
                        <a:t>0.58</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a:effectLst/>
                          <a:latin typeface="Adobe Garamond Pro" panose="02020502060506020403" pitchFamily="18" charset="0"/>
                        </a:rPr>
                        <a:t>0.5805</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8627852"/>
                  </a:ext>
                </a:extLst>
              </a:tr>
              <a:tr h="784382">
                <a:tc>
                  <a:txBody>
                    <a:bodyPr/>
                    <a:lstStyle/>
                    <a:p>
                      <a:pPr marL="0" marR="0"/>
                      <a:r>
                        <a:rPr lang="en-US" sz="2800">
                          <a:effectLst/>
                          <a:latin typeface="Adobe Garamond Pro" panose="02020502060506020403" pitchFamily="18" charset="0"/>
                        </a:rPr>
                        <a:t>Jaccard Score</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dirty="0">
                          <a:effectLst/>
                          <a:latin typeface="Adobe Garamond Pro" panose="02020502060506020403" pitchFamily="18" charset="0"/>
                        </a:rPr>
                        <a:t>0.64</a:t>
                      </a:r>
                      <a:endParaRPr lang="en-US" sz="2800" b="1" dirty="0">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dirty="0">
                          <a:effectLst/>
                          <a:latin typeface="Adobe Garamond Pro" panose="02020502060506020403" pitchFamily="18" charset="0"/>
                        </a:rPr>
                        <a:t>0.70</a:t>
                      </a:r>
                      <a:endParaRPr lang="en-US" sz="2800" b="1" dirty="0">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a:effectLst/>
                          <a:latin typeface="Adobe Garamond Pro" panose="02020502060506020403" pitchFamily="18" charset="0"/>
                        </a:rPr>
                        <a:t>0.6939</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9428873"/>
                  </a:ext>
                </a:extLst>
              </a:tr>
              <a:tr h="784382">
                <a:tc>
                  <a:txBody>
                    <a:bodyPr/>
                    <a:lstStyle/>
                    <a:p>
                      <a:pPr marL="0" marR="0"/>
                      <a:r>
                        <a:rPr lang="en-US" sz="2800">
                          <a:effectLst/>
                          <a:latin typeface="Adobe Garamond Pro" panose="02020502060506020403" pitchFamily="18" charset="0"/>
                        </a:rPr>
                        <a:t> </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a:effectLst/>
                          <a:latin typeface="Adobe Garamond Pro" panose="02020502060506020403" pitchFamily="18" charset="0"/>
                        </a:rPr>
                        <a:t> </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dirty="0">
                          <a:effectLst/>
                          <a:latin typeface="Adobe Garamond Pro" panose="02020502060506020403" pitchFamily="18" charset="0"/>
                        </a:rPr>
                        <a:t> </a:t>
                      </a:r>
                      <a:endParaRPr lang="en-US" sz="2800" b="1" dirty="0">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a:effectLst/>
                          <a:latin typeface="Adobe Garamond Pro" panose="02020502060506020403" pitchFamily="18" charset="0"/>
                        </a:rPr>
                        <a:t> </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9182533"/>
                  </a:ext>
                </a:extLst>
              </a:tr>
              <a:tr h="784382">
                <a:tc>
                  <a:txBody>
                    <a:bodyPr/>
                    <a:lstStyle/>
                    <a:p>
                      <a:pPr marL="0" marR="0"/>
                      <a:r>
                        <a:rPr lang="en-US" sz="2800">
                          <a:effectLst/>
                          <a:latin typeface="Adobe Garamond Pro" panose="02020502060506020403" pitchFamily="18" charset="0"/>
                        </a:rPr>
                        <a:t> </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a:effectLst/>
                          <a:latin typeface="Adobe Garamond Pro" panose="02020502060506020403" pitchFamily="18" charset="0"/>
                        </a:rPr>
                        <a:t> </a:t>
                      </a:r>
                      <a:endParaRPr lang="en-US" sz="2800" b="1">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dirty="0">
                          <a:effectLst/>
                          <a:latin typeface="Adobe Garamond Pro" panose="02020502060506020403" pitchFamily="18" charset="0"/>
                        </a:rPr>
                        <a:t> </a:t>
                      </a:r>
                      <a:endParaRPr lang="en-US" sz="2800" b="1" dirty="0">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r>
                        <a:rPr lang="en-US" sz="2800" dirty="0" err="1">
                          <a:effectLst/>
                          <a:latin typeface="Adobe Garamond Pro" panose="02020502060506020403" pitchFamily="18" charset="0"/>
                        </a:rPr>
                        <a:t>LogLoss</a:t>
                      </a:r>
                      <a:r>
                        <a:rPr lang="en-US" sz="2800" dirty="0">
                          <a:effectLst/>
                          <a:latin typeface="Adobe Garamond Pro" panose="02020502060506020403" pitchFamily="18" charset="0"/>
                        </a:rPr>
                        <a:t>: : 0.59</a:t>
                      </a:r>
                      <a:endParaRPr lang="en-US" sz="2800" b="1" dirty="0">
                        <a:effectLst/>
                        <a:latin typeface="Adobe Garamond Pro" panose="020205020605060204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0849019"/>
                  </a:ext>
                </a:extLst>
              </a:tr>
            </a:tbl>
          </a:graphicData>
        </a:graphic>
      </p:graphicFrame>
    </p:spTree>
    <p:extLst>
      <p:ext uri="{BB962C8B-B14F-4D97-AF65-F5344CB8AC3E}">
        <p14:creationId xmlns:p14="http://schemas.microsoft.com/office/powerpoint/2010/main" val="323729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7D79-ABBB-40E1-86CF-4BA3C905D1FA}"/>
              </a:ext>
            </a:extLst>
          </p:cNvPr>
          <p:cNvSpPr>
            <a:spLocks noGrp="1"/>
          </p:cNvSpPr>
          <p:nvPr>
            <p:ph type="title"/>
          </p:nvPr>
        </p:nvSpPr>
        <p:spPr/>
        <p:txBody>
          <a:bodyPr/>
          <a:lstStyle/>
          <a:p>
            <a:r>
              <a:rPr lang="en-US" sz="3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Discussion</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265C352-4329-420C-9097-50267D6E8217}"/>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categorical data that was of type 'object'. This is not a data type that we could have fed through an algorithm, so label encoding was used to created new classes that were of type int8; a numerical data type.</a:t>
            </a:r>
          </a:p>
          <a:p>
            <a:r>
              <a:rPr lang="en-US" sz="1800" dirty="0">
                <a:effectLst/>
                <a:latin typeface="Times New Roman" panose="02020603050405020304" pitchFamily="18" charset="0"/>
                <a:ea typeface="Times New Roman" panose="02020603050405020304" pitchFamily="18" charset="0"/>
              </a:rPr>
              <a:t>The solution to this was down sampling the majority class with </a:t>
            </a:r>
            <a:r>
              <a:rPr lang="en-US" sz="1800" dirty="0" err="1">
                <a:effectLst/>
                <a:latin typeface="Times New Roman" panose="02020603050405020304" pitchFamily="18" charset="0"/>
                <a:ea typeface="Times New Roman" panose="02020603050405020304" pitchFamily="18" charset="0"/>
              </a:rPr>
              <a:t>sklearn's</a:t>
            </a:r>
            <a:r>
              <a:rPr lang="en-US" sz="1800" dirty="0">
                <a:effectLst/>
                <a:latin typeface="Times New Roman" panose="02020603050405020304" pitchFamily="18" charset="0"/>
                <a:ea typeface="Times New Roman" panose="02020603050405020304" pitchFamily="18" charset="0"/>
              </a:rPr>
              <a:t> resample tool. We down sampled to match the minority class exactly with 58188 values each.</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It was then fed through three ML models; K-Nearest Neighbor, Decision Tree and Logistic Regression.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Evaluation metrics used to test the accuracy of our models were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jaccard</a:t>
            </a:r>
            <a:r>
              <a:rPr lang="en-US" sz="1800" dirty="0">
                <a:effectLst/>
                <a:latin typeface="Calibri" panose="020F0502020204030204" pitchFamily="34" charset="0"/>
                <a:ea typeface="Calibri" panose="020F0502020204030204" pitchFamily="34" charset="0"/>
                <a:cs typeface="Times New Roman" panose="02020603050405020304" pitchFamily="18" charset="0"/>
              </a:rPr>
              <a:t> index, f-1 score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logloss</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logistic regression. </a:t>
            </a:r>
          </a:p>
          <a:p>
            <a:r>
              <a:rPr lang="en-US" sz="1800" dirty="0">
                <a:effectLst/>
                <a:latin typeface="Times New Roman" panose="02020603050405020304" pitchFamily="18" charset="0"/>
                <a:ea typeface="Times New Roman" panose="02020603050405020304" pitchFamily="18" charset="0"/>
              </a:rPr>
              <a:t>Choosing different k, max depth and </a:t>
            </a:r>
            <a:r>
              <a:rPr lang="en-US" sz="1800" dirty="0" err="1">
                <a:effectLst/>
                <a:latin typeface="Times New Roman" panose="02020603050405020304" pitchFamily="18" charset="0"/>
                <a:ea typeface="Times New Roman" panose="02020603050405020304" pitchFamily="18" charset="0"/>
              </a:rPr>
              <a:t>hyparameter</a:t>
            </a:r>
            <a:r>
              <a:rPr lang="en-US" sz="1800" dirty="0">
                <a:effectLst/>
                <a:latin typeface="Times New Roman" panose="02020603050405020304" pitchFamily="18" charset="0"/>
                <a:ea typeface="Times New Roman" panose="02020603050405020304" pitchFamily="18" charset="0"/>
              </a:rPr>
              <a:t> C values helped to improve our accuracy to be the best possible.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1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EB07-CC98-4211-BC6E-FB019B88EAF3}"/>
              </a:ext>
            </a:extLst>
          </p:cNvPr>
          <p:cNvSpPr>
            <a:spLocks noGrp="1"/>
          </p:cNvSpPr>
          <p:nvPr>
            <p:ph type="title"/>
          </p:nvPr>
        </p:nvSpPr>
        <p:spPr/>
        <p:txBody>
          <a:bodyPr/>
          <a:lstStyle/>
          <a:p>
            <a:r>
              <a:rPr lang="en-US" sz="3200" b="1" dirty="0">
                <a:effectLst/>
                <a:latin typeface="Times New Roman" panose="02020603050405020304" pitchFamily="18" charset="0"/>
                <a:ea typeface="Times New Roman" panose="02020603050405020304" pitchFamily="18" charset="0"/>
              </a:rPr>
              <a:t>Conclusion</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F86D5DD-2E04-40F2-AB9E-DA36F1FBE70F}"/>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It conclude that particular weather conditions have a somewhat impact on whether or not travel could result in property damage (class 1) or injury (class 2).</a:t>
            </a:r>
          </a:p>
          <a:p>
            <a:endParaRPr lang="en-US" dirty="0"/>
          </a:p>
        </p:txBody>
      </p:sp>
      <p:sp>
        <p:nvSpPr>
          <p:cNvPr id="4" name="Rectangle 3">
            <a:extLst>
              <a:ext uri="{FF2B5EF4-FFF2-40B4-BE49-F238E27FC236}">
                <a16:creationId xmlns:a16="http://schemas.microsoft.com/office/drawing/2014/main" id="{7C41B847-8B49-440C-9E77-F79A147AD083}"/>
              </a:ext>
            </a:extLst>
          </p:cNvPr>
          <p:cNvSpPr/>
          <p:nvPr/>
        </p:nvSpPr>
        <p:spPr>
          <a:xfrm>
            <a:off x="4161243" y="5300892"/>
            <a:ext cx="31273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6456306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12</TotalTime>
  <Words>671</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Adobe Garamond Pro</vt:lpstr>
      <vt:lpstr>Arial</vt:lpstr>
      <vt:lpstr>Calibri</vt:lpstr>
      <vt:lpstr>Calibri Light</vt:lpstr>
      <vt:lpstr>Century Schoolbook</vt:lpstr>
      <vt:lpstr>Corbel</vt:lpstr>
      <vt:lpstr>Courier New</vt:lpstr>
      <vt:lpstr>Times New Roman</vt:lpstr>
      <vt:lpstr>Headlines</vt:lpstr>
      <vt:lpstr>CAR ACCIDENT SERVERITY PROBLEM</vt:lpstr>
      <vt:lpstr>Introduction/ Business Problem  </vt:lpstr>
      <vt:lpstr>Data section</vt:lpstr>
      <vt:lpstr>Methodology Section </vt:lpstr>
      <vt:lpstr>Charts and Graphs</vt:lpstr>
      <vt:lpstr>Analysis </vt:lpstr>
      <vt:lpstr>Results &amp; Evaluation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SERVERITY PROBLEM</dc:title>
  <dc:creator>Kharthick P</dc:creator>
  <cp:lastModifiedBy>Kharthick P</cp:lastModifiedBy>
  <cp:revision>2</cp:revision>
  <dcterms:created xsi:type="dcterms:W3CDTF">2020-09-21T17:32:32Z</dcterms:created>
  <dcterms:modified xsi:type="dcterms:W3CDTF">2020-09-21T17:44:53Z</dcterms:modified>
</cp:coreProperties>
</file>