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3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3A948-BA6A-4F84-8C62-0CDDB614DD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B6878B-036B-482F-8A25-531D597D81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6A8A6-7CAD-4CD3-96AB-8EF24C4C5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E5B6-0559-4E1F-8A76-0642F40923EB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7BA60-46D2-4C7E-9E91-69E16D07F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8D319-6E7E-494D-A9DF-487D35049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0AA58-7CA4-49F5-BD9F-0B6D4B61D1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7941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7267D-9FCF-43D0-93C3-A6FC0F77D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4A786B-2302-4147-BD38-2B9EDED53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04B12-2555-4D46-822E-CF40C4BB1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E5B6-0559-4E1F-8A76-0642F40923EB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1D30F-13CB-47A9-BCCB-EFB40339C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E65B4-6595-4A24-B354-244563156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0AA58-7CA4-49F5-BD9F-0B6D4B61D1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427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7CF8A9-E67E-404F-A8EB-17D676B759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48EA8F-F5F2-4EAF-BEBF-B15FCBD666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E102B-9A47-4E49-A059-D6852A74E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E5B6-0559-4E1F-8A76-0642F40923EB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02394-2278-46B7-B13C-3BD5A8BA5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DA992-2767-4B1A-BC69-434DC8F0E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0AA58-7CA4-49F5-BD9F-0B6D4B61D1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44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AE02B-A8A3-4380-B963-F675E9E40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A302C-BA4B-4AEB-B47C-244C8EB6F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C30AC-58CB-40C8-B4EB-276C12AE7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E5B6-0559-4E1F-8A76-0642F40923EB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32168-8FE0-4C29-AA90-1E510172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68906-9E3B-491F-A973-960394D0A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0AA58-7CA4-49F5-BD9F-0B6D4B61D1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735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4F719-B3DB-4B9E-86EB-E53E4614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8D5ACC-19ED-44FB-AA61-F66F8EADC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BAFEB-A5A4-45F9-917A-D6A949840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E5B6-0559-4E1F-8A76-0642F40923EB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D5835-D24F-49B6-BEE1-E2B574E60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BD9DB-E360-4856-8369-BD0949BDA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0AA58-7CA4-49F5-BD9F-0B6D4B61D1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0749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2577C-B8C9-4F35-93CF-EE6B5E78D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93ADA-525D-430F-BB6C-48C91B3B88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29891B-7C6C-498B-BD45-B625F226F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1DDD48-53EE-4B91-809C-D674B3976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E5B6-0559-4E1F-8A76-0642F40923EB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1FBBC7-733C-473B-9D13-8781BF9D5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8B51AA-7B65-4683-993B-27D084361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0AA58-7CA4-49F5-BD9F-0B6D4B61D1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598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E767E-1C6A-44DA-A72E-18EE8EBC0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0B19D9-DA4C-405C-8CFC-AC8D9DBE1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9B3261-046F-4F84-A2C8-E125DBD5C0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43AF70-630D-4E77-A1EF-95D11655C0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D63616-370E-40CA-9056-53C819DFF4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297D1B-1450-4B73-AA53-6B3B2D645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E5B6-0559-4E1F-8A76-0642F40923EB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82F556-4D01-4345-AE0A-7942A02A2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3308E-64CE-4385-8AEE-CDA7B9863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0AA58-7CA4-49F5-BD9F-0B6D4B61D1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868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01FB9-A02A-4602-92CB-40A85436B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B14E76-45B2-4CA5-9399-1557308F1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E5B6-0559-4E1F-8A76-0642F40923EB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79B53B-07FD-48B0-BA8A-4024D3487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E56EE4-0E82-490C-B8A0-B9739498B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0AA58-7CA4-49F5-BD9F-0B6D4B61D1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931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D61454-6587-4420-B48C-57E2B3E4C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E5B6-0559-4E1F-8A76-0642F40923EB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9E6AD-FB6F-436F-8A20-1B853C0C4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D63F5C-5406-47D2-A454-98AA50EEF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0AA58-7CA4-49F5-BD9F-0B6D4B61D1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5898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DE01F-6899-4BB1-B8D1-9C04ED21F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24F74-8DF0-4C3C-A987-5D987247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3BF95C-A37C-468C-81D1-0C745BA376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2F9AB8-62F9-484E-88FC-9B621049E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E5B6-0559-4E1F-8A76-0642F40923EB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6C3635-E256-4201-8BE6-80C4EECCF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1E7A60-954C-4DCA-83E2-80FF787C8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0AA58-7CA4-49F5-BD9F-0B6D4B61D1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0499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607D3-0B9B-4385-A296-254B8910B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4B5601-5242-4DB2-82D3-4BAD388076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A6BDAC-8724-431A-8833-D8748480A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EE8AB8-2186-437A-86EA-99D4BBA98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E5B6-0559-4E1F-8A76-0642F40923EB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516A2A-950D-48B6-9D14-DEC9C8340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4E806-F1A0-4EF7-BFA0-AE78BECC7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0AA58-7CA4-49F5-BD9F-0B6D4B61D1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00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B14057-94F4-4067-9E33-046CAADDB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05303E-DC75-436A-A46C-151EBB513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02C1D-6D15-4839-B195-9A83E596A7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7E5B6-0559-4E1F-8A76-0642F40923EB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47118-F5F2-4D11-AF16-4A8D612749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687DB-C7CC-499F-A2A9-942F4FF25D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0AA58-7CA4-49F5-BD9F-0B6D4B61D1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022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428E7F3D-3253-4B0C-BBA2-500C215319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3674" b="632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6C35C-F363-435A-81DC-02A0AC666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/>
              <a:t>APPLIED OPERATIONS RESEARCH</a:t>
            </a:r>
          </a:p>
          <a:p>
            <a:pPr marL="0" indent="0">
              <a:buNone/>
            </a:pPr>
            <a:r>
              <a:rPr lang="en-US" sz="2000"/>
              <a:t>Linear Programming Assignment</a:t>
            </a:r>
          </a:p>
          <a:p>
            <a:pPr marL="0" indent="0">
              <a:buNone/>
            </a:pPr>
            <a:r>
              <a:rPr lang="en-US" sz="2000"/>
              <a:t>Submitted by-</a:t>
            </a:r>
          </a:p>
          <a:p>
            <a:pPr marL="0" indent="0">
              <a:buNone/>
            </a:pPr>
            <a:r>
              <a:rPr lang="en-US" sz="2000"/>
              <a:t>Kumar Prerak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7245601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2844B-593B-4921-98B3-946BDB97E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" y="-69880"/>
            <a:ext cx="10554810" cy="895504"/>
          </a:xfrm>
        </p:spPr>
        <p:txBody>
          <a:bodyPr/>
          <a:lstStyle/>
          <a:p>
            <a:r>
              <a:rPr lang="en-IN" dirty="0"/>
              <a:t>LINDO Output</a:t>
            </a:r>
          </a:p>
        </p:txBody>
      </p:sp>
      <p:pic>
        <p:nvPicPr>
          <p:cNvPr id="7" name="Content Placeholder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E4F1CE82-25DC-4EB0-ACD1-E1CDBE9BCE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674" y="788748"/>
            <a:ext cx="5210175" cy="5860649"/>
          </a:xfrm>
        </p:spPr>
      </p:pic>
    </p:spTree>
    <p:extLst>
      <p:ext uri="{BB962C8B-B14F-4D97-AF65-F5344CB8AC3E}">
        <p14:creationId xmlns:p14="http://schemas.microsoft.com/office/powerpoint/2010/main" val="1681033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DAE0A7-0931-420E-8858-D61063AC3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Report for (a) part: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EABC6-D298-41E4-9736-07AE0B5BA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IN"/>
              <a:t>According to the optimal solution that has been obtained, minimum Power dissipated is 72 Watts.</a:t>
            </a:r>
          </a:p>
          <a:p>
            <a:r>
              <a:rPr lang="en-IN"/>
              <a:t>Resistors: R1= 0.5 ohms, R2=0.33ohms, R3= 0.25 ohms, R4=0.111 ohms</a:t>
            </a:r>
          </a:p>
          <a:p>
            <a:r>
              <a:rPr lang="en-IN"/>
              <a:t>Current: I1=4A, I2=6A, I3=8A, I4=18A</a:t>
            </a:r>
          </a:p>
          <a:p>
            <a:r>
              <a:rPr lang="en-IN"/>
              <a:t>Voltage drop: V1=V2=V3=V4=2 Volts</a:t>
            </a:r>
          </a:p>
          <a:p>
            <a:r>
              <a:rPr lang="en-IN"/>
              <a:t>Power dissipated across each resistor: P1=8W, P2=12W, P3=16W, P4=36W</a:t>
            </a:r>
          </a:p>
          <a:p>
            <a:r>
              <a:rPr lang="en-IN"/>
              <a:t>Total Power dissipated= P1+P2+P3+P4= 72W</a:t>
            </a:r>
          </a:p>
          <a:p>
            <a:endParaRPr lang="en-IN"/>
          </a:p>
          <a:p>
            <a:endParaRPr lang="en-IN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0799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DAE0A7-0931-420E-8858-D61063AC3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Report for (b) part: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EABC6-D298-41E4-9736-07AE0B5BA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IN" sz="2400"/>
              <a:t>According to the optimal solution that has been obtained, minimum Power dissipated is 60 Watts.</a:t>
            </a:r>
          </a:p>
          <a:p>
            <a:r>
              <a:rPr lang="en-IN" sz="2400"/>
              <a:t>Resistors: </a:t>
            </a:r>
          </a:p>
          <a:p>
            <a:pPr marL="0" indent="0">
              <a:buNone/>
            </a:pPr>
            <a:r>
              <a:rPr lang="en-IN" sz="2400"/>
              <a:t>R1= 1/C1= 1/0.333= 3ohms</a:t>
            </a:r>
          </a:p>
          <a:p>
            <a:pPr marL="0" indent="0">
              <a:buNone/>
            </a:pPr>
            <a:r>
              <a:rPr lang="en-IN" sz="2400"/>
              <a:t>R2= 1/C2= 1/0.333= 3ohms</a:t>
            </a:r>
          </a:p>
          <a:p>
            <a:pPr marL="0" indent="0">
              <a:buNone/>
            </a:pPr>
            <a:r>
              <a:rPr lang="en-IN" sz="2400"/>
              <a:t>R3= 1/C3= 1/0.333= 3ohms</a:t>
            </a:r>
          </a:p>
          <a:p>
            <a:pPr marL="0" indent="0">
              <a:buNone/>
            </a:pPr>
            <a:r>
              <a:rPr lang="en-IN" sz="2400"/>
              <a:t>R4= 1/C4= 1/1.5= 0.66667 ohms</a:t>
            </a:r>
          </a:p>
          <a:p>
            <a:r>
              <a:rPr lang="en-IN" sz="2400"/>
              <a:t>Current: I1=2A, I2=2A, I3=2A, I4=6A</a:t>
            </a:r>
          </a:p>
          <a:p>
            <a:r>
              <a:rPr lang="en-IN" sz="2400"/>
              <a:t>Voltage drop: V1=6v ,V2=6v ,V3=6v ,V4=4v </a:t>
            </a:r>
          </a:p>
          <a:p>
            <a:r>
              <a:rPr lang="en-IN" sz="2400"/>
              <a:t>Power dissipated across each resistor: P1=12W, P2=12W, P3=12W, P4=24W</a:t>
            </a:r>
          </a:p>
          <a:p>
            <a:r>
              <a:rPr lang="en-IN" sz="2400"/>
              <a:t>Total Power dissipated= P1+P2+P3+P4= 60W</a:t>
            </a:r>
          </a:p>
          <a:p>
            <a:endParaRPr lang="en-IN" sz="2400"/>
          </a:p>
          <a:p>
            <a:endParaRPr lang="en-IN" sz="2400"/>
          </a:p>
          <a:p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649773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E8EFB-1F6E-4026-9D4C-8F98D421B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dirty="0"/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3461212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D36867-0643-4B4F-AC4F-17BEEC520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640263"/>
            <a:ext cx="3284331" cy="5254510"/>
          </a:xfrm>
        </p:spPr>
        <p:txBody>
          <a:bodyPr>
            <a:normAutofit/>
          </a:bodyPr>
          <a:lstStyle/>
          <a:p>
            <a:r>
              <a:rPr lang="en-IN" dirty="0"/>
              <a:t>Problem Statement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CBAB0-FFFD-45AB-B811-878F4DA95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263"/>
            <a:ext cx="6028944" cy="525451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900" dirty="0">
                <a:solidFill>
                  <a:schemeClr val="bg1"/>
                </a:solidFill>
              </a:rPr>
              <a:t>Q) In the electrical circuit of Figure 11, It = current (in amperes) ﬂowing through resistor t, Vt = voltage drop (in volts) across resistor t, and Rt = resistance (in ohms) of resistor t. </a:t>
            </a:r>
            <a:r>
              <a:rPr lang="en-US" sz="1900" dirty="0" err="1">
                <a:solidFill>
                  <a:schemeClr val="bg1"/>
                </a:solidFill>
              </a:rPr>
              <a:t>Kirchoff’s</a:t>
            </a:r>
            <a:r>
              <a:rPr lang="en-US" sz="1900" dirty="0">
                <a:solidFill>
                  <a:schemeClr val="bg1"/>
                </a:solidFill>
              </a:rPr>
              <a:t> Voltage and Current Laws imply that V1 = V2 = V3 and I1 + I2 + I3 = I4. The power dissipated by the current ﬂowing through resistor t is It 2Rt. Ohm’s Law implies that Vt = </a:t>
            </a:r>
            <a:r>
              <a:rPr lang="en-US" sz="1900" dirty="0" err="1">
                <a:solidFill>
                  <a:schemeClr val="bg1"/>
                </a:solidFill>
              </a:rPr>
              <a:t>ItRt</a:t>
            </a:r>
            <a:r>
              <a:rPr lang="en-US" sz="1900" dirty="0">
                <a:solidFill>
                  <a:schemeClr val="bg1"/>
                </a:solidFill>
              </a:rPr>
              <a:t>. The two parts of this problem should be solved independently. </a:t>
            </a:r>
          </a:p>
          <a:p>
            <a:r>
              <a:rPr lang="en-US" sz="1900" dirty="0">
                <a:solidFill>
                  <a:schemeClr val="bg1"/>
                </a:solidFill>
              </a:rPr>
              <a:t>a) Suppose you are told that I1 = 4, I2 = 6, I3 = 8, and I4 = 18 are required. Also, the voltage drop across each resistor must be between 2 and 10 volts. Choose the Rt’s to minimize the total dissipated power. Formulate an LP whose solution will solve your problem.</a:t>
            </a:r>
          </a:p>
          <a:p>
            <a:r>
              <a:rPr lang="en-US" sz="1900" dirty="0">
                <a:solidFill>
                  <a:schemeClr val="bg1"/>
                </a:solidFill>
              </a:rPr>
              <a:t> b)Suppose you are told that V1 = 6, V2 = 6, V3 = 6, and V4 = 4 are required. Also, the current ﬂowing through each resistor must be between 2 and 6 amperes. Choose the Rt’s to minimize the total dissipated power. Formulate an LP whose solution will solve your problem.</a:t>
            </a:r>
            <a:endParaRPr lang="en-IN" sz="1900" dirty="0">
              <a:solidFill>
                <a:schemeClr val="bg1"/>
              </a:solidFill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A0CF774-52B9-4086-95B3-56C8055005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" y="3941387"/>
            <a:ext cx="3874257" cy="197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9847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E2D7D-BEFE-4230-92D9-F70175472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5" y="98425"/>
            <a:ext cx="10515600" cy="1325563"/>
          </a:xfrm>
        </p:spPr>
        <p:txBody>
          <a:bodyPr/>
          <a:lstStyle/>
          <a:p>
            <a:r>
              <a:rPr lang="en-IN" dirty="0"/>
              <a:t>a) Verbal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7BA8A-ED6D-4E48-99EF-E87CFF361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1" y="1571625"/>
            <a:ext cx="10839450" cy="460533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Decision variables:</a:t>
            </a:r>
          </a:p>
          <a:p>
            <a:r>
              <a:rPr lang="en-IN" dirty="0"/>
              <a:t>Ri: Resistance across resistor </a:t>
            </a:r>
            <a:r>
              <a:rPr lang="en-IN" dirty="0" err="1"/>
              <a:t>i</a:t>
            </a:r>
            <a:r>
              <a:rPr lang="en-IN" dirty="0"/>
              <a:t> where </a:t>
            </a:r>
            <a:r>
              <a:rPr lang="en-IN" dirty="0" err="1"/>
              <a:t>i</a:t>
            </a:r>
            <a:r>
              <a:rPr lang="en-IN" dirty="0"/>
              <a:t>=1,2,3,4</a:t>
            </a:r>
          </a:p>
          <a:p>
            <a:r>
              <a:rPr lang="en-IN" dirty="0"/>
              <a:t>Vi: Voltage drop across resistor </a:t>
            </a:r>
            <a:r>
              <a:rPr lang="en-IN" dirty="0" err="1"/>
              <a:t>i</a:t>
            </a:r>
            <a:r>
              <a:rPr lang="en-IN" dirty="0"/>
              <a:t> where </a:t>
            </a:r>
            <a:r>
              <a:rPr lang="en-IN" dirty="0" err="1"/>
              <a:t>i</a:t>
            </a:r>
            <a:r>
              <a:rPr lang="en-IN" dirty="0"/>
              <a:t>=1,2,3,4</a:t>
            </a:r>
          </a:p>
          <a:p>
            <a:r>
              <a:rPr lang="en-IN" dirty="0"/>
              <a:t>Ii: Current passing through each resistor </a:t>
            </a:r>
            <a:r>
              <a:rPr lang="en-IN" dirty="0" err="1"/>
              <a:t>i</a:t>
            </a:r>
            <a:r>
              <a:rPr lang="en-IN" dirty="0"/>
              <a:t> where </a:t>
            </a:r>
            <a:r>
              <a:rPr lang="en-IN" dirty="0" err="1"/>
              <a:t>i</a:t>
            </a:r>
            <a:r>
              <a:rPr lang="en-IN" dirty="0"/>
              <a:t>=1,2,3,4</a:t>
            </a:r>
          </a:p>
          <a:p>
            <a:r>
              <a:rPr lang="en-IN" dirty="0"/>
              <a:t>Pi: Power dissipated across each resistor i where </a:t>
            </a:r>
            <a:r>
              <a:rPr lang="en-IN" dirty="0" err="1"/>
              <a:t>i</a:t>
            </a:r>
            <a:r>
              <a:rPr lang="en-IN" dirty="0"/>
              <a:t>=1,2,3,4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Constraints:</a:t>
            </a:r>
          </a:p>
          <a:p>
            <a:r>
              <a:rPr lang="en-US" dirty="0" err="1"/>
              <a:t>Kirchoff’s</a:t>
            </a:r>
            <a:r>
              <a:rPr lang="en-US" dirty="0"/>
              <a:t> voltage law </a:t>
            </a:r>
          </a:p>
          <a:p>
            <a:r>
              <a:rPr lang="en-US" dirty="0" err="1"/>
              <a:t>Kirchoff’s</a:t>
            </a:r>
            <a:r>
              <a:rPr lang="en-US" dirty="0"/>
              <a:t> current law</a:t>
            </a:r>
          </a:p>
          <a:p>
            <a:r>
              <a:rPr lang="en-US" dirty="0"/>
              <a:t>Ohm’s Law </a:t>
            </a:r>
          </a:p>
          <a:p>
            <a:r>
              <a:rPr lang="en-US" dirty="0"/>
              <a:t>Voltage drop constraint</a:t>
            </a:r>
          </a:p>
          <a:p>
            <a:r>
              <a:rPr lang="en-US" dirty="0"/>
              <a:t>Current constraint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Objective function:</a:t>
            </a:r>
          </a:p>
          <a:p>
            <a:r>
              <a:rPr lang="en-US" dirty="0"/>
              <a:t>Minimize the total power dissipated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0857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D3CC1-BF1A-43CF-8E74-B58193D98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-52388"/>
            <a:ext cx="10515600" cy="1325563"/>
          </a:xfrm>
        </p:spPr>
        <p:txBody>
          <a:bodyPr/>
          <a:lstStyle/>
          <a:p>
            <a:r>
              <a:rPr lang="en-IN" dirty="0"/>
              <a:t>Mathematical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E16F9-02A9-416D-8E3C-F469C3079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075" y="1419225"/>
            <a:ext cx="11134725" cy="47577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Decision variables:</a:t>
            </a:r>
          </a:p>
          <a:p>
            <a:r>
              <a:rPr lang="en-IN" dirty="0"/>
              <a:t>Ri: Resistance across resistor </a:t>
            </a:r>
            <a:r>
              <a:rPr lang="en-IN" dirty="0" err="1"/>
              <a:t>i</a:t>
            </a:r>
            <a:r>
              <a:rPr lang="en-IN" dirty="0"/>
              <a:t> where </a:t>
            </a:r>
            <a:r>
              <a:rPr lang="en-IN" dirty="0" err="1"/>
              <a:t>i</a:t>
            </a:r>
            <a:r>
              <a:rPr lang="en-IN" dirty="0"/>
              <a:t>=1,2,3,4</a:t>
            </a:r>
          </a:p>
          <a:p>
            <a:r>
              <a:rPr lang="en-IN" dirty="0"/>
              <a:t>Vi: Voltage drop across resistor </a:t>
            </a:r>
            <a:r>
              <a:rPr lang="en-IN" dirty="0" err="1"/>
              <a:t>i</a:t>
            </a:r>
            <a:r>
              <a:rPr lang="en-IN" dirty="0"/>
              <a:t> where </a:t>
            </a:r>
            <a:r>
              <a:rPr lang="en-IN" dirty="0" err="1"/>
              <a:t>i</a:t>
            </a:r>
            <a:r>
              <a:rPr lang="en-IN" dirty="0"/>
              <a:t>=1,2,3,4</a:t>
            </a:r>
          </a:p>
          <a:p>
            <a:r>
              <a:rPr lang="en-IN" dirty="0"/>
              <a:t>Ii: Current passing through each resistor </a:t>
            </a:r>
            <a:r>
              <a:rPr lang="en-IN" dirty="0" err="1"/>
              <a:t>i</a:t>
            </a:r>
            <a:r>
              <a:rPr lang="en-IN" dirty="0"/>
              <a:t> where </a:t>
            </a:r>
            <a:r>
              <a:rPr lang="en-IN" dirty="0" err="1"/>
              <a:t>i</a:t>
            </a:r>
            <a:r>
              <a:rPr lang="en-IN" dirty="0"/>
              <a:t>=1,2,3,4</a:t>
            </a:r>
          </a:p>
          <a:p>
            <a:r>
              <a:rPr lang="en-IN" dirty="0"/>
              <a:t>Pi: Power dissipated across each resistor </a:t>
            </a:r>
            <a:r>
              <a:rPr lang="en-IN" dirty="0" err="1"/>
              <a:t>i</a:t>
            </a:r>
            <a:r>
              <a:rPr lang="en-IN" dirty="0"/>
              <a:t> where </a:t>
            </a:r>
            <a:r>
              <a:rPr lang="en-IN" dirty="0" err="1"/>
              <a:t>i</a:t>
            </a:r>
            <a:r>
              <a:rPr lang="en-IN" dirty="0"/>
              <a:t>=1,2,3,4</a:t>
            </a:r>
          </a:p>
          <a:p>
            <a:pPr marL="0" indent="0">
              <a:buNone/>
            </a:pPr>
            <a:r>
              <a:rPr lang="en-US" dirty="0"/>
              <a:t>Constraints:</a:t>
            </a:r>
          </a:p>
          <a:p>
            <a:r>
              <a:rPr lang="en-US" dirty="0" err="1"/>
              <a:t>Kirchoff’s</a:t>
            </a:r>
            <a:r>
              <a:rPr lang="en-US" dirty="0"/>
              <a:t> voltage law: V1=V2=V3</a:t>
            </a:r>
          </a:p>
          <a:p>
            <a:r>
              <a:rPr lang="en-US" dirty="0" err="1"/>
              <a:t>Kirchoff’s</a:t>
            </a:r>
            <a:r>
              <a:rPr lang="en-US" dirty="0"/>
              <a:t> current law: I1+I2+I3=I4</a:t>
            </a:r>
          </a:p>
          <a:p>
            <a:r>
              <a:rPr lang="en-US" dirty="0"/>
              <a:t>Ohm’s Law : Vi=Ii*Ri   for </a:t>
            </a:r>
            <a:r>
              <a:rPr lang="en-US" dirty="0" err="1"/>
              <a:t>i</a:t>
            </a:r>
            <a:r>
              <a:rPr lang="en-US" dirty="0"/>
              <a:t>=1,2,3,4</a:t>
            </a:r>
          </a:p>
          <a:p>
            <a:r>
              <a:rPr lang="en-US" dirty="0"/>
              <a:t>Voltage drop constraint: 2&lt;=Vi&lt;=10   for </a:t>
            </a:r>
            <a:r>
              <a:rPr lang="en-US" dirty="0" err="1"/>
              <a:t>i</a:t>
            </a:r>
            <a:r>
              <a:rPr lang="en-US" dirty="0"/>
              <a:t>=1,2,3,4</a:t>
            </a:r>
          </a:p>
          <a:p>
            <a:r>
              <a:rPr lang="en-US" dirty="0"/>
              <a:t>Current Constraint: I1=4, I2=6, I3=8, I4=18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Objective function:</a:t>
            </a:r>
          </a:p>
          <a:p>
            <a:r>
              <a:rPr lang="en-US" dirty="0"/>
              <a:t>Minimize the total power dissipated:</a:t>
            </a:r>
          </a:p>
          <a:p>
            <a:pPr marL="0" indent="0">
              <a:buNone/>
            </a:pPr>
            <a:r>
              <a:rPr lang="en-US" dirty="0"/>
              <a:t> 	Minimize P1+P2+P3+P4</a:t>
            </a:r>
          </a:p>
          <a:p>
            <a:pPr marL="0" indent="0">
              <a:buNone/>
            </a:pPr>
            <a:r>
              <a:rPr lang="en-US" dirty="0"/>
              <a:t>Where Pi = Ii^2*Ri   for </a:t>
            </a:r>
            <a:r>
              <a:rPr lang="en-US" dirty="0" err="1"/>
              <a:t>i</a:t>
            </a:r>
            <a:r>
              <a:rPr lang="en-US" dirty="0"/>
              <a:t>=1,2,3,4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1015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42CDB-ACD3-40DF-9CF8-247CA6E89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049" y="365125"/>
            <a:ext cx="10776751" cy="762339"/>
          </a:xfrm>
        </p:spPr>
        <p:txBody>
          <a:bodyPr/>
          <a:lstStyle/>
          <a:p>
            <a:r>
              <a:rPr lang="en-IN" dirty="0"/>
              <a:t>LINDO Code</a:t>
            </a:r>
          </a:p>
        </p:txBody>
      </p:sp>
      <p:pic>
        <p:nvPicPr>
          <p:cNvPr id="9" name="Content Placeholder 8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DD0A3CBD-7493-4449-89F9-64DB1990AA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723" y="1280445"/>
            <a:ext cx="3737499" cy="4984624"/>
          </a:xfrm>
        </p:spPr>
      </p:pic>
    </p:spTree>
    <p:extLst>
      <p:ext uri="{BB962C8B-B14F-4D97-AF65-F5344CB8AC3E}">
        <p14:creationId xmlns:p14="http://schemas.microsoft.com/office/powerpoint/2010/main" val="1215836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2844B-593B-4921-98B3-946BDB97E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" y="-69880"/>
            <a:ext cx="10554810" cy="895504"/>
          </a:xfrm>
        </p:spPr>
        <p:txBody>
          <a:bodyPr/>
          <a:lstStyle/>
          <a:p>
            <a:r>
              <a:rPr lang="en-IN" dirty="0"/>
              <a:t>LINDO Output</a:t>
            </a:r>
          </a:p>
        </p:txBody>
      </p:sp>
      <p:pic>
        <p:nvPicPr>
          <p:cNvPr id="5" name="Content Placeholder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949E2061-C5D8-4229-9BF1-F464BDB3DB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689" y="1114133"/>
            <a:ext cx="5255581" cy="5600738"/>
          </a:xfrm>
        </p:spPr>
      </p:pic>
    </p:spTree>
    <p:extLst>
      <p:ext uri="{BB962C8B-B14F-4D97-AF65-F5344CB8AC3E}">
        <p14:creationId xmlns:p14="http://schemas.microsoft.com/office/powerpoint/2010/main" val="2126715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E2D7D-BEFE-4230-92D9-F70175472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5" y="98425"/>
            <a:ext cx="10515600" cy="1325563"/>
          </a:xfrm>
        </p:spPr>
        <p:txBody>
          <a:bodyPr/>
          <a:lstStyle/>
          <a:p>
            <a:r>
              <a:rPr lang="en-IN" dirty="0"/>
              <a:t>b) Verbal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7BA8A-ED6D-4E48-99EF-E87CFF361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1" y="1571625"/>
            <a:ext cx="10839450" cy="460533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Decision variables:</a:t>
            </a:r>
          </a:p>
          <a:p>
            <a:r>
              <a:rPr lang="en-IN" dirty="0"/>
              <a:t>Ci: Inverse of Resistance across resistor </a:t>
            </a:r>
            <a:r>
              <a:rPr lang="en-IN" dirty="0" err="1"/>
              <a:t>i</a:t>
            </a:r>
            <a:r>
              <a:rPr lang="en-IN" dirty="0"/>
              <a:t> where </a:t>
            </a:r>
            <a:r>
              <a:rPr lang="en-IN" dirty="0" err="1"/>
              <a:t>i</a:t>
            </a:r>
            <a:r>
              <a:rPr lang="en-IN" dirty="0"/>
              <a:t>=1,2,3,4</a:t>
            </a:r>
          </a:p>
          <a:p>
            <a:r>
              <a:rPr lang="en-IN" dirty="0"/>
              <a:t>Vi: Voltage drop across resistor </a:t>
            </a:r>
            <a:r>
              <a:rPr lang="en-IN" dirty="0" err="1"/>
              <a:t>i</a:t>
            </a:r>
            <a:r>
              <a:rPr lang="en-IN" dirty="0"/>
              <a:t> where </a:t>
            </a:r>
            <a:r>
              <a:rPr lang="en-IN" dirty="0" err="1"/>
              <a:t>i</a:t>
            </a:r>
            <a:r>
              <a:rPr lang="en-IN" dirty="0"/>
              <a:t>=1,2,3,4</a:t>
            </a:r>
          </a:p>
          <a:p>
            <a:r>
              <a:rPr lang="en-IN" dirty="0"/>
              <a:t>Ii: Current passing through each resistor </a:t>
            </a:r>
            <a:r>
              <a:rPr lang="en-IN" dirty="0" err="1"/>
              <a:t>i</a:t>
            </a:r>
            <a:r>
              <a:rPr lang="en-IN" dirty="0"/>
              <a:t> where </a:t>
            </a:r>
            <a:r>
              <a:rPr lang="en-IN" dirty="0" err="1"/>
              <a:t>i</a:t>
            </a:r>
            <a:r>
              <a:rPr lang="en-IN" dirty="0"/>
              <a:t>=1,2,3,4</a:t>
            </a:r>
          </a:p>
          <a:p>
            <a:r>
              <a:rPr lang="en-IN" dirty="0"/>
              <a:t>Pi: Power dissipated across each resistor i where </a:t>
            </a:r>
            <a:r>
              <a:rPr lang="en-IN" dirty="0" err="1"/>
              <a:t>i</a:t>
            </a:r>
            <a:r>
              <a:rPr lang="en-IN" dirty="0"/>
              <a:t>=1,2,3,4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Constraints:</a:t>
            </a:r>
          </a:p>
          <a:p>
            <a:r>
              <a:rPr lang="en-US" dirty="0" err="1"/>
              <a:t>Kirchoff’s</a:t>
            </a:r>
            <a:r>
              <a:rPr lang="en-US" dirty="0"/>
              <a:t> voltage law </a:t>
            </a:r>
          </a:p>
          <a:p>
            <a:r>
              <a:rPr lang="en-US" dirty="0" err="1"/>
              <a:t>Kirchoff’s</a:t>
            </a:r>
            <a:r>
              <a:rPr lang="en-US" dirty="0"/>
              <a:t> current law</a:t>
            </a:r>
          </a:p>
          <a:p>
            <a:r>
              <a:rPr lang="en-US" dirty="0"/>
              <a:t>Ohm’s Law </a:t>
            </a:r>
          </a:p>
          <a:p>
            <a:r>
              <a:rPr lang="en-US" dirty="0"/>
              <a:t>Voltage constraint</a:t>
            </a:r>
          </a:p>
          <a:p>
            <a:r>
              <a:rPr lang="en-US" dirty="0"/>
              <a:t>Current constraint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Objective function:</a:t>
            </a:r>
          </a:p>
          <a:p>
            <a:r>
              <a:rPr lang="en-US" dirty="0"/>
              <a:t>Minimize the total power dissipated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0752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D3CC1-BF1A-43CF-8E74-B58193D98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-52388"/>
            <a:ext cx="10515600" cy="1325563"/>
          </a:xfrm>
        </p:spPr>
        <p:txBody>
          <a:bodyPr/>
          <a:lstStyle/>
          <a:p>
            <a:r>
              <a:rPr lang="en-IN" dirty="0"/>
              <a:t>Mathematical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E16F9-02A9-416D-8E3C-F469C3079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075" y="1419225"/>
            <a:ext cx="11134725" cy="47577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Decision variables:</a:t>
            </a:r>
          </a:p>
          <a:p>
            <a:r>
              <a:rPr lang="en-IN" dirty="0"/>
              <a:t>Ci: Inverse of Resistance (1/Ri) across resistor </a:t>
            </a:r>
            <a:r>
              <a:rPr lang="en-IN" dirty="0" err="1"/>
              <a:t>i</a:t>
            </a:r>
            <a:r>
              <a:rPr lang="en-IN" dirty="0"/>
              <a:t> where </a:t>
            </a:r>
            <a:r>
              <a:rPr lang="en-IN" dirty="0" err="1"/>
              <a:t>i</a:t>
            </a:r>
            <a:r>
              <a:rPr lang="en-IN" dirty="0"/>
              <a:t>=1,2,3,4</a:t>
            </a:r>
          </a:p>
          <a:p>
            <a:r>
              <a:rPr lang="en-IN" dirty="0"/>
              <a:t>Vi: Voltage drop across resistor </a:t>
            </a:r>
            <a:r>
              <a:rPr lang="en-IN" dirty="0" err="1"/>
              <a:t>i</a:t>
            </a:r>
            <a:r>
              <a:rPr lang="en-IN" dirty="0"/>
              <a:t> where </a:t>
            </a:r>
            <a:r>
              <a:rPr lang="en-IN" dirty="0" err="1"/>
              <a:t>i</a:t>
            </a:r>
            <a:r>
              <a:rPr lang="en-IN" dirty="0"/>
              <a:t>=1,2,3,4</a:t>
            </a:r>
          </a:p>
          <a:p>
            <a:r>
              <a:rPr lang="en-IN" dirty="0"/>
              <a:t>Ii: Current passing through each resistor </a:t>
            </a:r>
            <a:r>
              <a:rPr lang="en-IN" dirty="0" err="1"/>
              <a:t>i</a:t>
            </a:r>
            <a:r>
              <a:rPr lang="en-IN" dirty="0"/>
              <a:t> where </a:t>
            </a:r>
            <a:r>
              <a:rPr lang="en-IN" dirty="0" err="1"/>
              <a:t>i</a:t>
            </a:r>
            <a:r>
              <a:rPr lang="en-IN" dirty="0"/>
              <a:t>=1,2,3,4</a:t>
            </a:r>
          </a:p>
          <a:p>
            <a:r>
              <a:rPr lang="en-IN" dirty="0"/>
              <a:t>Pi: Power dissipated across each resistor </a:t>
            </a:r>
            <a:r>
              <a:rPr lang="en-IN" dirty="0" err="1"/>
              <a:t>i</a:t>
            </a:r>
            <a:r>
              <a:rPr lang="en-IN" dirty="0"/>
              <a:t> where </a:t>
            </a:r>
            <a:r>
              <a:rPr lang="en-IN" dirty="0" err="1"/>
              <a:t>i</a:t>
            </a:r>
            <a:r>
              <a:rPr lang="en-IN" dirty="0"/>
              <a:t>=1,2,3,4</a:t>
            </a:r>
          </a:p>
          <a:p>
            <a:pPr marL="0" indent="0">
              <a:buNone/>
            </a:pPr>
            <a:r>
              <a:rPr lang="en-US" dirty="0"/>
              <a:t>Constraints:</a:t>
            </a:r>
          </a:p>
          <a:p>
            <a:r>
              <a:rPr lang="en-US" dirty="0" err="1"/>
              <a:t>Kirchoff’s</a:t>
            </a:r>
            <a:r>
              <a:rPr lang="en-US" dirty="0"/>
              <a:t> voltage law: V1=V2=V3</a:t>
            </a:r>
          </a:p>
          <a:p>
            <a:r>
              <a:rPr lang="en-US" dirty="0" err="1"/>
              <a:t>Kirchoff’s</a:t>
            </a:r>
            <a:r>
              <a:rPr lang="en-US" dirty="0"/>
              <a:t> current law: I1+I2+I3=I4</a:t>
            </a:r>
          </a:p>
          <a:p>
            <a:r>
              <a:rPr lang="en-US" dirty="0"/>
              <a:t>Ohm’s Law : Ii=Vi*Ci   for </a:t>
            </a:r>
            <a:r>
              <a:rPr lang="en-US" dirty="0" err="1"/>
              <a:t>i</a:t>
            </a:r>
            <a:r>
              <a:rPr lang="en-US" dirty="0"/>
              <a:t>=1,2,3,4</a:t>
            </a:r>
          </a:p>
          <a:p>
            <a:r>
              <a:rPr lang="en-US" dirty="0"/>
              <a:t>Voltage constraint: V1=6,V2=6,V3=6,V4=4</a:t>
            </a:r>
          </a:p>
          <a:p>
            <a:r>
              <a:rPr lang="en-US" dirty="0"/>
              <a:t>Current constraint: 2&lt;=Ii&lt;=6 for </a:t>
            </a:r>
            <a:r>
              <a:rPr lang="en-US" dirty="0" err="1"/>
              <a:t>i</a:t>
            </a:r>
            <a:r>
              <a:rPr lang="en-US" dirty="0"/>
              <a:t>=1,2,3,4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Objective function:</a:t>
            </a:r>
          </a:p>
          <a:p>
            <a:r>
              <a:rPr lang="en-US" dirty="0"/>
              <a:t>Minimize the total power dissipated:</a:t>
            </a:r>
          </a:p>
          <a:p>
            <a:pPr marL="0" indent="0">
              <a:buNone/>
            </a:pPr>
            <a:r>
              <a:rPr lang="en-US" dirty="0"/>
              <a:t> 	Minimize P1+P2+P3+P4</a:t>
            </a:r>
          </a:p>
          <a:p>
            <a:pPr marL="0" indent="0">
              <a:buNone/>
            </a:pPr>
            <a:r>
              <a:rPr lang="en-US" dirty="0"/>
              <a:t>Where Pi = Vi^2*Ci   for </a:t>
            </a:r>
            <a:r>
              <a:rPr lang="en-US" dirty="0" err="1"/>
              <a:t>i</a:t>
            </a:r>
            <a:r>
              <a:rPr lang="en-US" dirty="0"/>
              <a:t>=1,2,3,4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1598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42CDB-ACD3-40DF-9CF8-247CA6E89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049" y="365125"/>
            <a:ext cx="10776751" cy="762339"/>
          </a:xfrm>
        </p:spPr>
        <p:txBody>
          <a:bodyPr/>
          <a:lstStyle/>
          <a:p>
            <a:r>
              <a:rPr lang="en-IN" dirty="0"/>
              <a:t>LINDO Code</a:t>
            </a:r>
          </a:p>
        </p:txBody>
      </p:sp>
      <p:pic>
        <p:nvPicPr>
          <p:cNvPr id="6" name="Content Placeholder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DDFD6788-D5F8-4E5D-A5FA-5365B5121C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937" y="1214339"/>
            <a:ext cx="4048125" cy="5531501"/>
          </a:xfrm>
        </p:spPr>
      </p:pic>
    </p:spTree>
    <p:extLst>
      <p:ext uri="{BB962C8B-B14F-4D97-AF65-F5344CB8AC3E}">
        <p14:creationId xmlns:p14="http://schemas.microsoft.com/office/powerpoint/2010/main" val="1254869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874</Words>
  <Application>Microsoft Office PowerPoint</Application>
  <PresentationFormat>Widescreen</PresentationFormat>
  <Paragraphs>100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Problem Statement </vt:lpstr>
      <vt:lpstr>a) Verbal Formulation</vt:lpstr>
      <vt:lpstr>Mathematical Model</vt:lpstr>
      <vt:lpstr>LINDO Code</vt:lpstr>
      <vt:lpstr>LINDO Output</vt:lpstr>
      <vt:lpstr>b) Verbal Formulation</vt:lpstr>
      <vt:lpstr>Mathematical Model</vt:lpstr>
      <vt:lpstr>LINDO Code</vt:lpstr>
      <vt:lpstr>LINDO Output</vt:lpstr>
      <vt:lpstr>Report for (a) part:</vt:lpstr>
      <vt:lpstr>Report for (b) part: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Kumar Prerak</dc:creator>
  <cp:lastModifiedBy>Kumar Prerak</cp:lastModifiedBy>
  <cp:revision>1</cp:revision>
  <dcterms:created xsi:type="dcterms:W3CDTF">2020-05-25T09:29:44Z</dcterms:created>
  <dcterms:modified xsi:type="dcterms:W3CDTF">2020-05-25T09:30:06Z</dcterms:modified>
</cp:coreProperties>
</file>