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5"/>
  </p:notesMasterIdLst>
  <p:handoutMasterIdLst>
    <p:handoutMasterId r:id="rId26"/>
  </p:handoutMasterIdLst>
  <p:sldIdLst>
    <p:sldId id="350" r:id="rId5"/>
    <p:sldId id="352" r:id="rId6"/>
    <p:sldId id="361" r:id="rId7"/>
    <p:sldId id="365" r:id="rId8"/>
    <p:sldId id="366" r:id="rId9"/>
    <p:sldId id="380" r:id="rId10"/>
    <p:sldId id="367" r:id="rId11"/>
    <p:sldId id="368" r:id="rId12"/>
    <p:sldId id="369" r:id="rId13"/>
    <p:sldId id="370" r:id="rId14"/>
    <p:sldId id="371" r:id="rId15"/>
    <p:sldId id="372" r:id="rId16"/>
    <p:sldId id="378" r:id="rId17"/>
    <p:sldId id="373" r:id="rId18"/>
    <p:sldId id="375" r:id="rId19"/>
    <p:sldId id="381" r:id="rId20"/>
    <p:sldId id="376" r:id="rId21"/>
    <p:sldId id="379" r:id="rId22"/>
    <p:sldId id="377" r:id="rId23"/>
    <p:sldId id="34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226" autoAdjust="0"/>
  </p:normalViewPr>
  <p:slideViewPr>
    <p:cSldViewPr snapToGrid="0">
      <p:cViewPr>
        <p:scale>
          <a:sx n="64" d="100"/>
          <a:sy n="64" d="100"/>
        </p:scale>
        <p:origin x="718" y="34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01-Dec-20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December 1, 2020</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December 1, 2020</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December 1, 2020</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December 1, 2020</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December 1, 2020</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December 1, 2020</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December 1, 2020</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December 1, 2020</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December 1, 2020</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December 1, 2020</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nap.stanford.edu/data/ego-Facebook.html"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network-society-social-community-1019778/" TargetMode="External"/><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ictworks.org/3-reasons-why-your-next-online-community-idea-will-fail/" TargetMode="External"/><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433082" y="2116182"/>
            <a:ext cx="8425543" cy="1514019"/>
          </a:xfrm>
        </p:spPr>
        <p:txBody>
          <a:bodyPr/>
          <a:lstStyle/>
          <a:p>
            <a:r>
              <a:rPr lang="en-US" dirty="0"/>
              <a:t>Community Detection in Social Networks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sz="2800" b="1" dirty="0"/>
              <a:t>Purna Sai Pushkal Kalipindi</a:t>
            </a:r>
          </a:p>
          <a:p>
            <a:r>
              <a:rPr lang="en-US" sz="2800" b="1" dirty="0"/>
              <a:t>Maneesh </a:t>
            </a:r>
            <a:r>
              <a:rPr lang="en-US" sz="2800" b="1" dirty="0" err="1"/>
              <a:t>Boddu</a:t>
            </a:r>
            <a:endParaRPr lang="en-US" sz="2800" b="1"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3CA1-B0C5-491E-A4F3-9379F7C69F54}"/>
              </a:ext>
            </a:extLst>
          </p:cNvPr>
          <p:cNvSpPr>
            <a:spLocks noGrp="1"/>
          </p:cNvSpPr>
          <p:nvPr>
            <p:ph type="title"/>
          </p:nvPr>
        </p:nvSpPr>
        <p:spPr>
          <a:xfrm>
            <a:off x="964023" y="879063"/>
            <a:ext cx="7534998" cy="610863"/>
          </a:xfrm>
        </p:spPr>
        <p:txBody>
          <a:bodyPr>
            <a:normAutofit/>
          </a:bodyPr>
          <a:lstStyle/>
          <a:p>
            <a:r>
              <a:rPr lang="en-US" b="0" i="0" dirty="0">
                <a:solidFill>
                  <a:srgbClr val="000000"/>
                </a:solidFill>
                <a:effectLst/>
              </a:rPr>
              <a:t>Edge Betweenness centrality</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BFBE941-DDE9-49AF-A316-D505532776FD}"/>
                  </a:ext>
                </a:extLst>
              </p:cNvPr>
              <p:cNvSpPr>
                <a:spLocks noGrp="1"/>
              </p:cNvSpPr>
              <p:nvPr>
                <p:ph type="body" sz="quarter" idx="10"/>
              </p:nvPr>
            </p:nvSpPr>
            <p:spPr>
              <a:xfrm>
                <a:off x="952500" y="2656904"/>
                <a:ext cx="7056664" cy="2886646"/>
              </a:xfrm>
            </p:spPr>
            <p:txBody>
              <a:bodyPr/>
              <a:lstStyle/>
              <a:p>
                <a:pPr marL="285750" indent="-285750">
                  <a:buFont typeface="Arial" panose="020B0604020202020204" pitchFamily="34" charset="0"/>
                  <a:buChar char="•"/>
                </a:pPr>
                <a:r>
                  <a:rPr lang="en-US" dirty="0"/>
                  <a:t>It is the most important part in Girvan-Newman Algorithm</a:t>
                </a:r>
              </a:p>
              <a:p>
                <a:pPr marL="285750" indent="-285750">
                  <a:buFont typeface="Arial" panose="020B0604020202020204" pitchFamily="34" charset="0"/>
                  <a:buChar char="•"/>
                </a:pPr>
                <a:r>
                  <a:rPr lang="en-US" dirty="0"/>
                  <a:t>The betweenness centrality of a node is given by the expression:</a:t>
                </a:r>
              </a:p>
              <a:p>
                <a:endParaRPr lang="en-US" dirty="0"/>
              </a:p>
              <a:p>
                <a:endParaRPr lang="en-US" dirty="0"/>
              </a:p>
              <a:p>
                <a:pPr marL="285750" indent="-285750">
                  <a:buFont typeface="Arial" panose="020B0604020202020204" pitchFamily="34" charset="0"/>
                  <a:buChar char="•"/>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𝑠𝑡</m:t>
                        </m:r>
                      </m:sub>
                    </m:sSub>
                  </m:oMath>
                </a14:m>
                <a:r>
                  <a:rPr lang="en-US" dirty="0"/>
                  <a:t>is the total number of shortest paths from node </a:t>
                </a:r>
                <a:r>
                  <a:rPr lang="en-US" i="1" dirty="0">
                    <a:latin typeface="Arial Black" panose="020B0A04020102020204" pitchFamily="34" charset="0"/>
                  </a:rPr>
                  <a:t>s</a:t>
                </a:r>
                <a:r>
                  <a:rPr lang="en-US" dirty="0"/>
                  <a:t> to node </a:t>
                </a:r>
                <a:r>
                  <a:rPr lang="en-US" i="1" dirty="0">
                    <a:latin typeface="Arial Black" panose="020B0A04020102020204" pitchFamily="34" charset="0"/>
                  </a:rPr>
                  <a:t>t</a:t>
                </a:r>
                <a:r>
                  <a:rPr lang="en-US" dirty="0"/>
                  <a:t> </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𝑠𝑡</m:t>
                        </m:r>
                      </m:sub>
                    </m:sSub>
                    <m:r>
                      <a:rPr lang="en-US" i="1">
                        <a:latin typeface="Cambria Math" panose="02040503050406030204" pitchFamily="18" charset="0"/>
                      </a:rPr>
                      <m:t> </m:t>
                    </m:r>
                  </m:oMath>
                </a14:m>
                <a:r>
                  <a:rPr lang="en-US" dirty="0"/>
                  <a:t>(</a:t>
                </a:r>
                <a:r>
                  <a:rPr lang="en-US" dirty="0">
                    <a:latin typeface="Algerian" panose="04020705040A02060702" pitchFamily="82" charset="0"/>
                  </a:rPr>
                  <a:t>v</a:t>
                </a:r>
                <a:r>
                  <a:rPr lang="en-US" dirty="0"/>
                  <a:t>) is the number of those paths that pass through </a:t>
                </a:r>
                <a:r>
                  <a:rPr lang="en-US" dirty="0">
                    <a:latin typeface="Algerian" panose="04020705040A02060702" pitchFamily="82" charset="0"/>
                  </a:rPr>
                  <a:t>v</a:t>
                </a:r>
                <a:r>
                  <a:rPr lang="en-US" dirty="0"/>
                  <a:t>.</a:t>
                </a:r>
              </a:p>
            </p:txBody>
          </p:sp>
        </mc:Choice>
        <mc:Fallback xmlns="">
          <p:sp>
            <p:nvSpPr>
              <p:cNvPr id="3" name="Text Placeholder 2">
                <a:extLst>
                  <a:ext uri="{FF2B5EF4-FFF2-40B4-BE49-F238E27FC236}">
                    <a16:creationId xmlns:a16="http://schemas.microsoft.com/office/drawing/2014/main" id="{9BFBE941-DDE9-49AF-A316-D505532776FD}"/>
                  </a:ext>
                </a:extLst>
              </p:cNvPr>
              <p:cNvSpPr>
                <a:spLocks noGrp="1" noRot="1" noChangeAspect="1" noMove="1" noResize="1" noEditPoints="1" noAdjustHandles="1" noChangeArrowheads="1" noChangeShapeType="1" noTextEdit="1"/>
              </p:cNvSpPr>
              <p:nvPr>
                <p:ph type="body" sz="quarter" idx="10"/>
              </p:nvPr>
            </p:nvSpPr>
            <p:spPr>
              <a:xfrm>
                <a:off x="952500" y="2656904"/>
                <a:ext cx="7056664" cy="2886646"/>
              </a:xfrm>
              <a:blipFill>
                <a:blip r:embed="rId2"/>
                <a:stretch>
                  <a:fillRect l="-345" t="-1480"/>
                </a:stretch>
              </a:blipFill>
            </p:spPr>
            <p:txBody>
              <a:bodyPr/>
              <a:lstStyle/>
              <a:p>
                <a:r>
                  <a:rPr lang="en-US">
                    <a:noFill/>
                  </a:rPr>
                  <a:t> </a:t>
                </a:r>
              </a:p>
            </p:txBody>
          </p:sp>
        </mc:Fallback>
      </mc:AlternateContent>
      <p:sp>
        <p:nvSpPr>
          <p:cNvPr id="15" name="Slide Number Placeholder 14">
            <a:extLst>
              <a:ext uri="{FF2B5EF4-FFF2-40B4-BE49-F238E27FC236}">
                <a16:creationId xmlns:a16="http://schemas.microsoft.com/office/drawing/2014/main" id="{B98B09A1-B74B-464B-A3C9-86C400C32AC5}"/>
              </a:ext>
            </a:extLst>
          </p:cNvPr>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pic>
        <p:nvPicPr>
          <p:cNvPr id="28" name="Picture 27">
            <a:extLst>
              <a:ext uri="{FF2B5EF4-FFF2-40B4-BE49-F238E27FC236}">
                <a16:creationId xmlns:a16="http://schemas.microsoft.com/office/drawing/2014/main" id="{60D3F13C-EB32-4744-AE3F-F05D1D031FF3}"/>
              </a:ext>
            </a:extLst>
          </p:cNvPr>
          <p:cNvPicPr>
            <a:picLocks noChangeAspect="1"/>
          </p:cNvPicPr>
          <p:nvPr/>
        </p:nvPicPr>
        <p:blipFill>
          <a:blip r:embed="rId3"/>
          <a:stretch>
            <a:fillRect/>
          </a:stretch>
        </p:blipFill>
        <p:spPr>
          <a:xfrm>
            <a:off x="2636145" y="3263222"/>
            <a:ext cx="2029732" cy="798510"/>
          </a:xfrm>
          <a:prstGeom prst="rect">
            <a:avLst/>
          </a:prstGeom>
        </p:spPr>
      </p:pic>
    </p:spTree>
    <p:extLst>
      <p:ext uri="{BB962C8B-B14F-4D97-AF65-F5344CB8AC3E}">
        <p14:creationId xmlns:p14="http://schemas.microsoft.com/office/powerpoint/2010/main" val="108802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DB6B8E-5874-4880-AECD-5E3FAD2880EF}"/>
              </a:ext>
            </a:extLst>
          </p:cNvPr>
          <p:cNvSpPr>
            <a:spLocks noGrp="1"/>
          </p:cNvSpPr>
          <p:nvPr>
            <p:ph type="title"/>
          </p:nvPr>
        </p:nvSpPr>
        <p:spPr>
          <a:xfrm>
            <a:off x="964023" y="879063"/>
            <a:ext cx="4941477" cy="610863"/>
          </a:xfrm>
        </p:spPr>
        <p:txBody>
          <a:bodyPr anchor="b">
            <a:normAutofit/>
          </a:bodyPr>
          <a:lstStyle/>
          <a:p>
            <a:r>
              <a:rPr lang="en-US" dirty="0"/>
              <a:t>Example</a:t>
            </a:r>
          </a:p>
        </p:txBody>
      </p:sp>
      <p:sp>
        <p:nvSpPr>
          <p:cNvPr id="13" name="Text Placeholder 3">
            <a:extLst>
              <a:ext uri="{FF2B5EF4-FFF2-40B4-BE49-F238E27FC236}">
                <a16:creationId xmlns:a16="http://schemas.microsoft.com/office/drawing/2014/main" id="{1BB4E42D-6A6A-4A1E-92C7-B400ADF19C86}"/>
              </a:ext>
            </a:extLst>
          </p:cNvPr>
          <p:cNvSpPr>
            <a:spLocks noGrp="1"/>
          </p:cNvSpPr>
          <p:nvPr>
            <p:ph type="body" sz="quarter" idx="11"/>
          </p:nvPr>
        </p:nvSpPr>
        <p:spPr>
          <a:xfrm>
            <a:off x="952499" y="2289363"/>
            <a:ext cx="4572001" cy="2795232"/>
          </a:xfrm>
        </p:spPr>
        <p:txBody>
          <a:bodyPr/>
          <a:lstStyle/>
          <a:p>
            <a:r>
              <a:rPr lang="en-US" sz="1600" dirty="0">
                <a:latin typeface="Times New Roman" panose="02020603050405020304" pitchFamily="18" charset="0"/>
                <a:cs typeface="Times New Roman" panose="02020603050405020304" pitchFamily="18" charset="0"/>
              </a:rPr>
              <a:t>The edge betweenness for the graph is defined as:</a:t>
            </a:r>
          </a:p>
          <a:p>
            <a:endParaRPr lang="en-US" dirty="0"/>
          </a:p>
        </p:txBody>
      </p:sp>
      <p:sp>
        <p:nvSpPr>
          <p:cNvPr id="7" name="Slide Number Placeholder 6">
            <a:extLst>
              <a:ext uri="{FF2B5EF4-FFF2-40B4-BE49-F238E27FC236}">
                <a16:creationId xmlns:a16="http://schemas.microsoft.com/office/drawing/2014/main" id="{47CB8F7B-E88C-4D6F-BAE0-019E88582154}"/>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11</a:t>
            </a:fld>
            <a:endParaRPr lang="en-US"/>
          </a:p>
        </p:txBody>
      </p:sp>
      <p:graphicFrame>
        <p:nvGraphicFramePr>
          <p:cNvPr id="9" name="Table 9">
            <a:extLst>
              <a:ext uri="{FF2B5EF4-FFF2-40B4-BE49-F238E27FC236}">
                <a16:creationId xmlns:a16="http://schemas.microsoft.com/office/drawing/2014/main" id="{0DA24BD9-37E5-492B-9A33-D003F3AF1008}"/>
              </a:ext>
            </a:extLst>
          </p:cNvPr>
          <p:cNvGraphicFramePr>
            <a:graphicFrameLocks noGrp="1"/>
          </p:cNvGraphicFramePr>
          <p:nvPr>
            <p:extLst>
              <p:ext uri="{D42A27DB-BD31-4B8C-83A1-F6EECF244321}">
                <p14:modId xmlns:p14="http://schemas.microsoft.com/office/powerpoint/2010/main" val="1937855243"/>
              </p:ext>
            </p:extLst>
          </p:nvPr>
        </p:nvGraphicFramePr>
        <p:xfrm>
          <a:off x="1017141" y="2564795"/>
          <a:ext cx="3390676" cy="2932088"/>
        </p:xfrm>
        <a:graphic>
          <a:graphicData uri="http://schemas.openxmlformats.org/drawingml/2006/table">
            <a:tbl>
              <a:tblPr firstRow="1" bandRow="1">
                <a:tableStyleId>{5C22544A-7EE6-4342-B048-85BDC9FD1C3A}</a:tableStyleId>
              </a:tblPr>
              <a:tblGrid>
                <a:gridCol w="1695338">
                  <a:extLst>
                    <a:ext uri="{9D8B030D-6E8A-4147-A177-3AD203B41FA5}">
                      <a16:colId xmlns:a16="http://schemas.microsoft.com/office/drawing/2014/main" val="1410040483"/>
                    </a:ext>
                  </a:extLst>
                </a:gridCol>
                <a:gridCol w="1695338">
                  <a:extLst>
                    <a:ext uri="{9D8B030D-6E8A-4147-A177-3AD203B41FA5}">
                      <a16:colId xmlns:a16="http://schemas.microsoft.com/office/drawing/2014/main" val="4014323629"/>
                    </a:ext>
                  </a:extLst>
                </a:gridCol>
              </a:tblGrid>
              <a:tr h="366511">
                <a:tc>
                  <a:txBody>
                    <a:bodyPr/>
                    <a:lstStyle/>
                    <a:p>
                      <a:pPr algn="ctr"/>
                      <a:r>
                        <a:rPr lang="en-US" dirty="0"/>
                        <a:t>Edge</a:t>
                      </a:r>
                    </a:p>
                  </a:txBody>
                  <a:tcPr/>
                </a:tc>
                <a:tc>
                  <a:txBody>
                    <a:bodyPr/>
                    <a:lstStyle/>
                    <a:p>
                      <a:pPr algn="ctr"/>
                      <a:r>
                        <a:rPr lang="en-US" dirty="0"/>
                        <a:t>Betweenness</a:t>
                      </a:r>
                    </a:p>
                  </a:txBody>
                  <a:tcPr/>
                </a:tc>
                <a:extLst>
                  <a:ext uri="{0D108BD9-81ED-4DB2-BD59-A6C34878D82A}">
                    <a16:rowId xmlns:a16="http://schemas.microsoft.com/office/drawing/2014/main" val="3439500805"/>
                  </a:ext>
                </a:extLst>
              </a:tr>
              <a:tr h="366511">
                <a:tc>
                  <a:txBody>
                    <a:bodyPr/>
                    <a:lstStyle/>
                    <a:p>
                      <a:pPr algn="ctr"/>
                      <a:r>
                        <a:rPr lang="en-US" dirty="0"/>
                        <a:t>12</a:t>
                      </a:r>
                    </a:p>
                  </a:txBody>
                  <a:tcPr/>
                </a:tc>
                <a:tc>
                  <a:txBody>
                    <a:bodyPr/>
                    <a:lstStyle/>
                    <a:p>
                      <a:pPr algn="ctr"/>
                      <a:r>
                        <a:rPr lang="en-US" dirty="0"/>
                        <a:t>2</a:t>
                      </a:r>
                    </a:p>
                  </a:txBody>
                  <a:tcPr/>
                </a:tc>
                <a:extLst>
                  <a:ext uri="{0D108BD9-81ED-4DB2-BD59-A6C34878D82A}">
                    <a16:rowId xmlns:a16="http://schemas.microsoft.com/office/drawing/2014/main" val="521869821"/>
                  </a:ext>
                </a:extLst>
              </a:tr>
              <a:tr h="366511">
                <a:tc>
                  <a:txBody>
                    <a:bodyPr/>
                    <a:lstStyle/>
                    <a:p>
                      <a:pPr algn="ctr"/>
                      <a:r>
                        <a:rPr lang="en-US" dirty="0"/>
                        <a:t>15</a:t>
                      </a:r>
                    </a:p>
                  </a:txBody>
                  <a:tcPr/>
                </a:tc>
                <a:tc>
                  <a:txBody>
                    <a:bodyPr/>
                    <a:lstStyle/>
                    <a:p>
                      <a:pPr algn="ctr"/>
                      <a:r>
                        <a:rPr lang="en-US" dirty="0"/>
                        <a:t>3</a:t>
                      </a:r>
                    </a:p>
                  </a:txBody>
                  <a:tcPr/>
                </a:tc>
                <a:extLst>
                  <a:ext uri="{0D108BD9-81ED-4DB2-BD59-A6C34878D82A}">
                    <a16:rowId xmlns:a16="http://schemas.microsoft.com/office/drawing/2014/main" val="3184843411"/>
                  </a:ext>
                </a:extLst>
              </a:tr>
              <a:tr h="366511">
                <a:tc>
                  <a:txBody>
                    <a:bodyPr/>
                    <a:lstStyle/>
                    <a:p>
                      <a:pPr algn="ctr"/>
                      <a:r>
                        <a:rPr lang="en-US" dirty="0"/>
                        <a:t>23</a:t>
                      </a:r>
                    </a:p>
                  </a:txBody>
                  <a:tcPr/>
                </a:tc>
                <a:tc>
                  <a:txBody>
                    <a:bodyPr/>
                    <a:lstStyle/>
                    <a:p>
                      <a:pPr algn="ctr"/>
                      <a:r>
                        <a:rPr lang="en-US" dirty="0"/>
                        <a:t>3</a:t>
                      </a:r>
                    </a:p>
                  </a:txBody>
                  <a:tcPr/>
                </a:tc>
                <a:extLst>
                  <a:ext uri="{0D108BD9-81ED-4DB2-BD59-A6C34878D82A}">
                    <a16:rowId xmlns:a16="http://schemas.microsoft.com/office/drawing/2014/main" val="2137413430"/>
                  </a:ext>
                </a:extLst>
              </a:tr>
              <a:tr h="366511">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850957948"/>
                  </a:ext>
                </a:extLst>
              </a:tr>
              <a:tr h="366511">
                <a:tc>
                  <a:txBody>
                    <a:bodyPr/>
                    <a:lstStyle/>
                    <a:p>
                      <a:pPr algn="ctr"/>
                      <a:r>
                        <a:rPr lang="en-US" dirty="0"/>
                        <a:t>34</a:t>
                      </a:r>
                    </a:p>
                  </a:txBody>
                  <a:tcPr/>
                </a:tc>
                <a:tc>
                  <a:txBody>
                    <a:bodyPr/>
                    <a:lstStyle/>
                    <a:p>
                      <a:pPr algn="ctr"/>
                      <a:r>
                        <a:rPr lang="en-US" dirty="0"/>
                        <a:t>3.5</a:t>
                      </a:r>
                    </a:p>
                  </a:txBody>
                  <a:tcPr/>
                </a:tc>
                <a:extLst>
                  <a:ext uri="{0D108BD9-81ED-4DB2-BD59-A6C34878D82A}">
                    <a16:rowId xmlns:a16="http://schemas.microsoft.com/office/drawing/2014/main" val="3485076625"/>
                  </a:ext>
                </a:extLst>
              </a:tr>
              <a:tr h="366511">
                <a:tc>
                  <a:txBody>
                    <a:bodyPr/>
                    <a:lstStyle/>
                    <a:p>
                      <a:pPr algn="ctr"/>
                      <a:r>
                        <a:rPr lang="en-US" dirty="0"/>
                        <a:t>45</a:t>
                      </a:r>
                    </a:p>
                  </a:txBody>
                  <a:tcPr/>
                </a:tc>
                <a:tc>
                  <a:txBody>
                    <a:bodyPr/>
                    <a:lstStyle/>
                    <a:p>
                      <a:pPr algn="ctr"/>
                      <a:r>
                        <a:rPr lang="en-US" dirty="0"/>
                        <a:t>5.5</a:t>
                      </a:r>
                    </a:p>
                  </a:txBody>
                  <a:tcPr/>
                </a:tc>
                <a:extLst>
                  <a:ext uri="{0D108BD9-81ED-4DB2-BD59-A6C34878D82A}">
                    <a16:rowId xmlns:a16="http://schemas.microsoft.com/office/drawing/2014/main" val="3510324155"/>
                  </a:ext>
                </a:extLst>
              </a:tr>
              <a:tr h="366511">
                <a:tc>
                  <a:txBody>
                    <a:bodyPr/>
                    <a:lstStyle/>
                    <a:p>
                      <a:pPr algn="ctr"/>
                      <a:r>
                        <a:rPr lang="en-US" dirty="0"/>
                        <a:t>46</a:t>
                      </a:r>
                    </a:p>
                  </a:txBody>
                  <a:tcPr/>
                </a:tc>
                <a:tc>
                  <a:txBody>
                    <a:bodyPr/>
                    <a:lstStyle/>
                    <a:p>
                      <a:pPr algn="ctr"/>
                      <a:r>
                        <a:rPr lang="en-US" dirty="0"/>
                        <a:t>4.5</a:t>
                      </a:r>
                    </a:p>
                  </a:txBody>
                  <a:tcPr/>
                </a:tc>
                <a:extLst>
                  <a:ext uri="{0D108BD9-81ED-4DB2-BD59-A6C34878D82A}">
                    <a16:rowId xmlns:a16="http://schemas.microsoft.com/office/drawing/2014/main" val="775509953"/>
                  </a:ext>
                </a:extLst>
              </a:tr>
            </a:tbl>
          </a:graphicData>
        </a:graphic>
      </p:graphicFrame>
      <p:sp>
        <p:nvSpPr>
          <p:cNvPr id="10" name="TextBox 9">
            <a:extLst>
              <a:ext uri="{FF2B5EF4-FFF2-40B4-BE49-F238E27FC236}">
                <a16:creationId xmlns:a16="http://schemas.microsoft.com/office/drawing/2014/main" id="{854928A6-23C1-40C1-83F4-B7DE37364AF2}"/>
              </a:ext>
            </a:extLst>
          </p:cNvPr>
          <p:cNvSpPr txBox="1"/>
          <p:nvPr/>
        </p:nvSpPr>
        <p:spPr>
          <a:xfrm>
            <a:off x="4965244" y="2763649"/>
            <a:ext cx="7334251" cy="1600438"/>
          </a:xfrm>
          <a:prstGeom prst="rect">
            <a:avLst/>
          </a:prstGeom>
          <a:noFill/>
        </p:spPr>
        <p:txBody>
          <a:bodyPr wrap="square" rtlCol="0">
            <a:spAutoFit/>
          </a:bodyPr>
          <a:lstStyle/>
          <a:p>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For example: for edge 46, the summation in order of</a:t>
            </a:r>
          </a:p>
          <a:p>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=12  + 13  + 14  +  15  + 16  + 23  +  24  + 25  + 26 + 34  + 35  + 36  + 45  + 46  + 56</a:t>
            </a:r>
          </a:p>
          <a:p>
            <a:r>
              <a:rPr lang="en-US" sz="1600" dirty="0">
                <a:solidFill>
                  <a:schemeClr val="bg1"/>
                </a:solidFill>
                <a:latin typeface="Times New Roman" panose="02020603050405020304" pitchFamily="18" charset="0"/>
                <a:cs typeface="Times New Roman" panose="02020603050405020304" pitchFamily="18" charset="0"/>
              </a:rPr>
              <a:t>=0/1 + 0/1 + 0/1 + 0/1 + 1/1 + 0/1 + 0/2 + 0/1 + 1/2 + 0/1 + 0/2 + 1/1 + 0/1 + 1/1 + 1/1</a:t>
            </a:r>
            <a:endPar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0  +  0    +  0   +  0   +   1  +  0   +  0    +  0   + 0.5 + 0   +   0   +   1  +  0   +  1   +  1</a:t>
            </a:r>
          </a:p>
          <a:p>
            <a:r>
              <a:rPr lang="en-US" sz="1600" dirty="0">
                <a:solidFill>
                  <a:srgbClr val="514843"/>
                </a:solidFill>
                <a:latin typeface="Times New Roman" panose="02020603050405020304" pitchFamily="18" charset="0"/>
                <a:cs typeface="Times New Roman" panose="02020603050405020304" pitchFamily="18" charset="0"/>
              </a:rPr>
              <a:t>= 4.5</a:t>
            </a:r>
          </a:p>
          <a:p>
            <a:endParaRPr lang="en-US" dirty="0"/>
          </a:p>
        </p:txBody>
      </p:sp>
      <p:pic>
        <p:nvPicPr>
          <p:cNvPr id="16" name="Picture 15">
            <a:extLst>
              <a:ext uri="{FF2B5EF4-FFF2-40B4-BE49-F238E27FC236}">
                <a16:creationId xmlns:a16="http://schemas.microsoft.com/office/drawing/2014/main" id="{BF82A0B4-339C-4500-8B4F-E37F7D0D7B6A}"/>
              </a:ext>
            </a:extLst>
          </p:cNvPr>
          <p:cNvPicPr>
            <a:picLocks noChangeAspect="1"/>
          </p:cNvPicPr>
          <p:nvPr/>
        </p:nvPicPr>
        <p:blipFill>
          <a:blip r:embed="rId2"/>
          <a:stretch>
            <a:fillRect/>
          </a:stretch>
        </p:blipFill>
        <p:spPr>
          <a:xfrm>
            <a:off x="6681809" y="438898"/>
            <a:ext cx="4557692" cy="1850465"/>
          </a:xfrm>
          <a:prstGeom prst="rect">
            <a:avLst/>
          </a:prstGeom>
        </p:spPr>
      </p:pic>
    </p:spTree>
    <p:extLst>
      <p:ext uri="{BB962C8B-B14F-4D97-AF65-F5344CB8AC3E}">
        <p14:creationId xmlns:p14="http://schemas.microsoft.com/office/powerpoint/2010/main" val="87501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C488-6285-41D6-8A19-2568095F176C}"/>
              </a:ext>
            </a:extLst>
          </p:cNvPr>
          <p:cNvSpPr>
            <a:spLocks noGrp="1"/>
          </p:cNvSpPr>
          <p:nvPr>
            <p:ph type="title"/>
          </p:nvPr>
        </p:nvSpPr>
        <p:spPr/>
        <p:txBody>
          <a:bodyPr/>
          <a:lstStyle/>
          <a:p>
            <a:r>
              <a:rPr lang="en-US" dirty="0"/>
              <a:t>Modularity</a:t>
            </a:r>
          </a:p>
        </p:txBody>
      </p:sp>
      <p:sp>
        <p:nvSpPr>
          <p:cNvPr id="3" name="Text Placeholder 2">
            <a:extLst>
              <a:ext uri="{FF2B5EF4-FFF2-40B4-BE49-F238E27FC236}">
                <a16:creationId xmlns:a16="http://schemas.microsoft.com/office/drawing/2014/main" id="{7C404477-5366-48F5-95A4-BFCAC9528121}"/>
              </a:ext>
            </a:extLst>
          </p:cNvPr>
          <p:cNvSpPr>
            <a:spLocks noGrp="1"/>
          </p:cNvSpPr>
          <p:nvPr>
            <p:ph type="body" sz="quarter" idx="10"/>
          </p:nvPr>
        </p:nvSpPr>
        <p:spPr>
          <a:xfrm>
            <a:off x="971550" y="2367071"/>
            <a:ext cx="6995433" cy="3552035"/>
          </a:xfrm>
        </p:spPr>
        <p:txBody>
          <a:bodyPr/>
          <a:lstStyle/>
          <a:p>
            <a:pPr marL="285750" indent="-285750">
              <a:buFont typeface="Arial" panose="020B0604020202020204" pitchFamily="34" charset="0"/>
              <a:buChar char="•"/>
            </a:pPr>
            <a:r>
              <a:rPr lang="en-US" dirty="0">
                <a:cs typeface="Times New Roman" panose="02020603050405020304" pitchFamily="18" charset="0"/>
              </a:rPr>
              <a:t>A quantitative measure of the modularity of a complex network was introduced by Newman and Girvan</a:t>
            </a:r>
          </a:p>
          <a:p>
            <a:pPr marL="285750" indent="-285750">
              <a:buFont typeface="Arial" panose="020B0604020202020204" pitchFamily="34" charset="0"/>
              <a:buChar char="•"/>
            </a:pPr>
            <a:r>
              <a:rPr lang="en-US" dirty="0">
                <a:cs typeface="Times New Roman" panose="02020603050405020304" pitchFamily="18" charset="0"/>
              </a:rPr>
              <a:t>Measures the quality of given community structure</a:t>
            </a:r>
          </a:p>
          <a:p>
            <a:endParaRPr lang="en-US" dirty="0"/>
          </a:p>
          <a:p>
            <a:endParaRPr lang="en-US" dirty="0"/>
          </a:p>
          <a:p>
            <a:endParaRPr lang="en-US" dirty="0"/>
          </a:p>
          <a:p>
            <a:pPr lvl="1"/>
            <a:r>
              <a:rPr lang="en-US" sz="1600" dirty="0" err="1"/>
              <a:t>i</a:t>
            </a:r>
            <a:r>
              <a:rPr lang="en-US" sz="1600" dirty="0"/>
              <a:t> : number of communities</a:t>
            </a:r>
          </a:p>
          <a:p>
            <a:pPr lvl="1"/>
            <a:r>
              <a:rPr lang="en-US" sz="1600" dirty="0"/>
              <a:t>Li: Total number of links in community c</a:t>
            </a:r>
          </a:p>
          <a:p>
            <a:pPr lvl="1"/>
            <a:r>
              <a:rPr lang="en-US" sz="1600" dirty="0"/>
              <a:t>L: Total number of links</a:t>
            </a:r>
          </a:p>
          <a:p>
            <a:pPr lvl="1"/>
            <a:r>
              <a:rPr lang="en-US" sz="1600" dirty="0"/>
              <a:t>di: Total node degrees in community c</a:t>
            </a:r>
          </a:p>
        </p:txBody>
      </p:sp>
      <p:sp>
        <p:nvSpPr>
          <p:cNvPr id="15" name="Slide Number Placeholder 14">
            <a:extLst>
              <a:ext uri="{FF2B5EF4-FFF2-40B4-BE49-F238E27FC236}">
                <a16:creationId xmlns:a16="http://schemas.microsoft.com/office/drawing/2014/main" id="{8B191D95-614A-4D49-8AAD-C6D510DC83CE}"/>
              </a:ext>
            </a:extLst>
          </p:cNvPr>
          <p:cNvSpPr>
            <a:spLocks noGrp="1"/>
          </p:cNvSpPr>
          <p:nvPr>
            <p:ph type="sldNum" sz="quarter" idx="23"/>
          </p:nvPr>
        </p:nvSpPr>
        <p:spPr/>
        <p:txBody>
          <a:bodyPr/>
          <a:lstStyle/>
          <a:p>
            <a:fld id="{294A09A9-5501-47C1-A89A-A340965A2BE2}" type="slidenum">
              <a:rPr lang="en-US" smtClean="0"/>
              <a:pPr/>
              <a:t>12</a:t>
            </a:fld>
            <a:endParaRPr lang="en-US" dirty="0">
              <a:latin typeface="+mn-lt"/>
            </a:endParaRPr>
          </a:p>
        </p:txBody>
      </p:sp>
      <p:pic>
        <p:nvPicPr>
          <p:cNvPr id="16" name="Picture 15">
            <a:extLst>
              <a:ext uri="{FF2B5EF4-FFF2-40B4-BE49-F238E27FC236}">
                <a16:creationId xmlns:a16="http://schemas.microsoft.com/office/drawing/2014/main" id="{D714D378-8CB4-4066-A759-8ED69AD64161}"/>
              </a:ext>
            </a:extLst>
          </p:cNvPr>
          <p:cNvPicPr>
            <a:picLocks noChangeAspect="1"/>
          </p:cNvPicPr>
          <p:nvPr/>
        </p:nvPicPr>
        <p:blipFill>
          <a:blip r:embed="rId2"/>
          <a:stretch>
            <a:fillRect/>
          </a:stretch>
        </p:blipFill>
        <p:spPr>
          <a:xfrm>
            <a:off x="2171019" y="3255508"/>
            <a:ext cx="3475847" cy="826634"/>
          </a:xfrm>
          <a:prstGeom prst="rect">
            <a:avLst/>
          </a:prstGeom>
        </p:spPr>
      </p:pic>
    </p:spTree>
    <p:extLst>
      <p:ext uri="{BB962C8B-B14F-4D97-AF65-F5344CB8AC3E}">
        <p14:creationId xmlns:p14="http://schemas.microsoft.com/office/powerpoint/2010/main" val="388254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mmunity detection in networks: A multidisciplinary review - ScienceDirect">
            <a:extLst>
              <a:ext uri="{FF2B5EF4-FFF2-40B4-BE49-F238E27FC236}">
                <a16:creationId xmlns:a16="http://schemas.microsoft.com/office/drawing/2014/main" id="{C16BD0FD-1692-4B25-9445-CE6B67D35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365207"/>
            <a:ext cx="6096000" cy="6127585"/>
          </a:xfrm>
          <a:prstGeom prst="rect">
            <a:avLst/>
          </a:prstGeom>
          <a:solidFill>
            <a:srgbClr val="FFFFFF"/>
          </a:solidFill>
        </p:spPr>
      </p:pic>
      <p:sp>
        <p:nvSpPr>
          <p:cNvPr id="3" name="Title 2">
            <a:extLst>
              <a:ext uri="{FF2B5EF4-FFF2-40B4-BE49-F238E27FC236}">
                <a16:creationId xmlns:a16="http://schemas.microsoft.com/office/drawing/2014/main" id="{93E0E6A3-10CD-4158-97F3-69890E110B2D}"/>
              </a:ext>
            </a:extLst>
          </p:cNvPr>
          <p:cNvSpPr>
            <a:spLocks noGrp="1"/>
          </p:cNvSpPr>
          <p:nvPr>
            <p:ph type="title"/>
          </p:nvPr>
        </p:nvSpPr>
        <p:spPr>
          <a:xfrm>
            <a:off x="964023" y="879063"/>
            <a:ext cx="4941477" cy="610863"/>
          </a:xfrm>
        </p:spPr>
        <p:txBody>
          <a:bodyPr anchor="b">
            <a:normAutofit/>
          </a:bodyPr>
          <a:lstStyle/>
          <a:p>
            <a:r>
              <a:rPr lang="en-US" dirty="0"/>
              <a:t>Applications</a:t>
            </a:r>
          </a:p>
        </p:txBody>
      </p:sp>
      <p:sp>
        <p:nvSpPr>
          <p:cNvPr id="71" name="Text Placeholder 3">
            <a:extLst>
              <a:ext uri="{FF2B5EF4-FFF2-40B4-BE49-F238E27FC236}">
                <a16:creationId xmlns:a16="http://schemas.microsoft.com/office/drawing/2014/main" id="{96CC9D28-D25B-45D5-A3F5-330300FD305A}"/>
              </a:ext>
            </a:extLst>
          </p:cNvPr>
          <p:cNvSpPr>
            <a:spLocks noGrp="1"/>
          </p:cNvSpPr>
          <p:nvPr>
            <p:ph type="body" sz="quarter" idx="11"/>
          </p:nvPr>
        </p:nvSpPr>
        <p:spPr>
          <a:xfrm>
            <a:off x="608239" y="2289363"/>
            <a:ext cx="5686425" cy="2795232"/>
          </a:xfrm>
        </p:spPr>
        <p:txBody>
          <a:bodyPr/>
          <a:lstStyle/>
          <a:p>
            <a:pPr marL="285750" indent="-285750">
              <a:buFont typeface="Arial" panose="020B0604020202020204" pitchFamily="34" charset="0"/>
              <a:buChar char="•"/>
            </a:pPr>
            <a:r>
              <a:rPr lang="en-US" sz="2000" dirty="0"/>
              <a:t>Community Detections are used in every field like</a:t>
            </a:r>
          </a:p>
          <a:p>
            <a:pPr marL="971550" lvl="1" indent="-285750"/>
            <a:r>
              <a:rPr lang="en-US" sz="1800" dirty="0"/>
              <a:t>E-Commerce</a:t>
            </a:r>
          </a:p>
          <a:p>
            <a:pPr marL="971550" lvl="1" indent="-285750"/>
            <a:r>
              <a:rPr lang="en-US" sz="1800" dirty="0"/>
              <a:t>Social Networks</a:t>
            </a:r>
          </a:p>
          <a:p>
            <a:pPr marL="971550" lvl="1" indent="-285750"/>
            <a:r>
              <a:rPr lang="en-US" sz="1800" dirty="0"/>
              <a:t>Communication Networks</a:t>
            </a:r>
          </a:p>
          <a:p>
            <a:pPr marL="971550" lvl="1" indent="-285750"/>
            <a:r>
              <a:rPr lang="en-US" sz="1800" dirty="0"/>
              <a:t>Academia and </a:t>
            </a:r>
            <a:r>
              <a:rPr lang="en-US" sz="1800" dirty="0" err="1"/>
              <a:t>Scientometrics</a:t>
            </a:r>
            <a:endParaRPr lang="en-US" sz="1800" dirty="0"/>
          </a:p>
          <a:p>
            <a:pPr marL="971550" lvl="1" indent="-285750"/>
            <a:r>
              <a:rPr lang="en-US" sz="1800" dirty="0"/>
              <a:t>Economics</a:t>
            </a:r>
          </a:p>
          <a:p>
            <a:pPr marL="971550" lvl="1" indent="-285750"/>
            <a:r>
              <a:rPr lang="en-US" sz="1800" dirty="0"/>
              <a:t>Healthcare Systems</a:t>
            </a:r>
          </a:p>
        </p:txBody>
      </p:sp>
      <p:sp>
        <p:nvSpPr>
          <p:cNvPr id="7" name="Slide Number Placeholder 6">
            <a:extLst>
              <a:ext uri="{FF2B5EF4-FFF2-40B4-BE49-F238E27FC236}">
                <a16:creationId xmlns:a16="http://schemas.microsoft.com/office/drawing/2014/main" id="{094FD73D-BF26-439F-830A-4D28961A4769}"/>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13</a:t>
            </a:fld>
            <a:endParaRPr lang="en-US"/>
          </a:p>
        </p:txBody>
      </p:sp>
    </p:spTree>
    <p:extLst>
      <p:ext uri="{BB962C8B-B14F-4D97-AF65-F5344CB8AC3E}">
        <p14:creationId xmlns:p14="http://schemas.microsoft.com/office/powerpoint/2010/main" val="264941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0E61AA-8091-4722-B109-099E80F3C4B2}"/>
              </a:ext>
            </a:extLst>
          </p:cNvPr>
          <p:cNvSpPr>
            <a:spLocks noGrp="1"/>
          </p:cNvSpPr>
          <p:nvPr>
            <p:ph type="title"/>
          </p:nvPr>
        </p:nvSpPr>
        <p:spPr/>
        <p:txBody>
          <a:bodyPr/>
          <a:lstStyle/>
          <a:p>
            <a:r>
              <a:rPr lang="en-US" dirty="0"/>
              <a:t>Limitations</a:t>
            </a:r>
          </a:p>
        </p:txBody>
      </p:sp>
      <p:sp>
        <p:nvSpPr>
          <p:cNvPr id="4" name="Text Placeholder 3">
            <a:extLst>
              <a:ext uri="{FF2B5EF4-FFF2-40B4-BE49-F238E27FC236}">
                <a16:creationId xmlns:a16="http://schemas.microsoft.com/office/drawing/2014/main" id="{39BB9A52-34EF-42D7-A049-CD6DDBCC06A9}"/>
              </a:ext>
            </a:extLst>
          </p:cNvPr>
          <p:cNvSpPr>
            <a:spLocks noGrp="1"/>
          </p:cNvSpPr>
          <p:nvPr>
            <p:ph type="body" sz="quarter" idx="11"/>
          </p:nvPr>
        </p:nvSpPr>
        <p:spPr>
          <a:xfrm>
            <a:off x="952499" y="2289363"/>
            <a:ext cx="9163051" cy="2795232"/>
          </a:xfrm>
        </p:spPr>
        <p:txBody>
          <a:bodyPr/>
          <a:lstStyle/>
          <a:p>
            <a:pPr marL="285750" indent="-285750">
              <a:buFont typeface="Arial" panose="020B0604020202020204" pitchFamily="34" charset="0"/>
              <a:buChar char="•"/>
            </a:pPr>
            <a:r>
              <a:rPr lang="en-US" sz="2000" dirty="0"/>
              <a:t>Not time efficient for large number of nodes and data.</a:t>
            </a:r>
          </a:p>
          <a:p>
            <a:pPr marL="285750" indent="-285750">
              <a:buFont typeface="Arial" panose="020B0604020202020204" pitchFamily="34" charset="0"/>
              <a:buChar char="•"/>
            </a:pPr>
            <a:r>
              <a:rPr lang="en-US" sz="2000" dirty="0"/>
              <a:t>Tends to give relatively poor results for dense networks.</a:t>
            </a:r>
          </a:p>
          <a:p>
            <a:pPr marL="285750" indent="-285750">
              <a:buFont typeface="Arial" panose="020B0604020202020204" pitchFamily="34" charset="0"/>
              <a:buChar char="•"/>
            </a:pPr>
            <a:r>
              <a:rPr lang="en-US" sz="2000" dirty="0"/>
              <a:t>For community partition by betweenness not possible to place individual in two different communities and everyone is assigned to community.</a:t>
            </a:r>
          </a:p>
          <a:p>
            <a:pPr marL="285750" indent="-285750">
              <a:buFont typeface="Arial" panose="020B0604020202020204" pitchFamily="34" charset="0"/>
              <a:buChar char="•"/>
            </a:pPr>
            <a:r>
              <a:rPr lang="en-US" sz="2000" dirty="0"/>
              <a:t>It provides no guide to how many communities a network should be split into i.e. where to cross-cut.</a:t>
            </a:r>
          </a:p>
          <a:p>
            <a:pPr marL="285750" indent="-285750">
              <a:buFont typeface="Arial" panose="020B0604020202020204" pitchFamily="34" charset="0"/>
              <a:buChar char="•"/>
            </a:pPr>
            <a:endParaRPr lang="en-US" sz="2000" dirty="0"/>
          </a:p>
        </p:txBody>
      </p:sp>
      <p:sp>
        <p:nvSpPr>
          <p:cNvPr id="7" name="Slide Number Placeholder 6">
            <a:extLst>
              <a:ext uri="{FF2B5EF4-FFF2-40B4-BE49-F238E27FC236}">
                <a16:creationId xmlns:a16="http://schemas.microsoft.com/office/drawing/2014/main" id="{2827764B-78C8-4E6A-8E1A-6FBB0A956FE9}"/>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spTree>
    <p:extLst>
      <p:ext uri="{BB962C8B-B14F-4D97-AF65-F5344CB8AC3E}">
        <p14:creationId xmlns:p14="http://schemas.microsoft.com/office/powerpoint/2010/main" val="318825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E4EF83-76EC-4E8D-A102-4747F01504F9}"/>
              </a:ext>
            </a:extLst>
          </p:cNvPr>
          <p:cNvSpPr>
            <a:spLocks noGrp="1"/>
          </p:cNvSpPr>
          <p:nvPr>
            <p:ph type="title"/>
          </p:nvPr>
        </p:nvSpPr>
        <p:spPr/>
        <p:txBody>
          <a:bodyPr>
            <a:noAutofit/>
          </a:bodyPr>
          <a:lstStyle/>
          <a:p>
            <a:r>
              <a:rPr lang="en-US" sz="4800" dirty="0"/>
              <a:t>Future Work</a:t>
            </a:r>
          </a:p>
        </p:txBody>
      </p:sp>
      <p:sp>
        <p:nvSpPr>
          <p:cNvPr id="17" name="Slide Number Placeholder 16">
            <a:extLst>
              <a:ext uri="{FF2B5EF4-FFF2-40B4-BE49-F238E27FC236}">
                <a16:creationId xmlns:a16="http://schemas.microsoft.com/office/drawing/2014/main" id="{EFA452D2-F519-42AD-A5C4-8F2C1A4B9022}"/>
              </a:ext>
            </a:extLst>
          </p:cNvPr>
          <p:cNvSpPr>
            <a:spLocks noGrp="1"/>
          </p:cNvSpPr>
          <p:nvPr>
            <p:ph type="sldNum" sz="quarter" idx="34"/>
          </p:nvPr>
        </p:nvSpPr>
        <p:spPr/>
        <p:txBody>
          <a:bodyPr/>
          <a:lstStyle/>
          <a:p>
            <a:fld id="{294A09A9-5501-47C1-A89A-A340965A2BE2}" type="slidenum">
              <a:rPr lang="en-US" smtClean="0"/>
              <a:pPr/>
              <a:t>15</a:t>
            </a:fld>
            <a:endParaRPr lang="en-US" dirty="0">
              <a:latin typeface="+mn-lt"/>
            </a:endParaRPr>
          </a:p>
        </p:txBody>
      </p:sp>
      <p:sp>
        <p:nvSpPr>
          <p:cNvPr id="18" name="Text Placeholder 2">
            <a:extLst>
              <a:ext uri="{FF2B5EF4-FFF2-40B4-BE49-F238E27FC236}">
                <a16:creationId xmlns:a16="http://schemas.microsoft.com/office/drawing/2014/main" id="{11C591A3-6DFE-48D4-AC08-C01E8FF8EBE3}"/>
              </a:ext>
            </a:extLst>
          </p:cNvPr>
          <p:cNvSpPr txBox="1">
            <a:spLocks/>
          </p:cNvSpPr>
          <p:nvPr/>
        </p:nvSpPr>
        <p:spPr>
          <a:xfrm>
            <a:off x="952499" y="2683010"/>
            <a:ext cx="6342290" cy="14440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latin typeface="Times New Roman" panose="02020603050405020304" pitchFamily="18" charset="0"/>
                <a:cs typeface="Times New Roman" panose="02020603050405020304" pitchFamily="18" charset="0"/>
              </a:rPr>
              <a:t>By improved Girvan-Newman method where multi edge removal is allowed.</a:t>
            </a:r>
          </a:p>
          <a:p>
            <a:pPr marL="342900" indent="-342900"/>
            <a:r>
              <a:rPr lang="en-US" sz="2400" dirty="0">
                <a:latin typeface="Times New Roman" panose="02020603050405020304" pitchFamily="18" charset="0"/>
                <a:cs typeface="Times New Roman" panose="02020603050405020304" pitchFamily="18" charset="0"/>
              </a:rPr>
              <a:t>It reduces number of operations by retaining the same computational complexities.</a:t>
            </a:r>
          </a:p>
          <a:p>
            <a:endParaRPr lang="en-US" dirty="0"/>
          </a:p>
        </p:txBody>
      </p:sp>
    </p:spTree>
    <p:extLst>
      <p:ext uri="{BB962C8B-B14F-4D97-AF65-F5344CB8AC3E}">
        <p14:creationId xmlns:p14="http://schemas.microsoft.com/office/powerpoint/2010/main" val="1511927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45278A-0790-40F0-9311-F8D225093D7A}"/>
              </a:ext>
            </a:extLst>
          </p:cNvPr>
          <p:cNvSpPr>
            <a:spLocks noGrp="1"/>
          </p:cNvSpPr>
          <p:nvPr>
            <p:ph type="title"/>
          </p:nvPr>
        </p:nvSpPr>
        <p:spPr/>
        <p:txBody>
          <a:bodyPr/>
          <a:lstStyle/>
          <a:p>
            <a:r>
              <a:rPr lang="en-US" dirty="0"/>
              <a:t>Datasets</a:t>
            </a:r>
          </a:p>
        </p:txBody>
      </p:sp>
      <p:sp>
        <p:nvSpPr>
          <p:cNvPr id="15" name="Date Placeholder 14">
            <a:extLst>
              <a:ext uri="{FF2B5EF4-FFF2-40B4-BE49-F238E27FC236}">
                <a16:creationId xmlns:a16="http://schemas.microsoft.com/office/drawing/2014/main" id="{CAECC75F-5C50-4384-B366-326337142C54}"/>
              </a:ext>
            </a:extLst>
          </p:cNvPr>
          <p:cNvSpPr>
            <a:spLocks noGrp="1"/>
          </p:cNvSpPr>
          <p:nvPr>
            <p:ph type="dt" sz="half" idx="32"/>
          </p:nvPr>
        </p:nvSpPr>
        <p:spPr>
          <a:xfrm>
            <a:off x="1014233" y="1944095"/>
            <a:ext cx="8462728" cy="2081254"/>
          </a:xfrm>
        </p:spPr>
        <p:txBody>
          <a:bodyPr/>
          <a:lstStyle/>
          <a:p>
            <a:pPr marL="342900" indent="-342900">
              <a:buFont typeface="Arial" panose="020B0604020202020204" pitchFamily="34" charset="0"/>
              <a:buChar char="•"/>
            </a:pPr>
            <a:r>
              <a:rPr lang="en-US" sz="2000" dirty="0"/>
              <a:t>Tested on</a:t>
            </a:r>
          </a:p>
          <a:p>
            <a:pPr marL="800100" lvl="1" indent="-342900">
              <a:buFont typeface="Arial" panose="020B0604020202020204" pitchFamily="34" charset="0"/>
              <a:buChar char="•"/>
            </a:pPr>
            <a:r>
              <a:rPr lang="en-US" sz="2700" dirty="0">
                <a:solidFill>
                  <a:schemeClr val="bg1"/>
                </a:solidFill>
                <a:latin typeface="+mn-lt"/>
              </a:rPr>
              <a:t>Manual Data</a:t>
            </a:r>
          </a:p>
          <a:p>
            <a:pPr marL="800100" lvl="1" indent="-342900">
              <a:buFont typeface="Arial" panose="020B0604020202020204" pitchFamily="34" charset="0"/>
              <a:buChar char="•"/>
            </a:pPr>
            <a:r>
              <a:rPr lang="en-US" sz="2700" dirty="0">
                <a:solidFill>
                  <a:schemeClr val="bg1"/>
                </a:solidFill>
                <a:latin typeface="+mn-lt"/>
              </a:rPr>
              <a:t>Facebook mini Data</a:t>
            </a:r>
          </a:p>
          <a:p>
            <a:pPr marL="800100" lvl="1" indent="-342900">
              <a:buFont typeface="Arial" panose="020B0604020202020204" pitchFamily="34" charset="0"/>
              <a:buChar char="•"/>
            </a:pPr>
            <a:r>
              <a:rPr lang="en-US" sz="2700" dirty="0">
                <a:solidFill>
                  <a:schemeClr val="bg1"/>
                </a:solidFill>
                <a:latin typeface="+mn-lt"/>
              </a:rPr>
              <a:t>Facebook Data</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hlinkClick r:id="rId2"/>
              </a:rPr>
              <a:t>https://snap.stanford.edu/data/ego-Facebook.html</a:t>
            </a: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700" dirty="0">
              <a:solidFill>
                <a:schemeClr val="bg1"/>
              </a:solidFill>
            </a:endParaRPr>
          </a:p>
          <a:p>
            <a:pPr marL="800100" lvl="1" indent="-342900">
              <a:buFont typeface="Arial" panose="020B0604020202020204" pitchFamily="34" charset="0"/>
              <a:buChar char="•"/>
            </a:pPr>
            <a:endParaRPr lang="en-US" sz="2700" dirty="0">
              <a:solidFill>
                <a:schemeClr val="bg1"/>
              </a:solidFill>
            </a:endParaRPr>
          </a:p>
        </p:txBody>
      </p:sp>
      <p:sp>
        <p:nvSpPr>
          <p:cNvPr id="17" name="Slide Number Placeholder 16">
            <a:extLst>
              <a:ext uri="{FF2B5EF4-FFF2-40B4-BE49-F238E27FC236}">
                <a16:creationId xmlns:a16="http://schemas.microsoft.com/office/drawing/2014/main" id="{1DE6FAFF-3F7B-4790-9E78-E33FC66F17C1}"/>
              </a:ext>
            </a:extLst>
          </p:cNvPr>
          <p:cNvSpPr>
            <a:spLocks noGrp="1"/>
          </p:cNvSpPr>
          <p:nvPr>
            <p:ph type="sldNum" sz="quarter" idx="34"/>
          </p:nvPr>
        </p:nvSpPr>
        <p:spPr/>
        <p:txBody>
          <a:bodyPr/>
          <a:lstStyle/>
          <a:p>
            <a:fld id="{294A09A9-5501-47C1-A89A-A340965A2BE2}" type="slidenum">
              <a:rPr lang="en-US" smtClean="0"/>
              <a:pPr/>
              <a:t>16</a:t>
            </a:fld>
            <a:endParaRPr lang="en-US" dirty="0">
              <a:latin typeface="+mn-lt"/>
            </a:endParaRPr>
          </a:p>
        </p:txBody>
      </p:sp>
      <p:pic>
        <p:nvPicPr>
          <p:cNvPr id="18" name="Picture 17">
            <a:extLst>
              <a:ext uri="{FF2B5EF4-FFF2-40B4-BE49-F238E27FC236}">
                <a16:creationId xmlns:a16="http://schemas.microsoft.com/office/drawing/2014/main" id="{7FB1A779-1C3F-40FB-A0A3-6C9AC42E1AA2}"/>
              </a:ext>
            </a:extLst>
          </p:cNvPr>
          <p:cNvPicPr>
            <a:picLocks noChangeAspect="1"/>
          </p:cNvPicPr>
          <p:nvPr/>
        </p:nvPicPr>
        <p:blipFill>
          <a:blip r:embed="rId3"/>
          <a:stretch>
            <a:fillRect/>
          </a:stretch>
        </p:blipFill>
        <p:spPr>
          <a:xfrm>
            <a:off x="8268993" y="3512861"/>
            <a:ext cx="3379667" cy="2952710"/>
          </a:xfrm>
          <a:prstGeom prst="rect">
            <a:avLst/>
          </a:prstGeom>
        </p:spPr>
      </p:pic>
    </p:spTree>
    <p:extLst>
      <p:ext uri="{BB962C8B-B14F-4D97-AF65-F5344CB8AC3E}">
        <p14:creationId xmlns:p14="http://schemas.microsoft.com/office/powerpoint/2010/main" val="224337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D7408C-E2DC-430F-A130-17B8B5B6A8B4}"/>
              </a:ext>
            </a:extLst>
          </p:cNvPr>
          <p:cNvSpPr>
            <a:spLocks noGrp="1"/>
          </p:cNvSpPr>
          <p:nvPr>
            <p:ph type="title"/>
          </p:nvPr>
        </p:nvSpPr>
        <p:spPr/>
        <p:txBody>
          <a:bodyPr/>
          <a:lstStyle/>
          <a:p>
            <a:r>
              <a:rPr lang="en-US" dirty="0"/>
              <a:t>Results</a:t>
            </a:r>
          </a:p>
        </p:txBody>
      </p:sp>
      <p:sp>
        <p:nvSpPr>
          <p:cNvPr id="7" name="Slide Number Placeholder 6">
            <a:extLst>
              <a:ext uri="{FF2B5EF4-FFF2-40B4-BE49-F238E27FC236}">
                <a16:creationId xmlns:a16="http://schemas.microsoft.com/office/drawing/2014/main" id="{1FBFC181-3DFB-4964-9A03-58CFF1BC208C}"/>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pic>
        <p:nvPicPr>
          <p:cNvPr id="4" name="Picture 3">
            <a:extLst>
              <a:ext uri="{FF2B5EF4-FFF2-40B4-BE49-F238E27FC236}">
                <a16:creationId xmlns:a16="http://schemas.microsoft.com/office/drawing/2014/main" id="{51CBB75A-3009-44D2-9EE7-77D1863B1262}"/>
              </a:ext>
            </a:extLst>
          </p:cNvPr>
          <p:cNvPicPr>
            <a:picLocks noChangeAspect="1"/>
          </p:cNvPicPr>
          <p:nvPr/>
        </p:nvPicPr>
        <p:blipFill>
          <a:blip r:embed="rId2"/>
          <a:stretch>
            <a:fillRect/>
          </a:stretch>
        </p:blipFill>
        <p:spPr>
          <a:xfrm>
            <a:off x="7553782" y="1671323"/>
            <a:ext cx="4374832" cy="3285917"/>
          </a:xfrm>
          <a:prstGeom prst="rect">
            <a:avLst/>
          </a:prstGeom>
        </p:spPr>
      </p:pic>
      <p:pic>
        <p:nvPicPr>
          <p:cNvPr id="6" name="Picture 5">
            <a:extLst>
              <a:ext uri="{FF2B5EF4-FFF2-40B4-BE49-F238E27FC236}">
                <a16:creationId xmlns:a16="http://schemas.microsoft.com/office/drawing/2014/main" id="{CC88048A-0DED-42DD-8171-DDAA12D0797D}"/>
              </a:ext>
            </a:extLst>
          </p:cNvPr>
          <p:cNvPicPr>
            <a:picLocks noChangeAspect="1"/>
          </p:cNvPicPr>
          <p:nvPr/>
        </p:nvPicPr>
        <p:blipFill>
          <a:blip r:embed="rId3"/>
          <a:stretch>
            <a:fillRect/>
          </a:stretch>
        </p:blipFill>
        <p:spPr>
          <a:xfrm>
            <a:off x="523240" y="2422964"/>
            <a:ext cx="6356074" cy="1108161"/>
          </a:xfrm>
          <a:prstGeom prst="rect">
            <a:avLst/>
          </a:prstGeom>
        </p:spPr>
      </p:pic>
    </p:spTree>
    <p:extLst>
      <p:ext uri="{BB962C8B-B14F-4D97-AF65-F5344CB8AC3E}">
        <p14:creationId xmlns:p14="http://schemas.microsoft.com/office/powerpoint/2010/main" val="389269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D7408C-E2DC-430F-A130-17B8B5B6A8B4}"/>
              </a:ext>
            </a:extLst>
          </p:cNvPr>
          <p:cNvSpPr>
            <a:spLocks noGrp="1"/>
          </p:cNvSpPr>
          <p:nvPr>
            <p:ph type="title"/>
          </p:nvPr>
        </p:nvSpPr>
        <p:spPr/>
        <p:txBody>
          <a:bodyPr/>
          <a:lstStyle/>
          <a:p>
            <a:r>
              <a:rPr lang="en-US" dirty="0"/>
              <a:t>Results</a:t>
            </a:r>
          </a:p>
        </p:txBody>
      </p:sp>
      <p:sp>
        <p:nvSpPr>
          <p:cNvPr id="7" name="Slide Number Placeholder 6">
            <a:extLst>
              <a:ext uri="{FF2B5EF4-FFF2-40B4-BE49-F238E27FC236}">
                <a16:creationId xmlns:a16="http://schemas.microsoft.com/office/drawing/2014/main" id="{1FBFC181-3DFB-4964-9A03-58CFF1BC208C}"/>
              </a:ext>
            </a:extLst>
          </p:cNvPr>
          <p:cNvSpPr>
            <a:spLocks noGrp="1"/>
          </p:cNvSpPr>
          <p:nvPr>
            <p:ph type="sldNum" sz="quarter" idx="16"/>
          </p:nvPr>
        </p:nvSpPr>
        <p:spPr/>
        <p:txBody>
          <a:bodyPr/>
          <a:lstStyle/>
          <a:p>
            <a:fld id="{294A09A9-5501-47C1-A89A-A340965A2BE2}" type="slidenum">
              <a:rPr lang="en-US" smtClean="0"/>
              <a:pPr/>
              <a:t>18</a:t>
            </a:fld>
            <a:endParaRPr lang="en-US" dirty="0">
              <a:latin typeface="+mn-lt"/>
            </a:endParaRPr>
          </a:p>
        </p:txBody>
      </p:sp>
      <p:pic>
        <p:nvPicPr>
          <p:cNvPr id="4" name="Picture 3">
            <a:extLst>
              <a:ext uri="{FF2B5EF4-FFF2-40B4-BE49-F238E27FC236}">
                <a16:creationId xmlns:a16="http://schemas.microsoft.com/office/drawing/2014/main" id="{C5ABACC9-6095-4E79-B4C6-8C90983BA386}"/>
              </a:ext>
            </a:extLst>
          </p:cNvPr>
          <p:cNvPicPr>
            <a:picLocks noChangeAspect="1"/>
          </p:cNvPicPr>
          <p:nvPr/>
        </p:nvPicPr>
        <p:blipFill>
          <a:blip r:embed="rId2"/>
          <a:stretch>
            <a:fillRect/>
          </a:stretch>
        </p:blipFill>
        <p:spPr>
          <a:xfrm>
            <a:off x="949215" y="2192111"/>
            <a:ext cx="3850290" cy="3238984"/>
          </a:xfrm>
          <a:prstGeom prst="rect">
            <a:avLst/>
          </a:prstGeom>
        </p:spPr>
      </p:pic>
      <p:pic>
        <p:nvPicPr>
          <p:cNvPr id="6" name="Picture 5">
            <a:extLst>
              <a:ext uri="{FF2B5EF4-FFF2-40B4-BE49-F238E27FC236}">
                <a16:creationId xmlns:a16="http://schemas.microsoft.com/office/drawing/2014/main" id="{8DE3BB18-2236-4BBA-81EC-01CE26913AE8}"/>
              </a:ext>
            </a:extLst>
          </p:cNvPr>
          <p:cNvPicPr>
            <a:picLocks noChangeAspect="1"/>
          </p:cNvPicPr>
          <p:nvPr/>
        </p:nvPicPr>
        <p:blipFill>
          <a:blip r:embed="rId3"/>
          <a:stretch>
            <a:fillRect/>
          </a:stretch>
        </p:blipFill>
        <p:spPr>
          <a:xfrm>
            <a:off x="2227270" y="2359355"/>
            <a:ext cx="1450741" cy="3071740"/>
          </a:xfrm>
          <a:prstGeom prst="rect">
            <a:avLst/>
          </a:prstGeom>
        </p:spPr>
      </p:pic>
      <p:pic>
        <p:nvPicPr>
          <p:cNvPr id="8" name="Picture 7">
            <a:extLst>
              <a:ext uri="{FF2B5EF4-FFF2-40B4-BE49-F238E27FC236}">
                <a16:creationId xmlns:a16="http://schemas.microsoft.com/office/drawing/2014/main" id="{2B35F322-5346-4009-A263-49B2C35D62ED}"/>
              </a:ext>
            </a:extLst>
          </p:cNvPr>
          <p:cNvPicPr>
            <a:picLocks noChangeAspect="1"/>
          </p:cNvPicPr>
          <p:nvPr/>
        </p:nvPicPr>
        <p:blipFill>
          <a:blip r:embed="rId4"/>
          <a:stretch>
            <a:fillRect/>
          </a:stretch>
        </p:blipFill>
        <p:spPr>
          <a:xfrm>
            <a:off x="3404259" y="2359355"/>
            <a:ext cx="1395246" cy="3071740"/>
          </a:xfrm>
          <a:prstGeom prst="rect">
            <a:avLst/>
          </a:prstGeom>
        </p:spPr>
      </p:pic>
      <p:pic>
        <p:nvPicPr>
          <p:cNvPr id="9" name="Picture 8">
            <a:extLst>
              <a:ext uri="{FF2B5EF4-FFF2-40B4-BE49-F238E27FC236}">
                <a16:creationId xmlns:a16="http://schemas.microsoft.com/office/drawing/2014/main" id="{4D82F4BE-4A0A-477F-8339-320661AE9419}"/>
              </a:ext>
            </a:extLst>
          </p:cNvPr>
          <p:cNvPicPr>
            <a:picLocks noChangeAspect="1"/>
          </p:cNvPicPr>
          <p:nvPr/>
        </p:nvPicPr>
        <p:blipFill>
          <a:blip r:embed="rId5"/>
          <a:stretch>
            <a:fillRect/>
          </a:stretch>
        </p:blipFill>
        <p:spPr>
          <a:xfrm>
            <a:off x="5644844" y="1330778"/>
            <a:ext cx="5583133" cy="4258206"/>
          </a:xfrm>
          <a:prstGeom prst="rect">
            <a:avLst/>
          </a:prstGeom>
        </p:spPr>
      </p:pic>
    </p:spTree>
    <p:extLst>
      <p:ext uri="{BB962C8B-B14F-4D97-AF65-F5344CB8AC3E}">
        <p14:creationId xmlns:p14="http://schemas.microsoft.com/office/powerpoint/2010/main" val="316038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toy&#10;&#10;Description automatically generated">
            <a:extLst>
              <a:ext uri="{FF2B5EF4-FFF2-40B4-BE49-F238E27FC236}">
                <a16:creationId xmlns:a16="http://schemas.microsoft.com/office/drawing/2014/main" id="{34CC62FF-BA3D-4D1E-9ACC-446F2677B3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6858000" cy="6858000"/>
          </a:xfrm>
          <a:prstGeom prst="rect">
            <a:avLst/>
          </a:prstGeom>
          <a:noFill/>
        </p:spPr>
      </p:pic>
      <p:sp>
        <p:nvSpPr>
          <p:cNvPr id="76" name="Title 2">
            <a:extLst>
              <a:ext uri="{FF2B5EF4-FFF2-40B4-BE49-F238E27FC236}">
                <a16:creationId xmlns:a16="http://schemas.microsoft.com/office/drawing/2014/main" id="{7CF86753-E6E2-4E8A-B2F5-B0B7C3DEF65F}"/>
              </a:ext>
            </a:extLst>
          </p:cNvPr>
          <p:cNvSpPr>
            <a:spLocks noGrp="1"/>
          </p:cNvSpPr>
          <p:nvPr>
            <p:ph type="title"/>
          </p:nvPr>
        </p:nvSpPr>
        <p:spPr>
          <a:xfrm>
            <a:off x="7193943" y="3045437"/>
            <a:ext cx="4941477" cy="610863"/>
          </a:xfrm>
        </p:spPr>
        <p:txBody>
          <a:bodyPr/>
          <a:lstStyle/>
          <a:p>
            <a:r>
              <a:rPr lang="en-US" dirty="0">
                <a:solidFill>
                  <a:schemeClr val="bg1"/>
                </a:solidFill>
              </a:rPr>
              <a:t>DEMO</a:t>
            </a:r>
          </a:p>
        </p:txBody>
      </p:sp>
    </p:spTree>
    <p:extLst>
      <p:ext uri="{BB962C8B-B14F-4D97-AF65-F5344CB8AC3E}">
        <p14:creationId xmlns:p14="http://schemas.microsoft.com/office/powerpoint/2010/main" val="370357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521154"/>
          </a:xfrm>
        </p:spPr>
        <p:txBody>
          <a:bodyPr/>
          <a:lstStyle/>
          <a:p>
            <a:r>
              <a:rPr lang="en-US" dirty="0"/>
              <a:t>02. Girvan-Newman Algorithm</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Process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Limitations &amp; Future work</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Demo</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Placeholder 52">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6105940" y="1500447"/>
            <a:ext cx="6096000" cy="3857105"/>
          </a:xfr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a:bodyPr>
          <a:lstStyle/>
          <a:p>
            <a:pPr marL="285750" indent="-285750">
              <a:buFont typeface="Arial" panose="020B0604020202020204" pitchFamily="34" charset="0"/>
              <a:buChar char="•"/>
            </a:pPr>
            <a:r>
              <a:rPr lang="en-US" dirty="0"/>
              <a:t>Community detection refers to the procedure of identifying groups of interacting vertices in a network depending upon their structural properties.</a:t>
            </a:r>
          </a:p>
          <a:p>
            <a:pPr marL="285750" indent="-285750">
              <a:buFont typeface="Arial" panose="020B0604020202020204" pitchFamily="34" charset="0"/>
              <a:buChar char="•"/>
            </a:pPr>
            <a:r>
              <a:rPr lang="en-US" dirty="0"/>
              <a:t>It also refers as finding the group of people with similar interests in a vast community or world.</a:t>
            </a:r>
          </a:p>
          <a:p>
            <a:pPr marL="285750" indent="-285750">
              <a:buFont typeface="Arial" panose="020B0604020202020204" pitchFamily="34" charset="0"/>
              <a:buChar char="•"/>
            </a:pPr>
            <a:r>
              <a:rPr lang="en-US" dirty="0"/>
              <a:t>Results are based on Data, Algorithm, and what we looking for!</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3</a:t>
            </a:fld>
            <a:endParaRPr lang="en-US"/>
          </a:p>
        </p:txBody>
      </p:sp>
      <p:sp>
        <p:nvSpPr>
          <p:cNvPr id="6" name="TextBox 5">
            <a:extLst>
              <a:ext uri="{FF2B5EF4-FFF2-40B4-BE49-F238E27FC236}">
                <a16:creationId xmlns:a16="http://schemas.microsoft.com/office/drawing/2014/main" id="{E0F06F38-2ED4-4383-9FF3-ACBD9EDE59F2}"/>
              </a:ext>
            </a:extLst>
          </p:cNvPr>
          <p:cNvSpPr txBox="1"/>
          <p:nvPr/>
        </p:nvSpPr>
        <p:spPr>
          <a:xfrm>
            <a:off x="9697407" y="5156805"/>
            <a:ext cx="249459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ictworks.org/3-reasons-why-your-next-online-community-idea-will-fai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53D104-3249-4B07-B2E8-4881F2A1D88B}"/>
              </a:ext>
            </a:extLst>
          </p:cNvPr>
          <p:cNvSpPr>
            <a:spLocks noGrp="1"/>
          </p:cNvSpPr>
          <p:nvPr>
            <p:ph type="title"/>
          </p:nvPr>
        </p:nvSpPr>
        <p:spPr/>
        <p:txBody>
          <a:bodyPr/>
          <a:lstStyle/>
          <a:p>
            <a:r>
              <a:rPr lang="en-US" dirty="0"/>
              <a:t>Social Networks</a:t>
            </a:r>
          </a:p>
        </p:txBody>
      </p:sp>
      <p:sp>
        <p:nvSpPr>
          <p:cNvPr id="4" name="Text Placeholder 3">
            <a:extLst>
              <a:ext uri="{FF2B5EF4-FFF2-40B4-BE49-F238E27FC236}">
                <a16:creationId xmlns:a16="http://schemas.microsoft.com/office/drawing/2014/main" id="{91538A58-9726-4512-A18B-EB52CE02E903}"/>
              </a:ext>
            </a:extLst>
          </p:cNvPr>
          <p:cNvSpPr>
            <a:spLocks noGrp="1"/>
          </p:cNvSpPr>
          <p:nvPr>
            <p:ph type="body" sz="quarter" idx="11"/>
          </p:nvPr>
        </p:nvSpPr>
        <p:spPr>
          <a:xfrm>
            <a:off x="964023" y="2041712"/>
            <a:ext cx="7155359" cy="3580758"/>
          </a:xfrm>
        </p:spPr>
        <p:txBody>
          <a:bodyPr/>
          <a:lstStyle/>
          <a:p>
            <a:pPr marL="285750" indent="-285750">
              <a:spcAft>
                <a:spcPts val="1600"/>
              </a:spcAft>
              <a:buFont typeface="Arial" panose="020B0604020202020204" pitchFamily="34" charset="0"/>
              <a:buChar char="•"/>
            </a:pPr>
            <a:r>
              <a:rPr lang="en-US" dirty="0">
                <a:cs typeface="Times New Roman" panose="02020603050405020304" pitchFamily="18" charset="0"/>
              </a:rPr>
              <a:t>A social network is a social structure made up of a set of social actors (such as individuals or organizations), sets of dyadic ties, and other social interactions between actors.</a:t>
            </a:r>
          </a:p>
          <a:p>
            <a:pPr marL="285750" indent="-285750">
              <a:spcAft>
                <a:spcPts val="1600"/>
              </a:spcAft>
              <a:buFont typeface="Arial" panose="020B0604020202020204" pitchFamily="34" charset="0"/>
              <a:buChar char="•"/>
            </a:pPr>
            <a:r>
              <a:rPr lang="en-US" dirty="0">
                <a:cs typeface="Times New Roman" panose="02020603050405020304" pitchFamily="18" charset="0"/>
              </a:rPr>
              <a:t>In Graphical Representation :</a:t>
            </a:r>
          </a:p>
          <a:p>
            <a:pPr>
              <a:spcAft>
                <a:spcPts val="1600"/>
              </a:spcAft>
            </a:pPr>
            <a:r>
              <a:rPr lang="en-US" dirty="0">
                <a:cs typeface="Times New Roman" panose="02020603050405020304" pitchFamily="18" charset="0"/>
              </a:rPr>
              <a:t>	Nodes = Actors</a:t>
            </a:r>
          </a:p>
          <a:p>
            <a:pPr>
              <a:spcAft>
                <a:spcPts val="1600"/>
              </a:spcAft>
            </a:pPr>
            <a:r>
              <a:rPr lang="en-US" dirty="0">
                <a:cs typeface="Times New Roman" panose="02020603050405020304" pitchFamily="18" charset="0"/>
              </a:rPr>
              <a:t>	Edges = Relationship</a:t>
            </a:r>
          </a:p>
          <a:p>
            <a:pPr marL="285750" indent="-285750">
              <a:spcAft>
                <a:spcPts val="1600"/>
              </a:spcAft>
              <a:buFont typeface="Arial" panose="020B0604020202020204" pitchFamily="34" charset="0"/>
              <a:buChar char="•"/>
            </a:pPr>
            <a:r>
              <a:rPr lang="en-US" dirty="0">
                <a:cs typeface="Times New Roman" panose="02020603050405020304" pitchFamily="18" charset="0"/>
              </a:rPr>
              <a:t> If there is a degree associated with the relationship, this degree is represented by labeling the edges. Often, social graphs are undirected, as for the Facebook friends graph</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4FDFED2-1F82-499B-ACFB-AF740737D9E6}"/>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pic>
        <p:nvPicPr>
          <p:cNvPr id="2050" name="Picture 2">
            <a:extLst>
              <a:ext uri="{FF2B5EF4-FFF2-40B4-BE49-F238E27FC236}">
                <a16:creationId xmlns:a16="http://schemas.microsoft.com/office/drawing/2014/main" id="{C12FB4F8-9EA4-4F1B-8FE8-72719F1E381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079921" y="730702"/>
            <a:ext cx="3861708" cy="386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10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321802-1995-457F-A65A-2C659E41CEE6}"/>
              </a:ext>
            </a:extLst>
          </p:cNvPr>
          <p:cNvSpPr>
            <a:spLocks noGrp="1"/>
          </p:cNvSpPr>
          <p:nvPr>
            <p:ph type="title"/>
          </p:nvPr>
        </p:nvSpPr>
        <p:spPr/>
        <p:txBody>
          <a:bodyPr/>
          <a:lstStyle/>
          <a:p>
            <a:r>
              <a:rPr lang="en-US" dirty="0"/>
              <a:t>Communities</a:t>
            </a:r>
          </a:p>
        </p:txBody>
      </p:sp>
      <p:sp>
        <p:nvSpPr>
          <p:cNvPr id="4" name="Text Placeholder 3">
            <a:extLst>
              <a:ext uri="{FF2B5EF4-FFF2-40B4-BE49-F238E27FC236}">
                <a16:creationId xmlns:a16="http://schemas.microsoft.com/office/drawing/2014/main" id="{8E56E6DB-9F98-4611-8B71-173E0CF81CC0}"/>
              </a:ext>
            </a:extLst>
          </p:cNvPr>
          <p:cNvSpPr>
            <a:spLocks noGrp="1"/>
          </p:cNvSpPr>
          <p:nvPr>
            <p:ph type="body" sz="quarter" idx="11"/>
          </p:nvPr>
        </p:nvSpPr>
        <p:spPr>
          <a:xfrm>
            <a:off x="892865" y="2289363"/>
            <a:ext cx="6099846" cy="2795232"/>
          </a:xfrm>
        </p:spPr>
        <p:txBody>
          <a:bodyPr/>
          <a:lstStyle/>
          <a:p>
            <a:pPr marL="285750" indent="-285750">
              <a:buFont typeface="Arial" panose="020B0604020202020204" pitchFamily="34" charset="0"/>
              <a:buChar char="•"/>
            </a:pPr>
            <a:r>
              <a:rPr lang="en-US" dirty="0"/>
              <a:t>A community is a social unit (a group of living things) with commonality such as norms, religion, values, customs, or identity.</a:t>
            </a:r>
          </a:p>
          <a:p>
            <a:pPr marL="285750" indent="-285750">
              <a:buFont typeface="Arial" panose="020B0604020202020204" pitchFamily="34" charset="0"/>
              <a:buChar char="•"/>
            </a:pPr>
            <a:r>
              <a:rPr lang="en-US" dirty="0"/>
              <a:t>Types: 	1) Disjoint</a:t>
            </a:r>
          </a:p>
          <a:p>
            <a:pPr marL="285750" indent="-285750">
              <a:buFont typeface="Arial" panose="020B0604020202020204" pitchFamily="34" charset="0"/>
              <a:buChar char="•"/>
            </a:pPr>
            <a:r>
              <a:rPr lang="en-US" dirty="0"/>
              <a:t>	2) Overlapping</a:t>
            </a:r>
          </a:p>
          <a:p>
            <a:pPr marL="285750" indent="-285750">
              <a:buFont typeface="Arial" panose="020B0604020202020204" pitchFamily="34" charset="0"/>
              <a:buChar char="•"/>
            </a:pPr>
            <a:r>
              <a:rPr lang="en-US" dirty="0"/>
              <a:t>Dense group of vertices, which are tightly coupled to each other inside the one or more groups and loosely coupled to rest of the vertices in the network.</a:t>
            </a:r>
          </a:p>
          <a:p>
            <a:endParaRPr lang="en-US" dirty="0"/>
          </a:p>
        </p:txBody>
      </p:sp>
      <p:sp>
        <p:nvSpPr>
          <p:cNvPr id="7" name="Slide Number Placeholder 6">
            <a:extLst>
              <a:ext uri="{FF2B5EF4-FFF2-40B4-BE49-F238E27FC236}">
                <a16:creationId xmlns:a16="http://schemas.microsoft.com/office/drawing/2014/main" id="{6325859D-0614-4E9C-9F97-CB98A4A36979}"/>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pic>
        <p:nvPicPr>
          <p:cNvPr id="10" name="Picture 9">
            <a:extLst>
              <a:ext uri="{FF2B5EF4-FFF2-40B4-BE49-F238E27FC236}">
                <a16:creationId xmlns:a16="http://schemas.microsoft.com/office/drawing/2014/main" id="{2159DAB8-38DE-4E4C-8854-BF5827A3DDD3}"/>
              </a:ext>
            </a:extLst>
          </p:cNvPr>
          <p:cNvPicPr>
            <a:picLocks noChangeAspect="1"/>
          </p:cNvPicPr>
          <p:nvPr/>
        </p:nvPicPr>
        <p:blipFill>
          <a:blip r:embed="rId2"/>
          <a:stretch>
            <a:fillRect/>
          </a:stretch>
        </p:blipFill>
        <p:spPr>
          <a:xfrm>
            <a:off x="6821261" y="2021284"/>
            <a:ext cx="5274009" cy="2179241"/>
          </a:xfrm>
          <a:prstGeom prst="rect">
            <a:avLst/>
          </a:prstGeom>
        </p:spPr>
      </p:pic>
    </p:spTree>
    <p:extLst>
      <p:ext uri="{BB962C8B-B14F-4D97-AF65-F5344CB8AC3E}">
        <p14:creationId xmlns:p14="http://schemas.microsoft.com/office/powerpoint/2010/main" val="413190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321802-1995-457F-A65A-2C659E41CEE6}"/>
              </a:ext>
            </a:extLst>
          </p:cNvPr>
          <p:cNvSpPr>
            <a:spLocks noGrp="1"/>
          </p:cNvSpPr>
          <p:nvPr>
            <p:ph type="title"/>
          </p:nvPr>
        </p:nvSpPr>
        <p:spPr/>
        <p:txBody>
          <a:bodyPr>
            <a:normAutofit fontScale="90000"/>
          </a:bodyPr>
          <a:lstStyle/>
          <a:p>
            <a:r>
              <a:rPr lang="en-US" dirty="0"/>
              <a:t>Community Detection</a:t>
            </a:r>
          </a:p>
        </p:txBody>
      </p:sp>
      <p:sp>
        <p:nvSpPr>
          <p:cNvPr id="4" name="Text Placeholder 3">
            <a:extLst>
              <a:ext uri="{FF2B5EF4-FFF2-40B4-BE49-F238E27FC236}">
                <a16:creationId xmlns:a16="http://schemas.microsoft.com/office/drawing/2014/main" id="{8E56E6DB-9F98-4611-8B71-173E0CF81CC0}"/>
              </a:ext>
            </a:extLst>
          </p:cNvPr>
          <p:cNvSpPr>
            <a:spLocks noGrp="1"/>
          </p:cNvSpPr>
          <p:nvPr>
            <p:ph type="body" sz="quarter" idx="11"/>
          </p:nvPr>
        </p:nvSpPr>
        <p:spPr>
          <a:xfrm>
            <a:off x="896947" y="2264870"/>
            <a:ext cx="6099846" cy="2795232"/>
          </a:xfrm>
        </p:spPr>
        <p:txBody>
          <a:bodyPr/>
          <a:lstStyle/>
          <a:p>
            <a:pPr marL="285750" indent="-285750">
              <a:buFont typeface="Arial" panose="020B0604020202020204" pitchFamily="34" charset="0"/>
              <a:buChar char="•"/>
            </a:pPr>
            <a:r>
              <a:rPr lang="en-US" dirty="0"/>
              <a:t>Community structure in social networks can give us clues about the nature of social interactions within the community represented. </a:t>
            </a:r>
          </a:p>
          <a:p>
            <a:pPr marL="285750" indent="-285750">
              <a:buFont typeface="Arial" panose="020B0604020202020204" pitchFamily="34" charset="0"/>
              <a:buChar char="•"/>
            </a:pPr>
            <a:r>
              <a:rPr lang="en-US" dirty="0"/>
              <a:t>It can be considered as a summary of the whole network thus easy to visualize and understand.</a:t>
            </a:r>
          </a:p>
        </p:txBody>
      </p:sp>
      <p:sp>
        <p:nvSpPr>
          <p:cNvPr id="7" name="Slide Number Placeholder 6">
            <a:extLst>
              <a:ext uri="{FF2B5EF4-FFF2-40B4-BE49-F238E27FC236}">
                <a16:creationId xmlns:a16="http://schemas.microsoft.com/office/drawing/2014/main" id="{6325859D-0614-4E9C-9F97-CB98A4A36979}"/>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pic>
        <p:nvPicPr>
          <p:cNvPr id="1026" name="Picture 2" descr="Visual analysis for evaluation of community detection algorithms |  SpringerLink">
            <a:extLst>
              <a:ext uri="{FF2B5EF4-FFF2-40B4-BE49-F238E27FC236}">
                <a16:creationId xmlns:a16="http://schemas.microsoft.com/office/drawing/2014/main" id="{66C9A774-2F31-4C2B-9766-ADBF7BFF2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4965" y="1076739"/>
            <a:ext cx="4015596" cy="347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8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2489-6DF5-4851-BFE2-C5D4A7FFA7EB}"/>
              </a:ext>
            </a:extLst>
          </p:cNvPr>
          <p:cNvSpPr>
            <a:spLocks noGrp="1"/>
          </p:cNvSpPr>
          <p:nvPr>
            <p:ph type="title"/>
          </p:nvPr>
        </p:nvSpPr>
        <p:spPr/>
        <p:txBody>
          <a:bodyPr/>
          <a:lstStyle/>
          <a:p>
            <a:r>
              <a:rPr lang="en-US" dirty="0"/>
              <a:t>Why?</a:t>
            </a:r>
          </a:p>
        </p:txBody>
      </p:sp>
      <p:sp>
        <p:nvSpPr>
          <p:cNvPr id="4" name="Text Placeholder 3">
            <a:extLst>
              <a:ext uri="{FF2B5EF4-FFF2-40B4-BE49-F238E27FC236}">
                <a16:creationId xmlns:a16="http://schemas.microsoft.com/office/drawing/2014/main" id="{E3D1789B-79ED-40CB-BC45-AC48804F13EE}"/>
              </a:ext>
            </a:extLst>
          </p:cNvPr>
          <p:cNvSpPr>
            <a:spLocks noGrp="1"/>
          </p:cNvSpPr>
          <p:nvPr>
            <p:ph type="body" sz="quarter" idx="12"/>
          </p:nvPr>
        </p:nvSpPr>
        <p:spPr>
          <a:xfrm>
            <a:off x="952499" y="2286000"/>
            <a:ext cx="9628415" cy="3118757"/>
          </a:xfrm>
        </p:spPr>
        <p:txBody>
          <a:bodyPr/>
          <a:lstStyle/>
          <a:p>
            <a:pPr marL="285750" indent="-285750">
              <a:spcAft>
                <a:spcPts val="1000"/>
              </a:spcAft>
              <a:buFont typeface="Arial" panose="020B0604020202020204" pitchFamily="34" charset="0"/>
              <a:buChar char="•"/>
            </a:pPr>
            <a:r>
              <a:rPr lang="en-US" dirty="0"/>
              <a:t>social network community are made up of interconnected nodes </a:t>
            </a:r>
          </a:p>
          <a:p>
            <a:pPr marL="285750" indent="-285750">
              <a:spcAft>
                <a:spcPts val="1000"/>
              </a:spcAft>
              <a:buFont typeface="Arial" panose="020B0604020202020204" pitchFamily="34" charset="0"/>
              <a:buChar char="•"/>
            </a:pPr>
            <a:r>
              <a:rPr lang="en-US" dirty="0"/>
              <a:t>It give us clues about the nature of social interactions within the community represented</a:t>
            </a:r>
          </a:p>
          <a:p>
            <a:pPr marL="285750" indent="-285750">
              <a:spcAft>
                <a:spcPts val="1000"/>
              </a:spcAft>
              <a:buFont typeface="Arial" panose="020B0604020202020204" pitchFamily="34" charset="0"/>
              <a:buChar char="•"/>
            </a:pPr>
            <a:r>
              <a:rPr lang="en-US" dirty="0"/>
              <a:t>Plays key role in understanding functionality of complex networks.</a:t>
            </a:r>
          </a:p>
          <a:p>
            <a:pPr marL="285750" indent="-285750">
              <a:spcAft>
                <a:spcPts val="1000"/>
              </a:spcAft>
              <a:buFont typeface="Arial" panose="020B0604020202020204" pitchFamily="34" charset="0"/>
              <a:buChar char="•"/>
            </a:pPr>
            <a:r>
              <a:rPr lang="en-US" dirty="0"/>
              <a:t>Sometimes, community can reveal the properties without releasing the individual privacy information. </a:t>
            </a:r>
          </a:p>
        </p:txBody>
      </p:sp>
      <p:sp>
        <p:nvSpPr>
          <p:cNvPr id="15" name="Slide Number Placeholder 14">
            <a:extLst>
              <a:ext uri="{FF2B5EF4-FFF2-40B4-BE49-F238E27FC236}">
                <a16:creationId xmlns:a16="http://schemas.microsoft.com/office/drawing/2014/main" id="{3F961B77-98DD-4B60-BDA5-9E4EE992251A}"/>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spTree>
    <p:extLst>
      <p:ext uri="{BB962C8B-B14F-4D97-AF65-F5344CB8AC3E}">
        <p14:creationId xmlns:p14="http://schemas.microsoft.com/office/powerpoint/2010/main" val="225080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0BE5-BA70-4370-BA09-2B9597D510B8}"/>
              </a:ext>
            </a:extLst>
          </p:cNvPr>
          <p:cNvSpPr>
            <a:spLocks noGrp="1"/>
          </p:cNvSpPr>
          <p:nvPr>
            <p:ph type="title"/>
          </p:nvPr>
        </p:nvSpPr>
        <p:spPr/>
        <p:txBody>
          <a:bodyPr>
            <a:normAutofit fontScale="90000"/>
          </a:bodyPr>
          <a:lstStyle/>
          <a:p>
            <a:r>
              <a:rPr lang="en-US" dirty="0"/>
              <a:t>Traditional Approach</a:t>
            </a:r>
          </a:p>
        </p:txBody>
      </p:sp>
      <p:sp>
        <p:nvSpPr>
          <p:cNvPr id="3" name="Text Placeholder 2">
            <a:extLst>
              <a:ext uri="{FF2B5EF4-FFF2-40B4-BE49-F238E27FC236}">
                <a16:creationId xmlns:a16="http://schemas.microsoft.com/office/drawing/2014/main" id="{43642B36-E71C-460E-9285-DF637DE7A165}"/>
              </a:ext>
            </a:extLst>
          </p:cNvPr>
          <p:cNvSpPr>
            <a:spLocks noGrp="1"/>
          </p:cNvSpPr>
          <p:nvPr>
            <p:ph type="body" sz="quarter" idx="10"/>
          </p:nvPr>
        </p:nvSpPr>
        <p:spPr>
          <a:xfrm>
            <a:off x="952500" y="2656903"/>
            <a:ext cx="5143500" cy="1327267"/>
          </a:xfrm>
        </p:spPr>
        <p:txBody>
          <a:bodyPr/>
          <a:lstStyle/>
          <a:p>
            <a:pPr marL="285750" indent="-285750">
              <a:buFont typeface="Arial" panose="020B0604020202020204" pitchFamily="34" charset="0"/>
              <a:buChar char="•"/>
            </a:pPr>
            <a:r>
              <a:rPr lang="en-US" dirty="0"/>
              <a:t>It follows Bottom-up approach.</a:t>
            </a:r>
          </a:p>
          <a:p>
            <a:pPr marL="285750" indent="-285750">
              <a:buFont typeface="Arial" panose="020B0604020202020204" pitchFamily="34" charset="0"/>
              <a:buChar char="•"/>
            </a:pPr>
            <a:r>
              <a:rPr lang="en-US" dirty="0"/>
              <a:t>It considers all nodes as a separate cluster and iteratively merge them based on high similarity, which in result ends with unique community</a:t>
            </a:r>
          </a:p>
        </p:txBody>
      </p:sp>
      <p:sp>
        <p:nvSpPr>
          <p:cNvPr id="4" name="Text Placeholder 3">
            <a:extLst>
              <a:ext uri="{FF2B5EF4-FFF2-40B4-BE49-F238E27FC236}">
                <a16:creationId xmlns:a16="http://schemas.microsoft.com/office/drawing/2014/main" id="{88A6348F-778F-412E-97C4-92ECB7A704C6}"/>
              </a:ext>
            </a:extLst>
          </p:cNvPr>
          <p:cNvSpPr>
            <a:spLocks noGrp="1"/>
          </p:cNvSpPr>
          <p:nvPr>
            <p:ph type="body" sz="quarter" idx="12"/>
          </p:nvPr>
        </p:nvSpPr>
        <p:spPr/>
        <p:txBody>
          <a:bodyPr/>
          <a:lstStyle/>
          <a:p>
            <a:r>
              <a:rPr lang="en-US" dirty="0"/>
              <a:t>Agglomerative method</a:t>
            </a:r>
          </a:p>
        </p:txBody>
      </p:sp>
      <p:sp>
        <p:nvSpPr>
          <p:cNvPr id="7" name="Text Placeholder 6">
            <a:extLst>
              <a:ext uri="{FF2B5EF4-FFF2-40B4-BE49-F238E27FC236}">
                <a16:creationId xmlns:a16="http://schemas.microsoft.com/office/drawing/2014/main" id="{6AF1CD35-4108-4E1F-9436-95F072CBF74C}"/>
              </a:ext>
            </a:extLst>
          </p:cNvPr>
          <p:cNvSpPr>
            <a:spLocks noGrp="1"/>
          </p:cNvSpPr>
          <p:nvPr>
            <p:ph type="body" sz="quarter" idx="15"/>
          </p:nvPr>
        </p:nvSpPr>
        <p:spPr>
          <a:xfrm>
            <a:off x="952500" y="4555206"/>
            <a:ext cx="6464754" cy="908340"/>
          </a:xfrm>
        </p:spPr>
        <p:txBody>
          <a:bodyPr/>
          <a:lstStyle/>
          <a:p>
            <a:pPr marL="285750" indent="-285750">
              <a:buFont typeface="Arial" panose="020B0604020202020204" pitchFamily="34" charset="0"/>
              <a:buChar char="•"/>
            </a:pPr>
            <a:r>
              <a:rPr lang="en-US" dirty="0"/>
              <a:t>It follows Top-down approach</a:t>
            </a:r>
          </a:p>
          <a:p>
            <a:pPr marL="285750" indent="-285750">
              <a:buFont typeface="Arial" panose="020B0604020202020204" pitchFamily="34" charset="0"/>
              <a:buChar char="•"/>
            </a:pPr>
            <a:r>
              <a:rPr lang="en-US" dirty="0"/>
              <a:t>Initially, it considers the entire network as single cluster. Then iteratively splits graph into partitions by eliminating links joining nodes with low similarity and ends up with unique communities</a:t>
            </a:r>
          </a:p>
        </p:txBody>
      </p:sp>
      <p:sp>
        <p:nvSpPr>
          <p:cNvPr id="8" name="Text Placeholder 7">
            <a:extLst>
              <a:ext uri="{FF2B5EF4-FFF2-40B4-BE49-F238E27FC236}">
                <a16:creationId xmlns:a16="http://schemas.microsoft.com/office/drawing/2014/main" id="{24870FBF-A19E-4459-AE8C-8018C5501518}"/>
              </a:ext>
            </a:extLst>
          </p:cNvPr>
          <p:cNvSpPr>
            <a:spLocks noGrp="1"/>
          </p:cNvSpPr>
          <p:nvPr>
            <p:ph type="body" sz="quarter" idx="16"/>
          </p:nvPr>
        </p:nvSpPr>
        <p:spPr>
          <a:xfrm>
            <a:off x="952500" y="4008148"/>
            <a:ext cx="4838700" cy="315915"/>
          </a:xfrm>
        </p:spPr>
        <p:txBody>
          <a:bodyPr/>
          <a:lstStyle/>
          <a:p>
            <a:r>
              <a:rPr lang="en-US" dirty="0"/>
              <a:t>Divisive method</a:t>
            </a:r>
          </a:p>
        </p:txBody>
      </p:sp>
      <p:sp>
        <p:nvSpPr>
          <p:cNvPr id="15" name="Slide Number Placeholder 14">
            <a:extLst>
              <a:ext uri="{FF2B5EF4-FFF2-40B4-BE49-F238E27FC236}">
                <a16:creationId xmlns:a16="http://schemas.microsoft.com/office/drawing/2014/main" id="{3093595E-1861-4B03-9EDA-BA117E1314EF}"/>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pic>
        <p:nvPicPr>
          <p:cNvPr id="3074" name="Picture 2" descr="Hierarchical clustering, using it to invest | Quantdare">
            <a:extLst>
              <a:ext uri="{FF2B5EF4-FFF2-40B4-BE49-F238E27FC236}">
                <a16:creationId xmlns:a16="http://schemas.microsoft.com/office/drawing/2014/main" id="{AB1967B6-7B15-4E90-A56F-610D03116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535" y="2060962"/>
            <a:ext cx="5785425" cy="281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00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AC5B2D-469E-4D18-81D9-B4CD0E7C4F67}"/>
              </a:ext>
            </a:extLst>
          </p:cNvPr>
          <p:cNvSpPr>
            <a:spLocks noGrp="1"/>
          </p:cNvSpPr>
          <p:nvPr>
            <p:ph type="title"/>
          </p:nvPr>
        </p:nvSpPr>
        <p:spPr>
          <a:xfrm>
            <a:off x="964023" y="879063"/>
            <a:ext cx="6812459" cy="610863"/>
          </a:xfrm>
        </p:spPr>
        <p:txBody>
          <a:bodyPr>
            <a:normAutofit/>
          </a:bodyPr>
          <a:lstStyle/>
          <a:p>
            <a:r>
              <a:rPr lang="en-US" dirty="0"/>
              <a:t>Girvan-Newman Algorithm</a:t>
            </a:r>
          </a:p>
        </p:txBody>
      </p:sp>
      <p:sp>
        <p:nvSpPr>
          <p:cNvPr id="4" name="Text Placeholder 3">
            <a:extLst>
              <a:ext uri="{FF2B5EF4-FFF2-40B4-BE49-F238E27FC236}">
                <a16:creationId xmlns:a16="http://schemas.microsoft.com/office/drawing/2014/main" id="{790EE9A3-643F-4A67-8EC8-C084CFD168F8}"/>
              </a:ext>
            </a:extLst>
          </p:cNvPr>
          <p:cNvSpPr>
            <a:spLocks noGrp="1"/>
          </p:cNvSpPr>
          <p:nvPr>
            <p:ph type="body" sz="quarter" idx="11"/>
          </p:nvPr>
        </p:nvSpPr>
        <p:spPr>
          <a:xfrm>
            <a:off x="952498" y="2289363"/>
            <a:ext cx="9914165" cy="2795232"/>
          </a:xfrm>
        </p:spPr>
        <p:txBody>
          <a:bodyPr/>
          <a:lstStyle/>
          <a:p>
            <a:pPr marL="285750" indent="-285750">
              <a:buFont typeface="Arial" panose="020B0604020202020204" pitchFamily="34" charset="0"/>
              <a:buChar char="•"/>
            </a:pPr>
            <a:r>
              <a:rPr lang="en-US" dirty="0"/>
              <a:t>The Girvan–Newman algorithm detects communities by progressively removing edges from the original network. </a:t>
            </a:r>
          </a:p>
          <a:p>
            <a:pPr marL="285750" indent="-285750">
              <a:buFont typeface="Arial" panose="020B0604020202020204" pitchFamily="34" charset="0"/>
              <a:buChar char="•"/>
            </a:pPr>
            <a:r>
              <a:rPr lang="en-US" dirty="0"/>
              <a:t>The Girvan–Newman algorithm extends this definition to the case of edges, defining the "edge betweenness" of an edge as the number of shortest paths between pairs of nodes that run along it.</a:t>
            </a:r>
          </a:p>
          <a:p>
            <a:pPr marL="285750" indent="-285750">
              <a:buFont typeface="Arial" panose="020B0604020202020204" pitchFamily="34" charset="0"/>
              <a:buChar char="•"/>
            </a:pPr>
            <a:r>
              <a:rPr lang="en-US" dirty="0"/>
              <a:t>The algorithm's steps for community detection are summarized below</a:t>
            </a:r>
          </a:p>
          <a:p>
            <a:pPr marL="1028700" lvl="1" indent="-342900">
              <a:buFont typeface="+mj-lt"/>
              <a:buAutoNum type="arabicPeriod"/>
            </a:pPr>
            <a:r>
              <a:rPr lang="en-US" sz="1600" dirty="0"/>
              <a:t>The betweenness of all existing edges in the network is calculated first.</a:t>
            </a:r>
          </a:p>
          <a:p>
            <a:pPr marL="1028700" lvl="1" indent="-342900">
              <a:buFont typeface="+mj-lt"/>
              <a:buAutoNum type="arabicPeriod"/>
            </a:pPr>
            <a:r>
              <a:rPr lang="en-US" sz="1600" dirty="0"/>
              <a:t>The edge(s) with the highest betweenness are removed.</a:t>
            </a:r>
          </a:p>
          <a:p>
            <a:pPr marL="1028700" lvl="1" indent="-342900">
              <a:buFont typeface="+mj-lt"/>
              <a:buAutoNum type="arabicPeriod"/>
            </a:pPr>
            <a:r>
              <a:rPr lang="en-US" sz="1600" dirty="0"/>
              <a:t>The betweenness of all edges affected by the removal is recalculated.</a:t>
            </a:r>
          </a:p>
          <a:p>
            <a:pPr marL="1028700" lvl="1" indent="-342900">
              <a:buFont typeface="+mj-lt"/>
              <a:buAutoNum type="arabicPeriod"/>
            </a:pPr>
            <a:r>
              <a:rPr lang="en-US" sz="1600" dirty="0"/>
              <a:t>Steps 2 and 3 are repeated until no edges remain.</a:t>
            </a:r>
          </a:p>
        </p:txBody>
      </p:sp>
      <p:sp>
        <p:nvSpPr>
          <p:cNvPr id="7" name="Slide Number Placeholder 6">
            <a:extLst>
              <a:ext uri="{FF2B5EF4-FFF2-40B4-BE49-F238E27FC236}">
                <a16:creationId xmlns:a16="http://schemas.microsoft.com/office/drawing/2014/main" id="{089C0702-C844-4836-9EA9-4FE45F56547E}"/>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90183822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226</TotalTime>
  <Words>913</Words>
  <Application>Microsoft Office PowerPoint</Application>
  <PresentationFormat>Widescreen</PresentationFormat>
  <Paragraphs>132</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Arial Black</vt:lpstr>
      <vt:lpstr>Calibri</vt:lpstr>
      <vt:lpstr>Cambria Math</vt:lpstr>
      <vt:lpstr>Franklin Gothic Book</vt:lpstr>
      <vt:lpstr>Franklin Gothic Demi</vt:lpstr>
      <vt:lpstr>Times New Roman</vt:lpstr>
      <vt:lpstr>Wingdings</vt:lpstr>
      <vt:lpstr>Theme1</vt:lpstr>
      <vt:lpstr>Community Detection in Social Networks</vt:lpstr>
      <vt:lpstr>Agenda</vt:lpstr>
      <vt:lpstr>Introduction</vt:lpstr>
      <vt:lpstr>Social Networks</vt:lpstr>
      <vt:lpstr>Communities</vt:lpstr>
      <vt:lpstr>Community Detection</vt:lpstr>
      <vt:lpstr>Why?</vt:lpstr>
      <vt:lpstr>Traditional Approach</vt:lpstr>
      <vt:lpstr>Girvan-Newman Algorithm</vt:lpstr>
      <vt:lpstr>Edge Betweenness centrality</vt:lpstr>
      <vt:lpstr>Example</vt:lpstr>
      <vt:lpstr>Modularity</vt:lpstr>
      <vt:lpstr>Applications</vt:lpstr>
      <vt:lpstr>Limitations</vt:lpstr>
      <vt:lpstr>Future Work</vt:lpstr>
      <vt:lpstr>Datasets</vt:lpstr>
      <vt:lpstr>Results</vt:lpstr>
      <vt:lpstr>Results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Detection in Social Networks</dc:title>
  <dc:creator>Purna Sai Pushkal Kalipindi</dc:creator>
  <cp:lastModifiedBy>Purna Sai Pushkal Kalipindi</cp:lastModifiedBy>
  <cp:revision>12</cp:revision>
  <dcterms:created xsi:type="dcterms:W3CDTF">2020-11-30T01:08:53Z</dcterms:created>
  <dcterms:modified xsi:type="dcterms:W3CDTF">2020-12-01T19:38:33Z</dcterms:modified>
</cp:coreProperties>
</file>