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56" r:id="rId5"/>
    <p:sldId id="264" r:id="rId6"/>
    <p:sldId id="284" r:id="rId7"/>
    <p:sldId id="282" r:id="rId8"/>
    <p:sldId id="267" r:id="rId9"/>
    <p:sldId id="281" r:id="rId10"/>
    <p:sldId id="271" r:id="rId11"/>
    <p:sldId id="270" r:id="rId12"/>
    <p:sldId id="285" r:id="rId13"/>
    <p:sldId id="272" r:id="rId14"/>
    <p:sldId id="286" r:id="rId15"/>
    <p:sldId id="287" r:id="rId16"/>
    <p:sldId id="290" r:id="rId17"/>
    <p:sldId id="288" r:id="rId18"/>
    <p:sldId id="289" r:id="rId19"/>
    <p:sldId id="291" r:id="rId20"/>
    <p:sldId id="292" r:id="rId21"/>
    <p:sldId id="283" r:id="rId22"/>
    <p:sldId id="266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puackr-my.sharepoint.com/personal/haein0303_tukorea_ac_kr/Documents/3&#54617;&#45380;/&#44592;&#54925;&#54252;&#54260;/DP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puackr-my.sharepoint.com/personal/haein0303_tukorea_ac_kr/Documents/3&#54617;&#45380;/&#44592;&#54925;&#54252;&#54260;/DP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kpuackr-my.sharepoint.com/personal/haein0303_tukorea_ac_kr/Documents/3&#54617;&#45380;/&#44592;&#54925;&#54252;&#54260;/&#49888;&#47141;%20&#49549;&#49457;%20&#49884;&#49828;&#5359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kpuackr-my.sharepoint.com/personal/haein0303_tukorea_ac_kr/Documents/3&#54617;&#45380;/&#44592;&#54925;&#54252;&#54260;/&#49888;&#47141;%20&#49549;&#49457;%20&#49884;&#49828;&#5359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kpuackr-my.sharepoint.com/personal/haein0303_tukorea_ac_kr/Documents/3&#54617;&#45380;/&#44592;&#54925;&#54252;&#54260;/&#49888;&#47141;%20&#49549;&#49457;%20&#49884;&#49828;&#5359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kpuackr-my.sharepoint.com/personal/haein0303_tukorea_ac_kr/Documents/3&#54617;&#45380;/&#44592;&#54925;&#54252;&#54260;/&#49888;&#47141;%20&#49549;&#49457;%20&#49884;&#49828;&#53596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kpuackr-my.sharepoint.com/personal/haein0303_tukorea_ac_kr/Documents/3&#54617;&#45380;/&#44592;&#54925;&#54252;&#54260;/&#49888;&#47141;%20&#49549;&#49457;%20&#49884;&#49828;&#53596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kpuackr-my.sharepoint.com/personal/haein0303_tukorea_ac_kr/Documents/3&#54617;&#45380;/&#44592;&#54925;&#54252;&#54260;/&#49888;&#47141;%20&#49549;&#49457;%20&#49884;&#49828;&#53596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kpuackr-my.sharepoint.com/personal/haein0303_tukorea_ac_kr/Documents/3&#54617;&#45380;/&#44592;&#54925;&#54252;&#54260;/&#49888;&#47141;%20&#49549;&#49457;%20&#49884;&#49828;&#5359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성장 가치</a:t>
            </a:r>
            <a:r>
              <a:rPr lang="ko-KR" altLang="en-US" baseline="0"/>
              <a:t> 분배</a:t>
            </a:r>
            <a:r>
              <a:rPr lang="en-US" altLang="ko-KR" baseline="0"/>
              <a:t>(</a:t>
            </a:r>
            <a:r>
              <a:rPr lang="ko-KR" altLang="en-US" baseline="0"/>
              <a:t>종합</a:t>
            </a:r>
            <a:r>
              <a:rPr lang="en-US" altLang="ko-KR" baseline="0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개요!$D$5</c:f>
              <c:strCache>
                <c:ptCount val="1"/>
                <c:pt idx="0">
                  <c:v>숙련도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개요!$E$5:$N$5</c:f>
              <c:numCache>
                <c:formatCode>General</c:formatCode>
                <c:ptCount val="10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0.6</c:v>
                </c:pt>
                <c:pt idx="4">
                  <c:v>0.5</c:v>
                </c:pt>
                <c:pt idx="5">
                  <c:v>0.3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0-4C90-987A-A474C1AFD327}"/>
            </c:ext>
          </c:extLst>
        </c:ser>
        <c:ser>
          <c:idx val="1"/>
          <c:order val="1"/>
          <c:tx>
            <c:strRef>
              <c:f>개요!$D$6</c:f>
              <c:strCache>
                <c:ptCount val="1"/>
                <c:pt idx="0">
                  <c:v>체력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val>
            <c:numRef>
              <c:f>개요!$E$6:$M$6</c:f>
              <c:numCache>
                <c:formatCode>General</c:formatCode>
                <c:ptCount val="9"/>
                <c:pt idx="1">
                  <c:v>1</c:v>
                </c:pt>
                <c:pt idx="2">
                  <c:v>0.5</c:v>
                </c:pt>
                <c:pt idx="3">
                  <c:v>0.16666666666666666</c:v>
                </c:pt>
                <c:pt idx="4">
                  <c:v>9.0909090909090912E-2</c:v>
                </c:pt>
                <c:pt idx="5">
                  <c:v>1.9607843137254902E-2</c:v>
                </c:pt>
                <c:pt idx="6">
                  <c:v>9.9009900990099011E-3</c:v>
                </c:pt>
                <c:pt idx="7">
                  <c:v>1.996007984031936E-3</c:v>
                </c:pt>
                <c:pt idx="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0-4C90-987A-A474C1AFD327}"/>
            </c:ext>
          </c:extLst>
        </c:ser>
        <c:ser>
          <c:idx val="2"/>
          <c:order val="2"/>
          <c:tx>
            <c:strRef>
              <c:f>개요!$D$7</c:f>
              <c:strCache>
                <c:ptCount val="1"/>
                <c:pt idx="0">
                  <c:v>기본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개요!$E$7:$N$7</c:f>
              <c:numCache>
                <c:formatCode>General</c:formatCode>
                <c:ptCount val="10"/>
                <c:pt idx="0">
                  <c:v>0.4</c:v>
                </c:pt>
                <c:pt idx="1">
                  <c:v>0.2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F0-4C90-987A-A474C1AFD327}"/>
            </c:ext>
          </c:extLst>
        </c:ser>
        <c:ser>
          <c:idx val="3"/>
          <c:order val="3"/>
          <c:tx>
            <c:strRef>
              <c:f>개요!$D$8</c:f>
              <c:strCache>
                <c:ptCount val="1"/>
                <c:pt idx="0">
                  <c:v>하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개요!$E$8:$N$8</c:f>
              <c:numCache>
                <c:formatCode>General</c:formatCode>
                <c:ptCount val="10"/>
                <c:pt idx="0">
                  <c:v>0.6</c:v>
                </c:pt>
                <c:pt idx="1">
                  <c:v>0.8</c:v>
                </c:pt>
                <c:pt idx="2">
                  <c:v>0.4</c:v>
                </c:pt>
                <c:pt idx="3">
                  <c:v>0.3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F0-4C90-987A-A474C1AFD327}"/>
            </c:ext>
          </c:extLst>
        </c:ser>
        <c:ser>
          <c:idx val="4"/>
          <c:order val="4"/>
          <c:tx>
            <c:strRef>
              <c:f>개요!$D$9</c:f>
              <c:strCache>
                <c:ptCount val="1"/>
                <c:pt idx="0">
                  <c:v>중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개요!$E$9:$N$9</c:f>
              <c:numCache>
                <c:formatCode>General</c:formatCode>
                <c:ptCount val="10"/>
                <c:pt idx="2">
                  <c:v>0.5</c:v>
                </c:pt>
                <c:pt idx="3">
                  <c:v>0.6</c:v>
                </c:pt>
                <c:pt idx="4">
                  <c:v>0.5</c:v>
                </c:pt>
                <c:pt idx="5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F0-4C90-987A-A474C1AFD327}"/>
            </c:ext>
          </c:extLst>
        </c:ser>
        <c:ser>
          <c:idx val="5"/>
          <c:order val="5"/>
          <c:tx>
            <c:strRef>
              <c:f>개요!$D$10</c:f>
              <c:strCache>
                <c:ptCount val="1"/>
                <c:pt idx="0">
                  <c:v>상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val>
            <c:numRef>
              <c:f>개요!$E$10:$N$10</c:f>
              <c:numCache>
                <c:formatCode>General</c:formatCode>
                <c:ptCount val="10"/>
                <c:pt idx="3">
                  <c:v>0.1</c:v>
                </c:pt>
                <c:pt idx="4">
                  <c:v>0.4</c:v>
                </c:pt>
                <c:pt idx="5">
                  <c:v>0.55000000000000004</c:v>
                </c:pt>
                <c:pt idx="6">
                  <c:v>0.8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F0-4C90-987A-A474C1AFD327}"/>
            </c:ext>
          </c:extLst>
        </c:ser>
        <c:ser>
          <c:idx val="6"/>
          <c:order val="6"/>
          <c:tx>
            <c:strRef>
              <c:f>개요!$D$11</c:f>
              <c:strCache>
                <c:ptCount val="1"/>
                <c:pt idx="0">
                  <c:v>슬롯1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개요!$E$11:$N$11</c:f>
              <c:numCache>
                <c:formatCode>General</c:formatCode>
                <c:ptCount val="10"/>
                <c:pt idx="1">
                  <c:v>0.5</c:v>
                </c:pt>
                <c:pt idx="2">
                  <c:v>0.4</c:v>
                </c:pt>
                <c:pt idx="3">
                  <c:v>0.3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0.8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F0-4C90-987A-A474C1AFD327}"/>
            </c:ext>
          </c:extLst>
        </c:ser>
        <c:ser>
          <c:idx val="7"/>
          <c:order val="7"/>
          <c:tx>
            <c:strRef>
              <c:f>개요!$D$12</c:f>
              <c:strCache>
                <c:ptCount val="1"/>
                <c:pt idx="0">
                  <c:v>슬롯2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val>
            <c:numRef>
              <c:f>개요!$E$12:$N$12</c:f>
              <c:numCache>
                <c:formatCode>General</c:formatCode>
                <c:ptCount val="10"/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0.3</c:v>
                </c:pt>
                <c:pt idx="5">
                  <c:v>0.4</c:v>
                </c:pt>
                <c:pt idx="6">
                  <c:v>0.6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4F0-4C90-987A-A474C1AFD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6312575"/>
        <c:axId val="1096299679"/>
      </c:barChart>
      <c:catAx>
        <c:axId val="1096312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성장 흐름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96299679"/>
        <c:crosses val="autoZero"/>
        <c:auto val="1"/>
        <c:lblAlgn val="ctr"/>
        <c:lblOffset val="100"/>
        <c:noMultiLvlLbl val="0"/>
      </c:catAx>
      <c:valAx>
        <c:axId val="109629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가치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96312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체력의 돌 </a:t>
            </a:r>
            <a:r>
              <a:rPr lang="en-US" altLang="ko-KR"/>
              <a:t>1</a:t>
            </a:r>
            <a:r>
              <a:rPr lang="ko-KR" altLang="en-US"/>
              <a:t>개 당 가치 변화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체력레벨!$C$6:$C$13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  <c:pt idx="6">
                  <c:v>5000</c:v>
                </c:pt>
                <c:pt idx="7">
                  <c:v>9990</c:v>
                </c:pt>
              </c:numCache>
            </c:numRef>
          </c:cat>
          <c:val>
            <c:numRef>
              <c:f>체력레벨!$E$6:$E$13</c:f>
              <c:numCache>
                <c:formatCode>0.000000</c:formatCode>
                <c:ptCount val="8"/>
                <c:pt idx="0">
                  <c:v>0.1</c:v>
                </c:pt>
                <c:pt idx="1">
                  <c:v>0.05</c:v>
                </c:pt>
                <c:pt idx="2">
                  <c:v>1.6666666666666666E-2</c:v>
                </c:pt>
                <c:pt idx="3">
                  <c:v>9.0909090909090905E-3</c:v>
                </c:pt>
                <c:pt idx="4">
                  <c:v>1.9607843137254902E-3</c:v>
                </c:pt>
                <c:pt idx="5">
                  <c:v>9.9009900990099011E-4</c:v>
                </c:pt>
                <c:pt idx="6">
                  <c:v>1.996007984031936E-4</c:v>
                </c:pt>
                <c:pt idx="7">
                  <c:v>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9A-418B-9979-4E0397FDC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036495"/>
        <c:axId val="575036911"/>
      </c:lineChart>
      <c:catAx>
        <c:axId val="57503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사용 갯수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5036911"/>
        <c:crosses val="autoZero"/>
        <c:auto val="1"/>
        <c:lblAlgn val="ctr"/>
        <c:lblOffset val="100"/>
        <c:noMultiLvlLbl val="0"/>
      </c:catAx>
      <c:valAx>
        <c:axId val="57503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개당 가치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503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필요 시간과 숙련도</a:t>
            </a:r>
            <a:r>
              <a:rPr lang="en-US" altLang="ko-KR" baseline="0"/>
              <a:t> </a:t>
            </a:r>
            <a:r>
              <a:rPr lang="ko-KR" altLang="en-US" baseline="0"/>
              <a:t>변화</a:t>
            </a:r>
            <a:endParaRPr lang="en-US" altLang="ko-KR" baseline="0"/>
          </a:p>
          <a:p>
            <a:pPr>
              <a:defRPr/>
            </a:pPr>
            <a:r>
              <a:rPr lang="en-US" altLang="ko-KR" sz="700" baseline="0"/>
              <a:t>(</a:t>
            </a:r>
            <a:r>
              <a:rPr lang="ko-KR" altLang="en-US" sz="700" baseline="0"/>
              <a:t>로그스케일</a:t>
            </a:r>
            <a:r>
              <a:rPr lang="en-US" altLang="ko-KR" sz="700" baseline="0"/>
              <a:t>)</a:t>
            </a:r>
            <a:r>
              <a:rPr lang="ko-KR" altLang="en-US" sz="7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시간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'숙련도 경험치 테이블'!$G$9:$G$38</c:f>
              <c:numCache>
                <c:formatCode>0.00</c:formatCode>
                <c:ptCount val="30"/>
                <c:pt idx="0">
                  <c:v>3.3333333333333335</c:v>
                </c:pt>
                <c:pt idx="1">
                  <c:v>8.0859566065694786</c:v>
                </c:pt>
                <c:pt idx="2">
                  <c:v>13.0597601471221</c:v>
                </c:pt>
                <c:pt idx="3">
                  <c:v>18.779634218757614</c:v>
                </c:pt>
                <c:pt idx="4">
                  <c:v>25.357489401138455</c:v>
                </c:pt>
                <c:pt idx="5">
                  <c:v>29.844428771056148</c:v>
                </c:pt>
                <c:pt idx="6">
                  <c:v>37.730428307790639</c:v>
                </c:pt>
                <c:pt idx="7">
                  <c:v>46.799327775035302</c:v>
                </c:pt>
                <c:pt idx="8">
                  <c:v>57.228562162366671</c:v>
                </c:pt>
                <c:pt idx="9">
                  <c:v>69.222181707797731</c:v>
                </c:pt>
                <c:pt idx="10">
                  <c:v>49.297865354528497</c:v>
                </c:pt>
                <c:pt idx="11">
                  <c:v>59.480476211380399</c:v>
                </c:pt>
                <c:pt idx="12">
                  <c:v>71.699609239602708</c:v>
                </c:pt>
                <c:pt idx="13">
                  <c:v>86.362568873469471</c:v>
                </c:pt>
                <c:pt idx="14">
                  <c:v>103.95812043410957</c:v>
                </c:pt>
                <c:pt idx="15">
                  <c:v>70.537052807999274</c:v>
                </c:pt>
                <c:pt idx="16">
                  <c:v>84.826646358943364</c:v>
                </c:pt>
                <c:pt idx="17">
                  <c:v>101.97415862007625</c:v>
                </c:pt>
                <c:pt idx="18">
                  <c:v>122.55117333343576</c:v>
                </c:pt>
                <c:pt idx="19">
                  <c:v>147.24359098946712</c:v>
                </c:pt>
                <c:pt idx="20">
                  <c:v>114.43655195790167</c:v>
                </c:pt>
                <c:pt idx="21">
                  <c:v>134.04098076135782</c:v>
                </c:pt>
                <c:pt idx="22">
                  <c:v>155.60585244515954</c:v>
                </c:pt>
                <c:pt idx="23">
                  <c:v>179.32721129734145</c:v>
                </c:pt>
                <c:pt idx="24">
                  <c:v>205.42070603474156</c:v>
                </c:pt>
                <c:pt idx="25">
                  <c:v>173.27587667190249</c:v>
                </c:pt>
                <c:pt idx="26">
                  <c:v>196.64328903722392</c:v>
                </c:pt>
                <c:pt idx="27">
                  <c:v>222.34744263907757</c:v>
                </c:pt>
                <c:pt idx="28">
                  <c:v>250.62201160111653</c:v>
                </c:pt>
                <c:pt idx="29">
                  <c:v>281.72403745935941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A-40B3-99C8-14C7040BD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879984"/>
        <c:axId val="207880400"/>
      </c:lineChart>
      <c:lineChart>
        <c:grouping val="standard"/>
        <c:varyColors val="0"/>
        <c:ser>
          <c:idx val="2"/>
          <c:order val="1"/>
          <c:tx>
            <c:v>경험치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'숙련도 경험치 테이블'!$D$9:$D$38</c:f>
              <c:numCache>
                <c:formatCode>0</c:formatCode>
                <c:ptCount val="30"/>
                <c:pt idx="0" formatCode="General">
                  <c:v>1000</c:v>
                </c:pt>
                <c:pt idx="1">
                  <c:v>1150</c:v>
                </c:pt>
                <c:pt idx="2">
                  <c:v>1322.5</c:v>
                </c:pt>
                <c:pt idx="3">
                  <c:v>1520.8749999999998</c:v>
                </c:pt>
                <c:pt idx="4">
                  <c:v>1749.0062499999997</c:v>
                </c:pt>
                <c:pt idx="5">
                  <c:v>2011.3571874999996</c:v>
                </c:pt>
                <c:pt idx="6">
                  <c:v>2313.0607656249995</c:v>
                </c:pt>
                <c:pt idx="7">
                  <c:v>2660.0198804687493</c:v>
                </c:pt>
                <c:pt idx="8">
                  <c:v>3059.0228625390614</c:v>
                </c:pt>
                <c:pt idx="9">
                  <c:v>3517.8762919199203</c:v>
                </c:pt>
                <c:pt idx="10">
                  <c:v>4221.4515503039038</c:v>
                </c:pt>
                <c:pt idx="11">
                  <c:v>5065.7418603646847</c:v>
                </c:pt>
                <c:pt idx="12">
                  <c:v>6078.8902324376213</c:v>
                </c:pt>
                <c:pt idx="13">
                  <c:v>7294.6682789251454</c:v>
                </c:pt>
                <c:pt idx="14">
                  <c:v>8753.6019347101737</c:v>
                </c:pt>
                <c:pt idx="15">
                  <c:v>10504.322321652207</c:v>
                </c:pt>
                <c:pt idx="16">
                  <c:v>12605.186785982649</c:v>
                </c:pt>
                <c:pt idx="17">
                  <c:v>15126.224143179177</c:v>
                </c:pt>
                <c:pt idx="18">
                  <c:v>18151.468971815011</c:v>
                </c:pt>
                <c:pt idx="19">
                  <c:v>21781.762766178013</c:v>
                </c:pt>
                <c:pt idx="20">
                  <c:v>23959.939042795817</c:v>
                </c:pt>
                <c:pt idx="21">
                  <c:v>26355.932947075402</c:v>
                </c:pt>
                <c:pt idx="22">
                  <c:v>28991.526241782944</c:v>
                </c:pt>
                <c:pt idx="23">
                  <c:v>31890.678865961239</c:v>
                </c:pt>
                <c:pt idx="24">
                  <c:v>35079.746752557367</c:v>
                </c:pt>
                <c:pt idx="25">
                  <c:v>38587.721427813107</c:v>
                </c:pt>
                <c:pt idx="26">
                  <c:v>42446.493570594423</c:v>
                </c:pt>
                <c:pt idx="27">
                  <c:v>46691.142927653869</c:v>
                </c:pt>
                <c:pt idx="28">
                  <c:v>51360.257220419262</c:v>
                </c:pt>
                <c:pt idx="29">
                  <c:v>56496.282942461192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A-40B3-99C8-14C7040BD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1058736"/>
        <c:axId val="1751059152"/>
      </c:lineChart>
      <c:catAx>
        <c:axId val="2078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레벨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880400"/>
        <c:crosses val="autoZero"/>
        <c:auto val="1"/>
        <c:lblAlgn val="ctr"/>
        <c:lblOffset val="100"/>
        <c:noMultiLvlLbl val="0"/>
      </c:catAx>
      <c:valAx>
        <c:axId val="20788040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>
                    <a:solidFill>
                      <a:schemeClr val="accent1"/>
                    </a:solidFill>
                  </a:rPr>
                  <a:t>필요시간</a:t>
                </a:r>
                <a:r>
                  <a:rPr lang="en-US" altLang="ko-KR">
                    <a:solidFill>
                      <a:schemeClr val="accent1"/>
                    </a:solidFill>
                  </a:rPr>
                  <a:t>(</a:t>
                </a:r>
                <a:r>
                  <a:rPr lang="ko-KR" altLang="en-US">
                    <a:solidFill>
                      <a:schemeClr val="accent1"/>
                    </a:solidFill>
                  </a:rPr>
                  <a:t>분</a:t>
                </a:r>
                <a:r>
                  <a:rPr lang="en-US" altLang="ko-KR">
                    <a:solidFill>
                      <a:schemeClr val="accent1"/>
                    </a:solidFill>
                  </a:rPr>
                  <a:t>)</a:t>
                </a:r>
                <a:endParaRPr lang="ko-KR" altLang="en-US">
                  <a:solidFill>
                    <a:schemeClr val="accent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879984"/>
        <c:crosses val="autoZero"/>
        <c:crossBetween val="between"/>
      </c:valAx>
      <c:valAx>
        <c:axId val="1751059152"/>
        <c:scaling>
          <c:logBase val="20"/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>
                    <a:solidFill>
                      <a:srgbClr val="FF0000"/>
                    </a:solidFill>
                  </a:rPr>
                  <a:t>숙련도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058736"/>
        <c:crosses val="max"/>
        <c:crossBetween val="between"/>
      </c:valAx>
      <c:catAx>
        <c:axId val="1751058736"/>
        <c:scaling>
          <c:orientation val="minMax"/>
        </c:scaling>
        <c:delete val="1"/>
        <c:axPos val="b"/>
        <c:majorTickMark val="out"/>
        <c:minorTickMark val="none"/>
        <c:tickLblPos val="nextTo"/>
        <c:crossAx val="1751059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공격력 변화량 </a:t>
            </a:r>
            <a:r>
              <a:rPr lang="en-US" altLang="ko-KR"/>
              <a:t>(</a:t>
            </a:r>
            <a:r>
              <a:rPr lang="ko-KR" altLang="en-US" baseline="0"/>
              <a:t> 로그 스케일 </a:t>
            </a:r>
            <a:r>
              <a:rPr lang="en-US" altLang="ko-KR" baseline="0"/>
              <a:t>: 5</a:t>
            </a:r>
            <a:r>
              <a:rPr lang="ko-KR" altLang="en-US" baseline="0"/>
              <a:t> </a:t>
            </a:r>
            <a:r>
              <a:rPr lang="en-US" altLang="ko-KR" baseline="0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'숙련도 적용'!$J$6:$J$35</c:f>
              <c:numCache>
                <c:formatCode>0</c:formatCode>
                <c:ptCount val="30"/>
                <c:pt idx="0">
                  <c:v>600</c:v>
                </c:pt>
                <c:pt idx="1">
                  <c:v>696</c:v>
                </c:pt>
                <c:pt idx="2">
                  <c:v>807.3599999999999</c:v>
                </c:pt>
                <c:pt idx="3">
                  <c:v>936.53759999999977</c:v>
                </c:pt>
                <c:pt idx="4">
                  <c:v>1086.3836159999996</c:v>
                </c:pt>
                <c:pt idx="5">
                  <c:v>1260.2049945599995</c:v>
                </c:pt>
                <c:pt idx="6">
                  <c:v>1461.8377936895993</c:v>
                </c:pt>
                <c:pt idx="7">
                  <c:v>1695.731840679935</c:v>
                </c:pt>
                <c:pt idx="8">
                  <c:v>1967.0489351887245</c:v>
                </c:pt>
                <c:pt idx="9">
                  <c:v>2281.7767648189201</c:v>
                </c:pt>
                <c:pt idx="10">
                  <c:v>2646.8610471899474</c:v>
                </c:pt>
                <c:pt idx="11">
                  <c:v>3070.3588147403389</c:v>
                </c:pt>
                <c:pt idx="12">
                  <c:v>3561.6162250987927</c:v>
                </c:pt>
                <c:pt idx="13">
                  <c:v>4131.4748211145989</c:v>
                </c:pt>
                <c:pt idx="14">
                  <c:v>4792.5107924929343</c:v>
                </c:pt>
                <c:pt idx="15">
                  <c:v>5559.3125192918033</c:v>
                </c:pt>
                <c:pt idx="16">
                  <c:v>6448.8025223784916</c:v>
                </c:pt>
                <c:pt idx="17">
                  <c:v>7480.6109259590494</c:v>
                </c:pt>
                <c:pt idx="18">
                  <c:v>8677.508674112496</c:v>
                </c:pt>
                <c:pt idx="19">
                  <c:v>10065.910061970495</c:v>
                </c:pt>
                <c:pt idx="20">
                  <c:v>11676.455671885773</c:v>
                </c:pt>
                <c:pt idx="21">
                  <c:v>13544.688579387495</c:v>
                </c:pt>
                <c:pt idx="22">
                  <c:v>15711.838752089494</c:v>
                </c:pt>
                <c:pt idx="23">
                  <c:v>18225.732952423812</c:v>
                </c:pt>
                <c:pt idx="24">
                  <c:v>21141.85022481162</c:v>
                </c:pt>
                <c:pt idx="25">
                  <c:v>24524.546260781477</c:v>
                </c:pt>
                <c:pt idx="26">
                  <c:v>28448.473662506512</c:v>
                </c:pt>
                <c:pt idx="27">
                  <c:v>33000.229448507554</c:v>
                </c:pt>
                <c:pt idx="28">
                  <c:v>38280.266160268759</c:v>
                </c:pt>
                <c:pt idx="29">
                  <c:v>44405.108745911755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6C-49A7-B6DA-545327DE4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4800592"/>
        <c:axId val="1644800176"/>
      </c:lineChart>
      <c:catAx>
        <c:axId val="164480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숙련도 레벨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4800176"/>
        <c:crosses val="autoZero"/>
        <c:auto val="1"/>
        <c:lblAlgn val="ctr"/>
        <c:lblOffset val="100"/>
        <c:noMultiLvlLbl val="0"/>
      </c:catAx>
      <c:valAx>
        <c:axId val="1644800176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데미지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480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치명타 공격력 배율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신력레벨!$C$8:$C$37</c:f>
              <c:numCache>
                <c:formatCode>0.00</c:formatCode>
                <c:ptCount val="30"/>
                <c:pt idx="0">
                  <c:v>1.5</c:v>
                </c:pt>
                <c:pt idx="1">
                  <c:v>1.5150000000000001</c:v>
                </c:pt>
                <c:pt idx="2">
                  <c:v>1.5301500000000001</c:v>
                </c:pt>
                <c:pt idx="3">
                  <c:v>1.5454515000000002</c:v>
                </c:pt>
                <c:pt idx="4">
                  <c:v>1.5609060150000003</c:v>
                </c:pt>
                <c:pt idx="5">
                  <c:v>1.5765150751500003</c:v>
                </c:pt>
                <c:pt idx="6">
                  <c:v>1.5922802259015003</c:v>
                </c:pt>
                <c:pt idx="7">
                  <c:v>1.6082030281605153</c:v>
                </c:pt>
                <c:pt idx="8">
                  <c:v>1.6242850584421205</c:v>
                </c:pt>
                <c:pt idx="9">
                  <c:v>1.6405279090265417</c:v>
                </c:pt>
                <c:pt idx="10">
                  <c:v>1.656933188116807</c:v>
                </c:pt>
                <c:pt idx="11">
                  <c:v>1.6735025199979752</c:v>
                </c:pt>
                <c:pt idx="12">
                  <c:v>1.690237545197955</c:v>
                </c:pt>
                <c:pt idx="13">
                  <c:v>1.7071399206499345</c:v>
                </c:pt>
                <c:pt idx="14">
                  <c:v>1.7242113198564337</c:v>
                </c:pt>
                <c:pt idx="15">
                  <c:v>1.741453433054998</c:v>
                </c:pt>
                <c:pt idx="16">
                  <c:v>1.7588679673855481</c:v>
                </c:pt>
                <c:pt idx="17">
                  <c:v>1.7764566470594036</c:v>
                </c:pt>
                <c:pt idx="18">
                  <c:v>1.7942212135299977</c:v>
                </c:pt>
                <c:pt idx="19">
                  <c:v>1.8121634256652976</c:v>
                </c:pt>
                <c:pt idx="20">
                  <c:v>1.8302850599219507</c:v>
                </c:pt>
                <c:pt idx="21">
                  <c:v>1.8485879105211702</c:v>
                </c:pt>
                <c:pt idx="22">
                  <c:v>1.867073789626382</c:v>
                </c:pt>
                <c:pt idx="23">
                  <c:v>1.8857445275226459</c:v>
                </c:pt>
                <c:pt idx="24">
                  <c:v>1.9046019727978722</c:v>
                </c:pt>
                <c:pt idx="25">
                  <c:v>1.9236479925258509</c:v>
                </c:pt>
                <c:pt idx="26">
                  <c:v>1.9428844724511094</c:v>
                </c:pt>
                <c:pt idx="27">
                  <c:v>1.9623133171756204</c:v>
                </c:pt>
                <c:pt idx="28">
                  <c:v>1.9819364503473766</c:v>
                </c:pt>
                <c:pt idx="29">
                  <c:v>2.0017558148508505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3A-4E00-AACC-95AD1943A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952335"/>
        <c:axId val="1101952751"/>
      </c:lineChart>
      <c:catAx>
        <c:axId val="1101952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레벨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1952751"/>
        <c:crosses val="autoZero"/>
        <c:auto val="1"/>
        <c:lblAlgn val="ctr"/>
        <c:lblOffset val="100"/>
        <c:noMultiLvlLbl val="0"/>
      </c:catAx>
      <c:valAx>
        <c:axId val="110195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배율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195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치명타 확률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신력레벨!$D$8:$D$37</c:f>
              <c:numCache>
                <c:formatCode>0%</c:formatCode>
                <c:ptCount val="30"/>
                <c:pt idx="0">
                  <c:v>0.1</c:v>
                </c:pt>
                <c:pt idx="1">
                  <c:v>0.10425000000000001</c:v>
                </c:pt>
                <c:pt idx="2">
                  <c:v>0.108680625</c:v>
                </c:pt>
                <c:pt idx="3">
                  <c:v>0.1132995515625</c:v>
                </c:pt>
                <c:pt idx="4">
                  <c:v>0.11811478250390625</c:v>
                </c:pt>
                <c:pt idx="5">
                  <c:v>0.12313466076032227</c:v>
                </c:pt>
                <c:pt idx="6">
                  <c:v>0.12836788384263598</c:v>
                </c:pt>
                <c:pt idx="7">
                  <c:v>0.13382351890594801</c:v>
                </c:pt>
                <c:pt idx="8">
                  <c:v>0.1395110184594508</c:v>
                </c:pt>
                <c:pt idx="9">
                  <c:v>0.14544023674397746</c:v>
                </c:pt>
                <c:pt idx="10">
                  <c:v>0.1516214468055965</c:v>
                </c:pt>
                <c:pt idx="11">
                  <c:v>0.15806535829483434</c:v>
                </c:pt>
                <c:pt idx="12">
                  <c:v>0.1647831360223648</c:v>
                </c:pt>
                <c:pt idx="13">
                  <c:v>0.17178641930331531</c:v>
                </c:pt>
                <c:pt idx="14">
                  <c:v>0.17908734212370622</c:v>
                </c:pt>
                <c:pt idx="15">
                  <c:v>0.18669855416396372</c:v>
                </c:pt>
                <c:pt idx="16">
                  <c:v>0.19463324271593219</c:v>
                </c:pt>
                <c:pt idx="17">
                  <c:v>0.20290515553135929</c:v>
                </c:pt>
                <c:pt idx="18">
                  <c:v>0.21152862464144206</c:v>
                </c:pt>
                <c:pt idx="19">
                  <c:v>0.22051859118870334</c:v>
                </c:pt>
                <c:pt idx="20">
                  <c:v>0.22989063131422324</c:v>
                </c:pt>
                <c:pt idx="21">
                  <c:v>0.23966098314507772</c:v>
                </c:pt>
                <c:pt idx="22">
                  <c:v>0.24984657492874351</c:v>
                </c:pt>
                <c:pt idx="23">
                  <c:v>0.2604650543632151</c:v>
                </c:pt>
                <c:pt idx="24">
                  <c:v>0.27153481917365174</c:v>
                </c:pt>
                <c:pt idx="25">
                  <c:v>0.28307504898853192</c:v>
                </c:pt>
                <c:pt idx="26">
                  <c:v>0.29510573857054451</c:v>
                </c:pt>
                <c:pt idx="27">
                  <c:v>0.30764773245979266</c:v>
                </c:pt>
                <c:pt idx="28">
                  <c:v>0.32072276108933384</c:v>
                </c:pt>
                <c:pt idx="29">
                  <c:v>0.33435347843563051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CB-49D4-99E8-D25C4645B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4403087"/>
        <c:axId val="944425135"/>
      </c:lineChart>
      <c:catAx>
        <c:axId val="944403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레벨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4425135"/>
        <c:crosses val="autoZero"/>
        <c:auto val="1"/>
        <c:lblAlgn val="ctr"/>
        <c:lblOffset val="100"/>
        <c:noMultiLvlLbl val="0"/>
      </c:catAx>
      <c:valAx>
        <c:axId val="94442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치명타 확률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4403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aseline="0"/>
              <a:t>순수사냥 획득 경험치 필요 시간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기본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테이블'!$X$7:$X$36</c:f>
              <c:numCache>
                <c:formatCode>0</c:formatCode>
                <c:ptCount val="30"/>
                <c:pt idx="0">
                  <c:v>10</c:v>
                </c:pt>
                <c:pt idx="1">
                  <c:v>12.298175862084745</c:v>
                </c:pt>
                <c:pt idx="2">
                  <c:v>13.405011689672371</c:v>
                </c:pt>
                <c:pt idx="3">
                  <c:v>14.611462741742885</c:v>
                </c:pt>
                <c:pt idx="4">
                  <c:v>15.926494388499748</c:v>
                </c:pt>
                <c:pt idx="5">
                  <c:v>15.737054524295793</c:v>
                </c:pt>
                <c:pt idx="6">
                  <c:v>17.153389431482417</c:v>
                </c:pt>
                <c:pt idx="7">
                  <c:v>18.697194480315833</c:v>
                </c:pt>
                <c:pt idx="8">
                  <c:v>20.379941983544263</c:v>
                </c:pt>
                <c:pt idx="9">
                  <c:v>22.214136762063244</c:v>
                </c:pt>
                <c:pt idx="10">
                  <c:v>14.275861494420781</c:v>
                </c:pt>
                <c:pt idx="11">
                  <c:v>15.560689028918652</c:v>
                </c:pt>
                <c:pt idx="12">
                  <c:v>16.96115104152133</c:v>
                </c:pt>
                <c:pt idx="13">
                  <c:v>18.487654635258249</c:v>
                </c:pt>
                <c:pt idx="14">
                  <c:v>20.151543552431498</c:v>
                </c:pt>
                <c:pt idx="15">
                  <c:v>12.387661067408821</c:v>
                </c:pt>
                <c:pt idx="16">
                  <c:v>13.502550563475618</c:v>
                </c:pt>
                <c:pt idx="17">
                  <c:v>14.717780114188425</c:v>
                </c:pt>
                <c:pt idx="18">
                  <c:v>16.042380324465384</c:v>
                </c:pt>
                <c:pt idx="19">
                  <c:v>17.486194553667268</c:v>
                </c:pt>
                <c:pt idx="20">
                  <c:v>12.506247314735011</c:v>
                </c:pt>
                <c:pt idx="21">
                  <c:v>13.631809573061163</c:v>
                </c:pt>
                <c:pt idx="22">
                  <c:v>14.858672434636672</c:v>
                </c:pt>
                <c:pt idx="23">
                  <c:v>16.19595295375397</c:v>
                </c:pt>
                <c:pt idx="24">
                  <c:v>17.653588719591831</c:v>
                </c:pt>
                <c:pt idx="25">
                  <c:v>14.241394143613952</c:v>
                </c:pt>
                <c:pt idx="26">
                  <c:v>15.523119616539208</c:v>
                </c:pt>
                <c:pt idx="27">
                  <c:v>16.920200382027737</c:v>
                </c:pt>
                <c:pt idx="28">
                  <c:v>18.443018416410233</c:v>
                </c:pt>
                <c:pt idx="29">
                  <c:v>20.10289007388716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85-4A82-984A-C60BC8E6B47D}"/>
            </c:ext>
          </c:extLst>
        </c:ser>
        <c:ser>
          <c:idx val="1"/>
          <c:order val="1"/>
          <c:tx>
            <c:v>하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테이블'!$AB$7:$AB$36</c:f>
              <c:numCache>
                <c:formatCode>0</c:formatCode>
                <c:ptCount val="30"/>
                <c:pt idx="0">
                  <c:v>16.666666666666668</c:v>
                </c:pt>
                <c:pt idx="1">
                  <c:v>20.496959770141235</c:v>
                </c:pt>
                <c:pt idx="2">
                  <c:v>22.341686149453949</c:v>
                </c:pt>
                <c:pt idx="3">
                  <c:v>24.352437902904807</c:v>
                </c:pt>
                <c:pt idx="4">
                  <c:v>26.544157314166235</c:v>
                </c:pt>
                <c:pt idx="5">
                  <c:v>26.228424207159648</c:v>
                </c:pt>
                <c:pt idx="6">
                  <c:v>28.58898238580402</c:v>
                </c:pt>
                <c:pt idx="7">
                  <c:v>31.161990800526386</c:v>
                </c:pt>
                <c:pt idx="8">
                  <c:v>33.966569972573758</c:v>
                </c:pt>
                <c:pt idx="9">
                  <c:v>37.023561270105397</c:v>
                </c:pt>
                <c:pt idx="10">
                  <c:v>23.79310249070129</c:v>
                </c:pt>
                <c:pt idx="11">
                  <c:v>25.934481714864415</c:v>
                </c:pt>
                <c:pt idx="12">
                  <c:v>28.26858506920221</c:v>
                </c:pt>
                <c:pt idx="13">
                  <c:v>30.812757725430409</c:v>
                </c:pt>
                <c:pt idx="14">
                  <c:v>33.585905920719149</c:v>
                </c:pt>
                <c:pt idx="15">
                  <c:v>20.6461017790147</c:v>
                </c:pt>
                <c:pt idx="16">
                  <c:v>22.504250939126027</c:v>
                </c:pt>
                <c:pt idx="17">
                  <c:v>24.529633523647366</c:v>
                </c:pt>
                <c:pt idx="18">
                  <c:v>26.737300540775625</c:v>
                </c:pt>
                <c:pt idx="19">
                  <c:v>29.143657589445443</c:v>
                </c:pt>
                <c:pt idx="20">
                  <c:v>20.843745524558347</c:v>
                </c:pt>
                <c:pt idx="21">
                  <c:v>22.719682621768598</c:v>
                </c:pt>
                <c:pt idx="22">
                  <c:v>24.764454057727772</c:v>
                </c:pt>
                <c:pt idx="23">
                  <c:v>26.993254922923274</c:v>
                </c:pt>
                <c:pt idx="24">
                  <c:v>29.42264786598637</c:v>
                </c:pt>
                <c:pt idx="25">
                  <c:v>23.735656906023241</c:v>
                </c:pt>
                <c:pt idx="26">
                  <c:v>25.871866027565332</c:v>
                </c:pt>
                <c:pt idx="27">
                  <c:v>28.200333970046213</c:v>
                </c:pt>
                <c:pt idx="28">
                  <c:v>30.738364027350375</c:v>
                </c:pt>
                <c:pt idx="29">
                  <c:v>33.504816789811919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85-4A82-984A-C60BC8E6B47D}"/>
            </c:ext>
          </c:extLst>
        </c:ser>
        <c:ser>
          <c:idx val="2"/>
          <c:order val="2"/>
          <c:tx>
            <c:v>중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테이블'!$AF$7:$AF$36</c:f>
              <c:numCache>
                <c:formatCode>0</c:formatCode>
                <c:ptCount val="30"/>
                <c:pt idx="0">
                  <c:v>23.333333333333332</c:v>
                </c:pt>
                <c:pt idx="1">
                  <c:v>28.95900738166744</c:v>
                </c:pt>
                <c:pt idx="2">
                  <c:v>31.854908119834189</c:v>
                </c:pt>
                <c:pt idx="3">
                  <c:v>35.040398931817613</c:v>
                </c:pt>
                <c:pt idx="4">
                  <c:v>38.544438824999375</c:v>
                </c:pt>
                <c:pt idx="5">
                  <c:v>38.435379268266573</c:v>
                </c:pt>
                <c:pt idx="6">
                  <c:v>42.278917195093229</c:v>
                </c:pt>
                <c:pt idx="7">
                  <c:v>46.506808914602551</c:v>
                </c:pt>
                <c:pt idx="8">
                  <c:v>51.157489806062813</c:v>
                </c:pt>
                <c:pt idx="9">
                  <c:v>56.273238786669104</c:v>
                </c:pt>
                <c:pt idx="10">
                  <c:v>36.495639934825888</c:v>
                </c:pt>
                <c:pt idx="11">
                  <c:v>40.145203928308476</c:v>
                </c:pt>
                <c:pt idx="12">
                  <c:v>44.159724321139329</c:v>
                </c:pt>
                <c:pt idx="13">
                  <c:v>48.575696753253261</c:v>
                </c:pt>
                <c:pt idx="14">
                  <c:v>53.433266428578598</c:v>
                </c:pt>
                <c:pt idx="15">
                  <c:v>33.148120421450116</c:v>
                </c:pt>
                <c:pt idx="16">
                  <c:v>36.462932463595131</c:v>
                </c:pt>
                <c:pt idx="17">
                  <c:v>40.109225709954643</c:v>
                </c:pt>
                <c:pt idx="18">
                  <c:v>44.120148280950119</c:v>
                </c:pt>
                <c:pt idx="19">
                  <c:v>48.532163109045122</c:v>
                </c:pt>
                <c:pt idx="20">
                  <c:v>35.028984112478774</c:v>
                </c:pt>
                <c:pt idx="21">
                  <c:v>38.531882523726658</c:v>
                </c:pt>
                <c:pt idx="22">
                  <c:v>42.385070776099333</c:v>
                </c:pt>
                <c:pt idx="23">
                  <c:v>46.623577853709257</c:v>
                </c:pt>
                <c:pt idx="24">
                  <c:v>51.285935639080193</c:v>
                </c:pt>
                <c:pt idx="25">
                  <c:v>41.752642971688303</c:v>
                </c:pt>
                <c:pt idx="26">
                  <c:v>45.927907268857133</c:v>
                </c:pt>
                <c:pt idx="27">
                  <c:v>50.52069799574285</c:v>
                </c:pt>
                <c:pt idx="28">
                  <c:v>55.572767795317148</c:v>
                </c:pt>
                <c:pt idx="29">
                  <c:v>61.13004457484886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85-4A82-984A-C60BC8E6B47D}"/>
            </c:ext>
          </c:extLst>
        </c:ser>
        <c:ser>
          <c:idx val="3"/>
          <c:order val="3"/>
          <c:tx>
            <c:v>상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테이블'!$AJ$7:$AJ$36</c:f>
              <c:numCache>
                <c:formatCode>0</c:formatCode>
                <c:ptCount val="30"/>
                <c:pt idx="0">
                  <c:v>33.333333333333336</c:v>
                </c:pt>
                <c:pt idx="1">
                  <c:v>41.370010545239197</c:v>
                </c:pt>
                <c:pt idx="2">
                  <c:v>45.507011599763125</c:v>
                </c:pt>
                <c:pt idx="3">
                  <c:v>50.057712759739431</c:v>
                </c:pt>
                <c:pt idx="4">
                  <c:v>55.063484035713387</c:v>
                </c:pt>
                <c:pt idx="5">
                  <c:v>54.907684668952243</c:v>
                </c:pt>
                <c:pt idx="6">
                  <c:v>60.398453135847483</c:v>
                </c:pt>
                <c:pt idx="7">
                  <c:v>66.438298449432224</c:v>
                </c:pt>
                <c:pt idx="8">
                  <c:v>73.082128294375451</c:v>
                </c:pt>
                <c:pt idx="9">
                  <c:v>80.390341123813002</c:v>
                </c:pt>
                <c:pt idx="10">
                  <c:v>52.136628478322706</c:v>
                </c:pt>
                <c:pt idx="11">
                  <c:v>57.350291326154988</c:v>
                </c:pt>
                <c:pt idx="12">
                  <c:v>63.085320458770489</c:v>
                </c:pt>
                <c:pt idx="13">
                  <c:v>69.393852504647541</c:v>
                </c:pt>
                <c:pt idx="14">
                  <c:v>76.333237755112293</c:v>
                </c:pt>
                <c:pt idx="15">
                  <c:v>47.354457744928744</c:v>
                </c:pt>
                <c:pt idx="16">
                  <c:v>52.089903519421632</c:v>
                </c:pt>
                <c:pt idx="17">
                  <c:v>57.298893871363788</c:v>
                </c:pt>
                <c:pt idx="18">
                  <c:v>63.028783258500184</c:v>
                </c:pt>
                <c:pt idx="19">
                  <c:v>69.331661584350201</c:v>
                </c:pt>
                <c:pt idx="20">
                  <c:v>50.041405874969698</c:v>
                </c:pt>
                <c:pt idx="21">
                  <c:v>55.045546462466675</c:v>
                </c:pt>
                <c:pt idx="22">
                  <c:v>60.550101108713342</c:v>
                </c:pt>
                <c:pt idx="23">
                  <c:v>66.605111219584686</c:v>
                </c:pt>
                <c:pt idx="24">
                  <c:v>73.265622341543164</c:v>
                </c:pt>
                <c:pt idx="25">
                  <c:v>59.646632816697611</c:v>
                </c:pt>
                <c:pt idx="26">
                  <c:v>65.611296098367362</c:v>
                </c:pt>
                <c:pt idx="27">
                  <c:v>72.172425708204116</c:v>
                </c:pt>
                <c:pt idx="28">
                  <c:v>79.389668279024534</c:v>
                </c:pt>
                <c:pt idx="29">
                  <c:v>87.328635106926995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D85-4A82-984A-C60BC8E6B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1075376"/>
        <c:axId val="1751077872"/>
      </c:lineChart>
      <c:catAx>
        <c:axId val="175107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레벨</a:t>
                </a:r>
                <a:endParaRPr lang="en-US" altLang="ko-KR"/>
              </a:p>
            </c:rich>
          </c:tx>
          <c:layout>
            <c:manualLayout>
              <c:xMode val="edge"/>
              <c:yMode val="edge"/>
              <c:x val="0.5064566929133858"/>
              <c:y val="0.84933207757931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077872"/>
        <c:crosses val="autoZero"/>
        <c:auto val="1"/>
        <c:lblAlgn val="ctr"/>
        <c:lblOffset val="100"/>
        <c:noMultiLvlLbl val="0"/>
      </c:catAx>
      <c:valAx>
        <c:axId val="175107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필요 시간</a:t>
                </a:r>
                <a:r>
                  <a:rPr lang="en-US" altLang="ko-KR"/>
                  <a:t>( </a:t>
                </a:r>
                <a:r>
                  <a:rPr lang="ko-KR" altLang="en-US"/>
                  <a:t>분</a:t>
                </a:r>
                <a:r>
                  <a:rPr lang="en-US" altLang="ko-KR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07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순수 사냥 획득 경험치 누적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기본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테이블'!$Y$7:$Y$36</c:f>
              <c:numCache>
                <c:formatCode>0</c:formatCode>
                <c:ptCount val="30"/>
                <c:pt idx="0">
                  <c:v>10</c:v>
                </c:pt>
                <c:pt idx="1">
                  <c:v>22.298175862084747</c:v>
                </c:pt>
                <c:pt idx="2">
                  <c:v>35.703187551757118</c:v>
                </c:pt>
                <c:pt idx="3">
                  <c:v>50.314650293500002</c:v>
                </c:pt>
                <c:pt idx="4">
                  <c:v>66.241144681999742</c:v>
                </c:pt>
                <c:pt idx="5">
                  <c:v>81.978199206295528</c:v>
                </c:pt>
                <c:pt idx="6">
                  <c:v>99.131588637777952</c:v>
                </c:pt>
                <c:pt idx="7">
                  <c:v>117.82878311809378</c:v>
                </c:pt>
                <c:pt idx="8">
                  <c:v>138.20872510163804</c:v>
                </c:pt>
                <c:pt idx="9">
                  <c:v>160.42286186370129</c:v>
                </c:pt>
                <c:pt idx="10">
                  <c:v>174.69872335812207</c:v>
                </c:pt>
                <c:pt idx="11">
                  <c:v>190.25941238704073</c:v>
                </c:pt>
                <c:pt idx="12">
                  <c:v>207.22056342856206</c:v>
                </c:pt>
                <c:pt idx="13">
                  <c:v>225.70821806382031</c:v>
                </c:pt>
                <c:pt idx="14">
                  <c:v>245.8597616162518</c:v>
                </c:pt>
                <c:pt idx="15">
                  <c:v>258.2474226836606</c:v>
                </c:pt>
                <c:pt idx="16">
                  <c:v>271.74997324713621</c:v>
                </c:pt>
                <c:pt idx="17">
                  <c:v>286.46775336132464</c:v>
                </c:pt>
                <c:pt idx="18">
                  <c:v>302.51013368579004</c:v>
                </c:pt>
                <c:pt idx="19">
                  <c:v>319.99632823945728</c:v>
                </c:pt>
                <c:pt idx="20">
                  <c:v>332.50257555419228</c:v>
                </c:pt>
                <c:pt idx="21">
                  <c:v>346.13438512725344</c:v>
                </c:pt>
                <c:pt idx="22">
                  <c:v>360.99305756189011</c:v>
                </c:pt>
                <c:pt idx="23">
                  <c:v>377.1890105156441</c:v>
                </c:pt>
                <c:pt idx="24">
                  <c:v>394.84259923523592</c:v>
                </c:pt>
                <c:pt idx="25">
                  <c:v>409.08399337884987</c:v>
                </c:pt>
                <c:pt idx="26">
                  <c:v>424.60711299538906</c:v>
                </c:pt>
                <c:pt idx="27">
                  <c:v>441.52731337741682</c:v>
                </c:pt>
                <c:pt idx="28">
                  <c:v>459.97033179382703</c:v>
                </c:pt>
                <c:pt idx="29">
                  <c:v>480.07322186771421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D6-4821-B6E5-1A6B96AFF99D}"/>
            </c:ext>
          </c:extLst>
        </c:ser>
        <c:ser>
          <c:idx val="1"/>
          <c:order val="1"/>
          <c:tx>
            <c:v>하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테이블'!$AC$7:$AC$36</c:f>
              <c:numCache>
                <c:formatCode>0</c:formatCode>
                <c:ptCount val="30"/>
                <c:pt idx="0">
                  <c:v>16.666666666666668</c:v>
                </c:pt>
                <c:pt idx="1">
                  <c:v>37.163626436807903</c:v>
                </c:pt>
                <c:pt idx="2">
                  <c:v>59.505312586261851</c:v>
                </c:pt>
                <c:pt idx="3">
                  <c:v>83.857750489166662</c:v>
                </c:pt>
                <c:pt idx="4">
                  <c:v>110.4019078033329</c:v>
                </c:pt>
                <c:pt idx="5">
                  <c:v>136.63033201049257</c:v>
                </c:pt>
                <c:pt idx="6">
                  <c:v>165.2193143962966</c:v>
                </c:pt>
                <c:pt idx="7">
                  <c:v>196.38130519682298</c:v>
                </c:pt>
                <c:pt idx="8">
                  <c:v>230.34787516939673</c:v>
                </c:pt>
                <c:pt idx="9">
                  <c:v>267.37143643950213</c:v>
                </c:pt>
                <c:pt idx="10">
                  <c:v>291.16453893020343</c:v>
                </c:pt>
                <c:pt idx="11">
                  <c:v>317.09902064506787</c:v>
                </c:pt>
                <c:pt idx="12">
                  <c:v>345.3676057142701</c:v>
                </c:pt>
                <c:pt idx="13">
                  <c:v>376.1803634397005</c:v>
                </c:pt>
                <c:pt idx="14">
                  <c:v>409.76626936041964</c:v>
                </c:pt>
                <c:pt idx="15">
                  <c:v>430.41237113943436</c:v>
                </c:pt>
                <c:pt idx="16">
                  <c:v>452.91662207856041</c:v>
                </c:pt>
                <c:pt idx="17">
                  <c:v>477.44625560220777</c:v>
                </c:pt>
                <c:pt idx="18">
                  <c:v>504.18355614298338</c:v>
                </c:pt>
                <c:pt idx="19">
                  <c:v>533.32721373242885</c:v>
                </c:pt>
                <c:pt idx="20">
                  <c:v>554.1709592569872</c:v>
                </c:pt>
                <c:pt idx="21">
                  <c:v>576.89064187875579</c:v>
                </c:pt>
                <c:pt idx="22">
                  <c:v>601.65509593648358</c:v>
                </c:pt>
                <c:pt idx="23">
                  <c:v>628.64835085940683</c:v>
                </c:pt>
                <c:pt idx="24">
                  <c:v>658.07099872539322</c:v>
                </c:pt>
                <c:pt idx="25">
                  <c:v>681.80665563141645</c:v>
                </c:pt>
                <c:pt idx="26">
                  <c:v>707.67852165898182</c:v>
                </c:pt>
                <c:pt idx="27">
                  <c:v>735.87885562902807</c:v>
                </c:pt>
                <c:pt idx="28">
                  <c:v>766.61721965637844</c:v>
                </c:pt>
                <c:pt idx="29">
                  <c:v>800.12203644619035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D6-4821-B6E5-1A6B96AFF99D}"/>
            </c:ext>
          </c:extLst>
        </c:ser>
        <c:ser>
          <c:idx val="2"/>
          <c:order val="2"/>
          <c:tx>
            <c:v>중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테이블'!$AG$7:$AG$36</c:f>
              <c:numCache>
                <c:formatCode>0</c:formatCode>
                <c:ptCount val="30"/>
                <c:pt idx="0">
                  <c:v>23.333333333333332</c:v>
                </c:pt>
                <c:pt idx="1">
                  <c:v>52.292340715000776</c:v>
                </c:pt>
                <c:pt idx="2">
                  <c:v>84.147248834834969</c:v>
                </c:pt>
                <c:pt idx="3">
                  <c:v>119.18764776665259</c:v>
                </c:pt>
                <c:pt idx="4">
                  <c:v>157.73208659165198</c:v>
                </c:pt>
                <c:pt idx="5">
                  <c:v>196.16746585991854</c:v>
                </c:pt>
                <c:pt idx="6">
                  <c:v>238.44638305501178</c:v>
                </c:pt>
                <c:pt idx="7">
                  <c:v>284.95319196961435</c:v>
                </c:pt>
                <c:pt idx="8">
                  <c:v>336.11068177567716</c:v>
                </c:pt>
                <c:pt idx="9">
                  <c:v>392.38392056234625</c:v>
                </c:pt>
                <c:pt idx="10">
                  <c:v>428.87956049717212</c:v>
                </c:pt>
                <c:pt idx="11">
                  <c:v>469.02476442548061</c:v>
                </c:pt>
                <c:pt idx="12">
                  <c:v>513.18448874661999</c:v>
                </c:pt>
                <c:pt idx="13">
                  <c:v>561.76018549987327</c:v>
                </c:pt>
                <c:pt idx="14">
                  <c:v>615.19345192845185</c:v>
                </c:pt>
                <c:pt idx="15">
                  <c:v>648.34157234990198</c:v>
                </c:pt>
                <c:pt idx="16">
                  <c:v>684.80450481349715</c:v>
                </c:pt>
                <c:pt idx="17">
                  <c:v>724.91373052345182</c:v>
                </c:pt>
                <c:pt idx="18">
                  <c:v>769.03387880440198</c:v>
                </c:pt>
                <c:pt idx="19">
                  <c:v>817.56604191344707</c:v>
                </c:pt>
                <c:pt idx="20">
                  <c:v>852.59502602592579</c:v>
                </c:pt>
                <c:pt idx="21">
                  <c:v>891.1269085496524</c:v>
                </c:pt>
                <c:pt idx="22">
                  <c:v>933.51197932575178</c:v>
                </c:pt>
                <c:pt idx="23">
                  <c:v>980.13555717946099</c:v>
                </c:pt>
                <c:pt idx="24">
                  <c:v>1031.4214928185411</c:v>
                </c:pt>
                <c:pt idx="25">
                  <c:v>1073.1741357902295</c:v>
                </c:pt>
                <c:pt idx="26">
                  <c:v>1119.1020430590866</c:v>
                </c:pt>
                <c:pt idx="27">
                  <c:v>1169.6227410548295</c:v>
                </c:pt>
                <c:pt idx="28">
                  <c:v>1225.1955088501466</c:v>
                </c:pt>
                <c:pt idx="29">
                  <c:v>1286.3255534249954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D6-4821-B6E5-1A6B96AFF99D}"/>
            </c:ext>
          </c:extLst>
        </c:ser>
        <c:ser>
          <c:idx val="3"/>
          <c:order val="3"/>
          <c:tx>
            <c:v>상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테이블'!$AK$7:$AK$36</c:f>
              <c:numCache>
                <c:formatCode>0</c:formatCode>
                <c:ptCount val="30"/>
                <c:pt idx="0">
                  <c:v>33.333333333333336</c:v>
                </c:pt>
                <c:pt idx="1">
                  <c:v>74.703343878572525</c:v>
                </c:pt>
                <c:pt idx="2">
                  <c:v>120.21035547833566</c:v>
                </c:pt>
                <c:pt idx="3">
                  <c:v>170.2680682380751</c:v>
                </c:pt>
                <c:pt idx="4">
                  <c:v>225.33155227378847</c:v>
                </c:pt>
                <c:pt idx="5">
                  <c:v>280.23923694274072</c:v>
                </c:pt>
                <c:pt idx="6">
                  <c:v>340.63769007858821</c:v>
                </c:pt>
                <c:pt idx="7">
                  <c:v>407.07598852802045</c:v>
                </c:pt>
                <c:pt idx="8">
                  <c:v>480.15811682239587</c:v>
                </c:pt>
                <c:pt idx="9">
                  <c:v>560.54845794620883</c:v>
                </c:pt>
                <c:pt idx="10">
                  <c:v>612.68508642453151</c:v>
                </c:pt>
                <c:pt idx="11">
                  <c:v>670.03537775068651</c:v>
                </c:pt>
                <c:pt idx="12">
                  <c:v>733.12069820945703</c:v>
                </c:pt>
                <c:pt idx="13">
                  <c:v>802.51455071410453</c:v>
                </c:pt>
                <c:pt idx="14">
                  <c:v>878.84778846921677</c:v>
                </c:pt>
                <c:pt idx="15">
                  <c:v>926.20224621414548</c:v>
                </c:pt>
                <c:pt idx="16">
                  <c:v>978.29214973356716</c:v>
                </c:pt>
                <c:pt idx="17">
                  <c:v>1035.591043604931</c:v>
                </c:pt>
                <c:pt idx="18">
                  <c:v>1098.6198268634312</c:v>
                </c:pt>
                <c:pt idx="19">
                  <c:v>1167.9514884477815</c:v>
                </c:pt>
                <c:pt idx="20">
                  <c:v>1217.9928943227512</c:v>
                </c:pt>
                <c:pt idx="21">
                  <c:v>1273.038440785218</c:v>
                </c:pt>
                <c:pt idx="22">
                  <c:v>1333.5885418939313</c:v>
                </c:pt>
                <c:pt idx="23">
                  <c:v>1400.1936531135159</c:v>
                </c:pt>
                <c:pt idx="24">
                  <c:v>1473.459275455059</c:v>
                </c:pt>
                <c:pt idx="25">
                  <c:v>1533.1059082717566</c:v>
                </c:pt>
                <c:pt idx="26">
                  <c:v>1598.7172043701239</c:v>
                </c:pt>
                <c:pt idx="27">
                  <c:v>1670.8896300783281</c:v>
                </c:pt>
                <c:pt idx="28">
                  <c:v>1750.2792983573527</c:v>
                </c:pt>
                <c:pt idx="29">
                  <c:v>1837.6079334642798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D6-4821-B6E5-1A6B96AFF9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8118128"/>
        <c:axId val="1818109808"/>
      </c:lineChart>
      <c:catAx>
        <c:axId val="18181181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8109808"/>
        <c:crosses val="autoZero"/>
        <c:auto val="1"/>
        <c:lblAlgn val="ctr"/>
        <c:lblOffset val="100"/>
        <c:noMultiLvlLbl val="0"/>
      </c:catAx>
      <c:valAx>
        <c:axId val="181810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누적 시간</a:t>
                </a:r>
                <a:r>
                  <a:rPr lang="en-US" altLang="ko-KR"/>
                  <a:t>(</a:t>
                </a:r>
                <a:r>
                  <a:rPr lang="ko-KR" altLang="en-US"/>
                  <a:t>분</a:t>
                </a:r>
                <a:r>
                  <a:rPr lang="en-US" altLang="ko-KR"/>
                  <a:t>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811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요구 횟수 </a:t>
            </a:r>
            <a:r>
              <a:rPr lang="en-US" altLang="ko-KR"/>
              <a:t>/ </a:t>
            </a:r>
            <a:r>
              <a:rPr lang="ko-KR" altLang="en-US"/>
              <a:t>예상시간 그래프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요구횟수 기본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'신력 경험치 테이블'!$C$54:$C$59</c:f>
              <c:strCache>
                <c:ptCount val="6"/>
                <c:pt idx="0">
                  <c:v>물귀신</c:v>
                </c:pt>
                <c:pt idx="1">
                  <c:v>화귀</c:v>
                </c:pt>
                <c:pt idx="2">
                  <c:v>달걀귀신</c:v>
                </c:pt>
                <c:pt idx="3">
                  <c:v>금갑귀</c:v>
                </c:pt>
                <c:pt idx="4">
                  <c:v>이매망량</c:v>
                </c:pt>
                <c:pt idx="5">
                  <c:v>야광귀</c:v>
                </c:pt>
              </c:strCache>
            </c:strRef>
          </c:cat>
          <c:val>
            <c:numRef>
              <c:f>'신력 경험치 테이블'!$F$54:$F$59</c:f>
              <c:numCache>
                <c:formatCode>_(* #,##0_);_(* \(#,##0\);_(* "-"_);_(@_)</c:formatCode>
                <c:ptCount val="6"/>
                <c:pt idx="0">
                  <c:v>1111.1111111111111</c:v>
                </c:pt>
                <c:pt idx="1">
                  <c:v>222.22222222222223</c:v>
                </c:pt>
                <c:pt idx="2">
                  <c:v>111.11111111111111</c:v>
                </c:pt>
                <c:pt idx="3">
                  <c:v>74.074074074074076</c:v>
                </c:pt>
                <c:pt idx="4">
                  <c:v>55.555555555555557</c:v>
                </c:pt>
                <c:pt idx="5">
                  <c:v>44.444444444444443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AD-4FCA-BD91-B93617DFC836}"/>
            </c:ext>
          </c:extLst>
        </c:ser>
        <c:ser>
          <c:idx val="1"/>
          <c:order val="1"/>
          <c:tx>
            <c:v>요구횟수 하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'신력 경험치 테이블'!$C$54:$C$59</c:f>
              <c:strCache>
                <c:ptCount val="6"/>
                <c:pt idx="0">
                  <c:v>물귀신</c:v>
                </c:pt>
                <c:pt idx="1">
                  <c:v>화귀</c:v>
                </c:pt>
                <c:pt idx="2">
                  <c:v>달걀귀신</c:v>
                </c:pt>
                <c:pt idx="3">
                  <c:v>금갑귀</c:v>
                </c:pt>
                <c:pt idx="4">
                  <c:v>이매망량</c:v>
                </c:pt>
                <c:pt idx="5">
                  <c:v>야광귀</c:v>
                </c:pt>
              </c:strCache>
            </c:strRef>
          </c:cat>
          <c:val>
            <c:numRef>
              <c:f>'신력 경험치 테이블'!$G$54:$G$59</c:f>
              <c:numCache>
                <c:formatCode>_(* #,##0_);_(* \(#,##0\);_(* "-"_);_(@_)</c:formatCode>
                <c:ptCount val="6"/>
                <c:pt idx="0">
                  <c:v>5555.5555555555557</c:v>
                </c:pt>
                <c:pt idx="1">
                  <c:v>1111.1111111111111</c:v>
                </c:pt>
                <c:pt idx="2">
                  <c:v>555.55555555555554</c:v>
                </c:pt>
                <c:pt idx="3">
                  <c:v>370.37037037037044</c:v>
                </c:pt>
                <c:pt idx="4">
                  <c:v>277.77777777777777</c:v>
                </c:pt>
                <c:pt idx="5">
                  <c:v>222.22222222222223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AD-4FCA-BD91-B93617DFC836}"/>
            </c:ext>
          </c:extLst>
        </c:ser>
        <c:ser>
          <c:idx val="2"/>
          <c:order val="2"/>
          <c:tx>
            <c:v>요구횟수 중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'신력 경험치 테이블'!$C$54:$C$59</c:f>
              <c:strCache>
                <c:ptCount val="6"/>
                <c:pt idx="0">
                  <c:v>물귀신</c:v>
                </c:pt>
                <c:pt idx="1">
                  <c:v>화귀</c:v>
                </c:pt>
                <c:pt idx="2">
                  <c:v>달걀귀신</c:v>
                </c:pt>
                <c:pt idx="3">
                  <c:v>금갑귀</c:v>
                </c:pt>
                <c:pt idx="4">
                  <c:v>이매망량</c:v>
                </c:pt>
                <c:pt idx="5">
                  <c:v>야광귀</c:v>
                </c:pt>
              </c:strCache>
            </c:strRef>
          </c:cat>
          <c:val>
            <c:numRef>
              <c:f>'신력 경험치 테이블'!$H$54:$H$59</c:f>
              <c:numCache>
                <c:formatCode>_(* #,##0_);_(* \(#,##0\);_(* "-"_);_(@_)</c:formatCode>
                <c:ptCount val="6"/>
                <c:pt idx="0">
                  <c:v>11111.111111111111</c:v>
                </c:pt>
                <c:pt idx="1">
                  <c:v>2222.2222222222222</c:v>
                </c:pt>
                <c:pt idx="2">
                  <c:v>1111.1111111111111</c:v>
                </c:pt>
                <c:pt idx="3">
                  <c:v>740.74074074074088</c:v>
                </c:pt>
                <c:pt idx="4">
                  <c:v>555.55555555555554</c:v>
                </c:pt>
                <c:pt idx="5">
                  <c:v>444.44444444444446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AD-4FCA-BD91-B93617DFC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3893664"/>
        <c:axId val="1583894912"/>
      </c:barChart>
      <c:lineChart>
        <c:grouping val="standard"/>
        <c:varyColors val="0"/>
        <c:ser>
          <c:idx val="3"/>
          <c:order val="3"/>
          <c:tx>
            <c:v>예상시간 기본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테이블'!$J$54:$J$59</c:f>
              <c:numCache>
                <c:formatCode>_-* #,##0_-;\-* #,##0_-;_-* "-"??_-;_-@_-</c:formatCode>
                <c:ptCount val="6"/>
                <c:pt idx="0">
                  <c:v>185.18518518518519</c:v>
                </c:pt>
                <c:pt idx="1">
                  <c:v>37.037037037037038</c:v>
                </c:pt>
                <c:pt idx="2">
                  <c:v>18.518518518518519</c:v>
                </c:pt>
                <c:pt idx="3">
                  <c:v>12.345679012345679</c:v>
                </c:pt>
                <c:pt idx="4">
                  <c:v>9.2592592592592595</c:v>
                </c:pt>
                <c:pt idx="5">
                  <c:v>7.4074074074074074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AD-4FCA-BD91-B93617DFC836}"/>
            </c:ext>
          </c:extLst>
        </c:ser>
        <c:ser>
          <c:idx val="4"/>
          <c:order val="4"/>
          <c:tx>
            <c:v>예상시간 하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테이블'!$K$54:$K$59</c:f>
              <c:numCache>
                <c:formatCode>_-* #,##0_-;\-* #,##0_-;_-* "-"??_-;_-@_-</c:formatCode>
                <c:ptCount val="6"/>
                <c:pt idx="0">
                  <c:v>925.92592592592587</c:v>
                </c:pt>
                <c:pt idx="1">
                  <c:v>185.18518518518519</c:v>
                </c:pt>
                <c:pt idx="2">
                  <c:v>92.592592592592595</c:v>
                </c:pt>
                <c:pt idx="3">
                  <c:v>61.728395061728406</c:v>
                </c:pt>
                <c:pt idx="4">
                  <c:v>46.296296296296298</c:v>
                </c:pt>
                <c:pt idx="5">
                  <c:v>37.037037037037038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AD-4FCA-BD91-B93617DFC836}"/>
            </c:ext>
          </c:extLst>
        </c:ser>
        <c:ser>
          <c:idx val="5"/>
          <c:order val="5"/>
          <c:tx>
            <c:v>예상시간 중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'신력 경험치 테이블'!$L$54:$L$59</c:f>
              <c:numCache>
                <c:formatCode>_-* #,##0_-;\-* #,##0_-;_-* "-"??_-;_-@_-</c:formatCode>
                <c:ptCount val="6"/>
                <c:pt idx="0">
                  <c:v>1851.8518518518517</c:v>
                </c:pt>
                <c:pt idx="1">
                  <c:v>370.37037037037038</c:v>
                </c:pt>
                <c:pt idx="2">
                  <c:v>185.18518518518519</c:v>
                </c:pt>
                <c:pt idx="3">
                  <c:v>123.45679012345681</c:v>
                </c:pt>
                <c:pt idx="4">
                  <c:v>92.592592592592595</c:v>
                </c:pt>
                <c:pt idx="5">
                  <c:v>74.074074074074076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AD-4FCA-BD91-B93617DFC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4475056"/>
        <c:axId val="1594456336"/>
      </c:lineChart>
      <c:catAx>
        <c:axId val="158389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몬스터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3894912"/>
        <c:crosses val="autoZero"/>
        <c:auto val="1"/>
        <c:lblAlgn val="ctr"/>
        <c:lblOffset val="100"/>
        <c:noMultiLvlLbl val="0"/>
      </c:catAx>
      <c:valAx>
        <c:axId val="15838949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요구횟수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3893664"/>
        <c:crosses val="autoZero"/>
        <c:crossBetween val="between"/>
      </c:valAx>
      <c:valAx>
        <c:axId val="1594456336"/>
        <c:scaling>
          <c:logBase val="10"/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예상 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94475056"/>
        <c:crosses val="max"/>
        <c:crossBetween val="between"/>
      </c:valAx>
      <c:catAx>
        <c:axId val="1594475056"/>
        <c:scaling>
          <c:orientation val="minMax"/>
        </c:scaling>
        <c:delete val="1"/>
        <c:axPos val="b"/>
        <c:majorTickMark val="out"/>
        <c:minorTickMark val="none"/>
        <c:tickLblPos val="nextTo"/>
        <c:crossAx val="1594456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94787-7B92-4923-AEBA-912DF69378A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A8E5273-2F77-4223-90DD-31D9974B3639}">
      <dgm:prSet phldrT="[텍스트]" custT="1"/>
      <dgm:spPr/>
      <dgm:t>
        <a:bodyPr/>
        <a:lstStyle/>
        <a:p>
          <a:pPr latinLnBrk="1"/>
          <a:r>
            <a:rPr lang="ko-KR" altLang="en-US" sz="3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rPr>
            <a:t>물</a:t>
          </a:r>
        </a:p>
      </dgm:t>
    </dgm:pt>
    <dgm:pt modelId="{5F24F671-5197-459C-9121-B84CDD553FFD}" type="parTrans" cxnId="{E129BA70-7656-424D-8AD2-AB920AF6CD1D}">
      <dgm:prSet/>
      <dgm:spPr/>
      <dgm:t>
        <a:bodyPr/>
        <a:lstStyle/>
        <a:p>
          <a:pPr latinLnBrk="1"/>
          <a:endParaRPr lang="ko-KR" altLang="en-US" sz="3000">
            <a:latin typeface="Microsoft GothicNeo" panose="020B0500000101010101" pitchFamily="50" charset="-127"/>
            <a:ea typeface="Microsoft GothicNeo" panose="020B0500000101010101" pitchFamily="50" charset="-127"/>
            <a:cs typeface="Microsoft GothicNeo" panose="020B0500000101010101" pitchFamily="50" charset="-127"/>
          </a:endParaRPr>
        </a:p>
      </dgm:t>
    </dgm:pt>
    <dgm:pt modelId="{D86085D1-01F1-4C4D-A0DC-F8B300A6924C}" type="sibTrans" cxnId="{E129BA70-7656-424D-8AD2-AB920AF6CD1D}">
      <dgm:prSet/>
      <dgm:spPr/>
      <dgm:t>
        <a:bodyPr/>
        <a:lstStyle/>
        <a:p>
          <a:pPr latinLnBrk="1"/>
          <a:endParaRPr lang="ko-KR" altLang="en-US" sz="3000">
            <a:latin typeface="Microsoft GothicNeo" panose="020B0500000101010101" pitchFamily="50" charset="-127"/>
            <a:ea typeface="Microsoft GothicNeo" panose="020B0500000101010101" pitchFamily="50" charset="-127"/>
            <a:cs typeface="Microsoft GothicNeo" panose="020B0500000101010101" pitchFamily="50" charset="-127"/>
          </a:endParaRPr>
        </a:p>
      </dgm:t>
    </dgm:pt>
    <dgm:pt modelId="{AD5134B8-06E5-4F37-A144-199380DF0930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3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rPr>
            <a:t>불</a:t>
          </a:r>
        </a:p>
      </dgm:t>
    </dgm:pt>
    <dgm:pt modelId="{969296AF-B35E-4649-855A-28956542F4F0}" type="parTrans" cxnId="{D8A93F26-81B4-4037-B87E-EC84CBFA7AC2}">
      <dgm:prSet/>
      <dgm:spPr/>
      <dgm:t>
        <a:bodyPr/>
        <a:lstStyle/>
        <a:p>
          <a:pPr latinLnBrk="1"/>
          <a:endParaRPr lang="ko-KR" altLang="en-US" sz="3000">
            <a:latin typeface="Microsoft GothicNeo" panose="020B0500000101010101" pitchFamily="50" charset="-127"/>
            <a:ea typeface="Microsoft GothicNeo" panose="020B0500000101010101" pitchFamily="50" charset="-127"/>
            <a:cs typeface="Microsoft GothicNeo" panose="020B0500000101010101" pitchFamily="50" charset="-127"/>
          </a:endParaRPr>
        </a:p>
      </dgm:t>
    </dgm:pt>
    <dgm:pt modelId="{ABB17BA9-1C70-4F53-A3FC-189A2A88DFA6}" type="sibTrans" cxnId="{D8A93F26-81B4-4037-B87E-EC84CBFA7AC2}">
      <dgm:prSet/>
      <dgm:spPr/>
      <dgm:t>
        <a:bodyPr/>
        <a:lstStyle/>
        <a:p>
          <a:pPr latinLnBrk="1"/>
          <a:endParaRPr lang="ko-KR" altLang="en-US" sz="3000">
            <a:latin typeface="Microsoft GothicNeo" panose="020B0500000101010101" pitchFamily="50" charset="-127"/>
            <a:ea typeface="Microsoft GothicNeo" panose="020B0500000101010101" pitchFamily="50" charset="-127"/>
            <a:cs typeface="Microsoft GothicNeo" panose="020B0500000101010101" pitchFamily="50" charset="-127"/>
          </a:endParaRPr>
        </a:p>
      </dgm:t>
    </dgm:pt>
    <dgm:pt modelId="{FB04BF54-A088-4F5E-8632-45842D6E8DB5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3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rPr>
            <a:t>풀</a:t>
          </a:r>
        </a:p>
      </dgm:t>
    </dgm:pt>
    <dgm:pt modelId="{DE89C04F-D27C-4612-A42C-12E961DB5CF1}" type="parTrans" cxnId="{F44BFE15-6544-4483-99F4-E33AA6862779}">
      <dgm:prSet/>
      <dgm:spPr/>
      <dgm:t>
        <a:bodyPr/>
        <a:lstStyle/>
        <a:p>
          <a:pPr latinLnBrk="1"/>
          <a:endParaRPr lang="ko-KR" altLang="en-US" sz="3000">
            <a:latin typeface="Microsoft GothicNeo" panose="020B0500000101010101" pitchFamily="50" charset="-127"/>
            <a:ea typeface="Microsoft GothicNeo" panose="020B0500000101010101" pitchFamily="50" charset="-127"/>
            <a:cs typeface="Microsoft GothicNeo" panose="020B0500000101010101" pitchFamily="50" charset="-127"/>
          </a:endParaRPr>
        </a:p>
      </dgm:t>
    </dgm:pt>
    <dgm:pt modelId="{93FB3D8A-1FD2-4EB8-97DF-039CBBE9E5F8}" type="sibTrans" cxnId="{F44BFE15-6544-4483-99F4-E33AA6862779}">
      <dgm:prSet/>
      <dgm:spPr/>
      <dgm:t>
        <a:bodyPr/>
        <a:lstStyle/>
        <a:p>
          <a:pPr latinLnBrk="1"/>
          <a:endParaRPr lang="ko-KR" altLang="en-US" sz="3000">
            <a:latin typeface="Microsoft GothicNeo" panose="020B0500000101010101" pitchFamily="50" charset="-127"/>
            <a:ea typeface="Microsoft GothicNeo" panose="020B0500000101010101" pitchFamily="50" charset="-127"/>
            <a:cs typeface="Microsoft GothicNeo" panose="020B0500000101010101" pitchFamily="50" charset="-127"/>
          </a:endParaRPr>
        </a:p>
      </dgm:t>
    </dgm:pt>
    <dgm:pt modelId="{96D711BE-4A6E-4931-BC81-D5B4D81415E2}" type="pres">
      <dgm:prSet presAssocID="{C9194787-7B92-4923-AEBA-912DF69378A6}" presName="compositeShape" presStyleCnt="0">
        <dgm:presLayoutVars>
          <dgm:chMax val="7"/>
          <dgm:dir/>
          <dgm:resizeHandles val="exact"/>
        </dgm:presLayoutVars>
      </dgm:prSet>
      <dgm:spPr/>
    </dgm:pt>
    <dgm:pt modelId="{39634712-F325-4C51-86A4-8049D72A0F27}" type="pres">
      <dgm:prSet presAssocID="{C9194787-7B92-4923-AEBA-912DF69378A6}" presName="wedge1" presStyleLbl="node1" presStyleIdx="0" presStyleCnt="3"/>
      <dgm:spPr/>
    </dgm:pt>
    <dgm:pt modelId="{836DA8F5-E418-494C-9BCA-D3BADCEBB298}" type="pres">
      <dgm:prSet presAssocID="{C9194787-7B92-4923-AEBA-912DF69378A6}" presName="dummy1a" presStyleCnt="0"/>
      <dgm:spPr/>
    </dgm:pt>
    <dgm:pt modelId="{EE5D5EE3-F6DB-458B-90EE-B16F99609DBB}" type="pres">
      <dgm:prSet presAssocID="{C9194787-7B92-4923-AEBA-912DF69378A6}" presName="dummy1b" presStyleCnt="0"/>
      <dgm:spPr/>
    </dgm:pt>
    <dgm:pt modelId="{F7BE508C-356F-4B3C-AF5A-EFCA5595798F}" type="pres">
      <dgm:prSet presAssocID="{C9194787-7B92-4923-AEBA-912DF69378A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6FAE1E-E3D9-48FC-A23C-6C8BED30C569}" type="pres">
      <dgm:prSet presAssocID="{C9194787-7B92-4923-AEBA-912DF69378A6}" presName="wedge2" presStyleLbl="node1" presStyleIdx="1" presStyleCnt="3"/>
      <dgm:spPr/>
    </dgm:pt>
    <dgm:pt modelId="{BFAD5CCD-C526-462B-A62C-4D64BE3BB7A4}" type="pres">
      <dgm:prSet presAssocID="{C9194787-7B92-4923-AEBA-912DF69378A6}" presName="dummy2a" presStyleCnt="0"/>
      <dgm:spPr/>
    </dgm:pt>
    <dgm:pt modelId="{0749024E-5846-4708-A8F9-A5750831BE32}" type="pres">
      <dgm:prSet presAssocID="{C9194787-7B92-4923-AEBA-912DF69378A6}" presName="dummy2b" presStyleCnt="0"/>
      <dgm:spPr/>
    </dgm:pt>
    <dgm:pt modelId="{C454FBE1-BA83-407D-A9F5-5EE984AD4342}" type="pres">
      <dgm:prSet presAssocID="{C9194787-7B92-4923-AEBA-912DF69378A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F760D9F-641E-4EB2-A0BF-A4DF6100F61C}" type="pres">
      <dgm:prSet presAssocID="{C9194787-7B92-4923-AEBA-912DF69378A6}" presName="wedge3" presStyleLbl="node1" presStyleIdx="2" presStyleCnt="3"/>
      <dgm:spPr/>
    </dgm:pt>
    <dgm:pt modelId="{9F630C18-8CB5-4ED0-B8E9-42F7EFE03D35}" type="pres">
      <dgm:prSet presAssocID="{C9194787-7B92-4923-AEBA-912DF69378A6}" presName="dummy3a" presStyleCnt="0"/>
      <dgm:spPr/>
    </dgm:pt>
    <dgm:pt modelId="{3C0D6B54-B443-45A3-9920-5301F307833D}" type="pres">
      <dgm:prSet presAssocID="{C9194787-7B92-4923-AEBA-912DF69378A6}" presName="dummy3b" presStyleCnt="0"/>
      <dgm:spPr/>
    </dgm:pt>
    <dgm:pt modelId="{EDBA6F2C-8D99-48CB-A63C-FD67D4B91B91}" type="pres">
      <dgm:prSet presAssocID="{C9194787-7B92-4923-AEBA-912DF69378A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7D12DE0-C0B6-433E-AEBA-4A8117DC9581}" type="pres">
      <dgm:prSet presAssocID="{D86085D1-01F1-4C4D-A0DC-F8B300A6924C}" presName="arrowWedge1" presStyleLbl="fgSibTrans2D1" presStyleIdx="0" presStyleCnt="3"/>
      <dgm:spPr/>
    </dgm:pt>
    <dgm:pt modelId="{99464C41-E0C8-4D73-93A8-76C78F1FB7A6}" type="pres">
      <dgm:prSet presAssocID="{ABB17BA9-1C70-4F53-A3FC-189A2A88DFA6}" presName="arrowWedge2" presStyleLbl="fgSibTrans2D1" presStyleIdx="1" presStyleCnt="3"/>
      <dgm:spPr/>
    </dgm:pt>
    <dgm:pt modelId="{0C2AC49D-9FE3-4B29-AAA7-2F3D32C63B60}" type="pres">
      <dgm:prSet presAssocID="{93FB3D8A-1FD2-4EB8-97DF-039CBBE9E5F8}" presName="arrowWedge3" presStyleLbl="fgSibTrans2D1" presStyleIdx="2" presStyleCnt="3"/>
      <dgm:spPr/>
    </dgm:pt>
  </dgm:ptLst>
  <dgm:cxnLst>
    <dgm:cxn modelId="{B8810901-7CD6-4DEE-B9BA-5F02A42636FE}" type="presOf" srcId="{FB04BF54-A088-4F5E-8632-45842D6E8DB5}" destId="{BF760D9F-641E-4EB2-A0BF-A4DF6100F61C}" srcOrd="0" destOrd="0" presId="urn:microsoft.com/office/officeart/2005/8/layout/cycle8"/>
    <dgm:cxn modelId="{B5CD9B0B-5E30-4D91-8DB1-7BF63D73C935}" type="presOf" srcId="{AD5134B8-06E5-4F37-A144-199380DF0930}" destId="{076FAE1E-E3D9-48FC-A23C-6C8BED30C569}" srcOrd="0" destOrd="0" presId="urn:microsoft.com/office/officeart/2005/8/layout/cycle8"/>
    <dgm:cxn modelId="{F44BFE15-6544-4483-99F4-E33AA6862779}" srcId="{C9194787-7B92-4923-AEBA-912DF69378A6}" destId="{FB04BF54-A088-4F5E-8632-45842D6E8DB5}" srcOrd="2" destOrd="0" parTransId="{DE89C04F-D27C-4612-A42C-12E961DB5CF1}" sibTransId="{93FB3D8A-1FD2-4EB8-97DF-039CBBE9E5F8}"/>
    <dgm:cxn modelId="{72C01718-7B10-4006-94B6-7ACA44E2716C}" type="presOf" srcId="{FB04BF54-A088-4F5E-8632-45842D6E8DB5}" destId="{EDBA6F2C-8D99-48CB-A63C-FD67D4B91B91}" srcOrd="1" destOrd="0" presId="urn:microsoft.com/office/officeart/2005/8/layout/cycle8"/>
    <dgm:cxn modelId="{D8A93F26-81B4-4037-B87E-EC84CBFA7AC2}" srcId="{C9194787-7B92-4923-AEBA-912DF69378A6}" destId="{AD5134B8-06E5-4F37-A144-199380DF0930}" srcOrd="1" destOrd="0" parTransId="{969296AF-B35E-4649-855A-28956542F4F0}" sibTransId="{ABB17BA9-1C70-4F53-A3FC-189A2A88DFA6}"/>
    <dgm:cxn modelId="{B415ED2D-411A-497D-ADCF-5790CADCCFF7}" type="presOf" srcId="{2A8E5273-2F77-4223-90DD-31D9974B3639}" destId="{39634712-F325-4C51-86A4-8049D72A0F27}" srcOrd="0" destOrd="0" presId="urn:microsoft.com/office/officeart/2005/8/layout/cycle8"/>
    <dgm:cxn modelId="{F0907C50-FEBA-4B5F-9D2E-E34FF0B17822}" type="presOf" srcId="{C9194787-7B92-4923-AEBA-912DF69378A6}" destId="{96D711BE-4A6E-4931-BC81-D5B4D81415E2}" srcOrd="0" destOrd="0" presId="urn:microsoft.com/office/officeart/2005/8/layout/cycle8"/>
    <dgm:cxn modelId="{E129BA70-7656-424D-8AD2-AB920AF6CD1D}" srcId="{C9194787-7B92-4923-AEBA-912DF69378A6}" destId="{2A8E5273-2F77-4223-90DD-31D9974B3639}" srcOrd="0" destOrd="0" parTransId="{5F24F671-5197-459C-9121-B84CDD553FFD}" sibTransId="{D86085D1-01F1-4C4D-A0DC-F8B300A6924C}"/>
    <dgm:cxn modelId="{FD497C89-1FE3-4C8C-9B44-0B98F3A35C67}" type="presOf" srcId="{AD5134B8-06E5-4F37-A144-199380DF0930}" destId="{C454FBE1-BA83-407D-A9F5-5EE984AD4342}" srcOrd="1" destOrd="0" presId="urn:microsoft.com/office/officeart/2005/8/layout/cycle8"/>
    <dgm:cxn modelId="{076562D1-6F82-40BA-9821-1987B9F348F7}" type="presOf" srcId="{2A8E5273-2F77-4223-90DD-31D9974B3639}" destId="{F7BE508C-356F-4B3C-AF5A-EFCA5595798F}" srcOrd="1" destOrd="0" presId="urn:microsoft.com/office/officeart/2005/8/layout/cycle8"/>
    <dgm:cxn modelId="{299EED93-BB78-48CD-8368-65CA4382E15E}" type="presParOf" srcId="{96D711BE-4A6E-4931-BC81-D5B4D81415E2}" destId="{39634712-F325-4C51-86A4-8049D72A0F27}" srcOrd="0" destOrd="0" presId="urn:microsoft.com/office/officeart/2005/8/layout/cycle8"/>
    <dgm:cxn modelId="{8038BE37-2CAA-462F-BD22-6007D8CBF5AF}" type="presParOf" srcId="{96D711BE-4A6E-4931-BC81-D5B4D81415E2}" destId="{836DA8F5-E418-494C-9BCA-D3BADCEBB298}" srcOrd="1" destOrd="0" presId="urn:microsoft.com/office/officeart/2005/8/layout/cycle8"/>
    <dgm:cxn modelId="{B1E5FA82-CB5D-46EE-B17F-ED83ABB3D916}" type="presParOf" srcId="{96D711BE-4A6E-4931-BC81-D5B4D81415E2}" destId="{EE5D5EE3-F6DB-458B-90EE-B16F99609DBB}" srcOrd="2" destOrd="0" presId="urn:microsoft.com/office/officeart/2005/8/layout/cycle8"/>
    <dgm:cxn modelId="{4C9CCA97-45C9-4EFA-A0C6-9397500E955A}" type="presParOf" srcId="{96D711BE-4A6E-4931-BC81-D5B4D81415E2}" destId="{F7BE508C-356F-4B3C-AF5A-EFCA5595798F}" srcOrd="3" destOrd="0" presId="urn:microsoft.com/office/officeart/2005/8/layout/cycle8"/>
    <dgm:cxn modelId="{EA5A9C9A-8465-4CE5-AB36-3BC1E9EFC3D4}" type="presParOf" srcId="{96D711BE-4A6E-4931-BC81-D5B4D81415E2}" destId="{076FAE1E-E3D9-48FC-A23C-6C8BED30C569}" srcOrd="4" destOrd="0" presId="urn:microsoft.com/office/officeart/2005/8/layout/cycle8"/>
    <dgm:cxn modelId="{2E6CB61E-C718-4926-9534-1C26E24BC474}" type="presParOf" srcId="{96D711BE-4A6E-4931-BC81-D5B4D81415E2}" destId="{BFAD5CCD-C526-462B-A62C-4D64BE3BB7A4}" srcOrd="5" destOrd="0" presId="urn:microsoft.com/office/officeart/2005/8/layout/cycle8"/>
    <dgm:cxn modelId="{49AEBD66-9848-4087-9667-265A94EB24DE}" type="presParOf" srcId="{96D711BE-4A6E-4931-BC81-D5B4D81415E2}" destId="{0749024E-5846-4708-A8F9-A5750831BE32}" srcOrd="6" destOrd="0" presId="urn:microsoft.com/office/officeart/2005/8/layout/cycle8"/>
    <dgm:cxn modelId="{7D33ACDA-71B5-4C12-82C0-6A7A856073C8}" type="presParOf" srcId="{96D711BE-4A6E-4931-BC81-D5B4D81415E2}" destId="{C454FBE1-BA83-407D-A9F5-5EE984AD4342}" srcOrd="7" destOrd="0" presId="urn:microsoft.com/office/officeart/2005/8/layout/cycle8"/>
    <dgm:cxn modelId="{7910185D-4A0B-459F-981E-7F57765885AB}" type="presParOf" srcId="{96D711BE-4A6E-4931-BC81-D5B4D81415E2}" destId="{BF760D9F-641E-4EB2-A0BF-A4DF6100F61C}" srcOrd="8" destOrd="0" presId="urn:microsoft.com/office/officeart/2005/8/layout/cycle8"/>
    <dgm:cxn modelId="{3D934900-E6D1-40A8-AA4F-39AD7075DB59}" type="presParOf" srcId="{96D711BE-4A6E-4931-BC81-D5B4D81415E2}" destId="{9F630C18-8CB5-4ED0-B8E9-42F7EFE03D35}" srcOrd="9" destOrd="0" presId="urn:microsoft.com/office/officeart/2005/8/layout/cycle8"/>
    <dgm:cxn modelId="{38C51486-8ED5-4392-BDE2-FEA57CEFB5ED}" type="presParOf" srcId="{96D711BE-4A6E-4931-BC81-D5B4D81415E2}" destId="{3C0D6B54-B443-45A3-9920-5301F307833D}" srcOrd="10" destOrd="0" presId="urn:microsoft.com/office/officeart/2005/8/layout/cycle8"/>
    <dgm:cxn modelId="{C237FC92-4E5C-4A37-8F07-ABBFC448D08F}" type="presParOf" srcId="{96D711BE-4A6E-4931-BC81-D5B4D81415E2}" destId="{EDBA6F2C-8D99-48CB-A63C-FD67D4B91B91}" srcOrd="11" destOrd="0" presId="urn:microsoft.com/office/officeart/2005/8/layout/cycle8"/>
    <dgm:cxn modelId="{360B90DA-97D2-47AA-A8A7-6B612751E901}" type="presParOf" srcId="{96D711BE-4A6E-4931-BC81-D5B4D81415E2}" destId="{F7D12DE0-C0B6-433E-AEBA-4A8117DC9581}" srcOrd="12" destOrd="0" presId="urn:microsoft.com/office/officeart/2005/8/layout/cycle8"/>
    <dgm:cxn modelId="{8B8A3746-D170-43BA-858E-2F40C5265339}" type="presParOf" srcId="{96D711BE-4A6E-4931-BC81-D5B4D81415E2}" destId="{99464C41-E0C8-4D73-93A8-76C78F1FB7A6}" srcOrd="13" destOrd="0" presId="urn:microsoft.com/office/officeart/2005/8/layout/cycle8"/>
    <dgm:cxn modelId="{7359DA90-F694-4159-A34C-B6867108012F}" type="presParOf" srcId="{96D711BE-4A6E-4931-BC81-D5B4D81415E2}" destId="{0C2AC49D-9FE3-4B29-AAA7-2F3D32C63B6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34712-F325-4C51-86A4-8049D72A0F27}">
      <dsp:nvSpPr>
        <dsp:cNvPr id="0" name=""/>
        <dsp:cNvSpPr/>
      </dsp:nvSpPr>
      <dsp:spPr>
        <a:xfrm>
          <a:off x="134271" y="130769"/>
          <a:ext cx="1159176" cy="115917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rPr>
            <a:t>물</a:t>
          </a:r>
        </a:p>
      </dsp:txBody>
      <dsp:txXfrm>
        <a:off x="745184" y="376404"/>
        <a:ext cx="413991" cy="344993"/>
      </dsp:txXfrm>
    </dsp:sp>
    <dsp:sp modelId="{076FAE1E-E3D9-48FC-A23C-6C8BED30C569}">
      <dsp:nvSpPr>
        <dsp:cNvPr id="0" name=""/>
        <dsp:cNvSpPr/>
      </dsp:nvSpPr>
      <dsp:spPr>
        <a:xfrm>
          <a:off x="110397" y="172168"/>
          <a:ext cx="1159176" cy="1159176"/>
        </a:xfrm>
        <a:prstGeom prst="pie">
          <a:avLst>
            <a:gd name="adj1" fmla="val 1800000"/>
            <a:gd name="adj2" fmla="val 90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rPr>
            <a:t>불</a:t>
          </a:r>
        </a:p>
      </dsp:txBody>
      <dsp:txXfrm>
        <a:off x="386392" y="924253"/>
        <a:ext cx="620987" cy="303593"/>
      </dsp:txXfrm>
    </dsp:sp>
    <dsp:sp modelId="{BF760D9F-641E-4EB2-A0BF-A4DF6100F61C}">
      <dsp:nvSpPr>
        <dsp:cNvPr id="0" name=""/>
        <dsp:cNvSpPr/>
      </dsp:nvSpPr>
      <dsp:spPr>
        <a:xfrm>
          <a:off x="86524" y="130769"/>
          <a:ext cx="1159176" cy="1159176"/>
        </a:xfrm>
        <a:prstGeom prst="pie">
          <a:avLst>
            <a:gd name="adj1" fmla="val 9000000"/>
            <a:gd name="adj2" fmla="val 1620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rPr>
            <a:t>풀</a:t>
          </a:r>
        </a:p>
      </dsp:txBody>
      <dsp:txXfrm>
        <a:off x="220795" y="376404"/>
        <a:ext cx="413991" cy="344993"/>
      </dsp:txXfrm>
    </dsp:sp>
    <dsp:sp modelId="{F7D12DE0-C0B6-433E-AEBA-4A8117DC9581}">
      <dsp:nvSpPr>
        <dsp:cNvPr id="0" name=""/>
        <dsp:cNvSpPr/>
      </dsp:nvSpPr>
      <dsp:spPr>
        <a:xfrm>
          <a:off x="62608" y="59011"/>
          <a:ext cx="1302693" cy="130269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64C41-E0C8-4D73-93A8-76C78F1FB7A6}">
      <dsp:nvSpPr>
        <dsp:cNvPr id="0" name=""/>
        <dsp:cNvSpPr/>
      </dsp:nvSpPr>
      <dsp:spPr>
        <a:xfrm>
          <a:off x="38639" y="100337"/>
          <a:ext cx="1302693" cy="130269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AC49D-9FE3-4B29-AAA7-2F3D32C63B60}">
      <dsp:nvSpPr>
        <dsp:cNvPr id="0" name=""/>
        <dsp:cNvSpPr/>
      </dsp:nvSpPr>
      <dsp:spPr>
        <a:xfrm>
          <a:off x="14670" y="59011"/>
          <a:ext cx="1302693" cy="130269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302A8-6F81-41CE-836A-FBE347DA1435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44D9-473D-4306-8973-AB1ADF6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0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1D119-C137-4053-98C1-1726292CA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D7AFD-2501-4E15-BB72-A6334A33C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01464-FAFD-4AB2-9AAE-B9EDEADA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397E-B974-425D-B01D-C75465A0C29C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D41FD-2BD8-415F-8F36-F679D468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A7C81-E376-490D-94C2-6F88C2E1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3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2B7F-1DA4-479A-B5B1-CB86C10E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8DB415-5250-4CB8-951D-E67A45C35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0796B-821D-4B19-A7D5-C3DC556B4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619D9-D38B-4455-A3D6-A412F46D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5C61-2879-4214-A688-7B5EA604EA7E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07E39-AA89-4ACA-9081-EB631AC7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38802-505A-4CD3-964E-9E810AE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540A-86B9-44EE-9262-C366B763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FC47B5-17B7-4383-B29D-7B860112A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08F9F-FAE5-40E8-9B3D-89D3094B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5AF6-70D6-460A-8FAF-60E54AB38878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E9B93-ADF4-44FC-9540-636CE3ED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89CED-B7A9-43C5-A78E-1DB1B968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3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CF2E24-E762-4AE9-BA55-6B767C1EA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3FB2D-4346-41F1-937C-F4147221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26403-15E8-4F1D-9083-DF25DE98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FDB3-ABE0-4A6D-B5FD-26EAAE8DD149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AC099-3033-4132-9438-E88EE71F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8EFDF-F0D1-4156-8E4E-02210E5D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2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460C2-B4FB-4BA6-812B-2566BFD4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4A7E2-B922-4EA4-A9FC-7B98689D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9C3FC-E567-4007-8A44-19DBFF91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A41-267C-47AF-9113-9B88416B5552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8EE6B-81FE-45F0-BC06-45CD83FA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E8A64-8D34-4B26-9924-B6AA70BE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9D03-97E4-4FC2-9485-0E6F4ACC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5F63E-8136-49AA-991B-E4FFB4AA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D5ED7-BC92-4571-AD4B-DACEF75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9EE-F370-4717-BA18-D87373E53BD7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CC777-C55E-40FE-A9BC-EA40F1E9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B028B-7608-4A9F-B741-6F343DA5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9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DFB16-5C67-4B6B-83AE-4BC6C0A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24D0F-02AB-429F-935E-5E3E4046E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BEFC0-C360-4218-81BD-B3DAFE2A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76B3F-0A51-453D-9504-9F29D3FB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7A86-0D78-497A-A23B-D690609B9462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E0A4E-4BDA-43AF-AE81-44881B7B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9F214-C5CF-4F33-9324-F220E5C2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F7285-1C76-4326-B607-09D62C49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90C98-C53B-427F-8B01-DEBB4E14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76FDC6-3295-4872-9CDE-4F75BC2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5D726E-FA0F-406E-B8CF-880D2A6E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B4C157-ED17-40F2-953E-8B9277515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3134CE-03C9-4A02-A5C0-BC23CF9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4211-F852-4B20-A1AF-ADF1E0585387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BC2A28-72E4-4CAA-BA33-7885CB96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C3394C-F263-4585-B515-84E37EBA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18BA-E185-45ED-8AC3-E4F947AD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11011-5078-4F39-B696-A8F0EE6F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6FAD-36FC-42DF-98E9-CDA11714C57E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F0601-7A63-4FE5-AA58-49E65BCE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066649-DEA2-41C5-B726-52175D78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8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5D4687-F18D-4D0E-9926-B9042419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6584-D6FB-4DDE-ABE0-37529DD27387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4CE827-765B-4BBD-96F6-FCEF3ABC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8090F-4C1A-4169-AB74-CA768311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6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75D72A-5D10-9FE3-6287-75A2596E4CF7}"/>
              </a:ext>
            </a:extLst>
          </p:cNvPr>
          <p:cNvSpPr/>
          <p:nvPr userDrawn="1"/>
        </p:nvSpPr>
        <p:spPr>
          <a:xfrm>
            <a:off x="0" y="0"/>
            <a:ext cx="2277035" cy="6857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8090F-4C1A-4169-AB74-CA768311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5094" y="6356350"/>
            <a:ext cx="2743200" cy="365125"/>
          </a:xfrm>
        </p:spPr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5C215B-D0C0-9E97-9976-9BFAA6C57F92}"/>
              </a:ext>
            </a:extLst>
          </p:cNvPr>
          <p:cNvCxnSpPr>
            <a:cxnSpLocks/>
          </p:cNvCxnSpPr>
          <p:nvPr userDrawn="1"/>
        </p:nvCxnSpPr>
        <p:spPr>
          <a:xfrm>
            <a:off x="2671482" y="657411"/>
            <a:ext cx="952051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973DFD6-CB33-E175-39B1-85A7408337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b="26884"/>
          <a:stretch/>
        </p:blipFill>
        <p:spPr>
          <a:xfrm>
            <a:off x="11207376" y="83802"/>
            <a:ext cx="984624" cy="465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3C40FA-382B-8E99-8337-2FFB7415060F}"/>
              </a:ext>
            </a:extLst>
          </p:cNvPr>
          <p:cNvSpPr txBox="1"/>
          <p:nvPr userDrawn="1"/>
        </p:nvSpPr>
        <p:spPr>
          <a:xfrm>
            <a:off x="9239180" y="88813"/>
            <a:ext cx="2069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차사</a:t>
            </a:r>
            <a:r>
              <a:rPr lang="en-US" altLang="ko-KR" sz="11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마지막선택 </a:t>
            </a:r>
            <a:r>
              <a:rPr lang="en-US" altLang="ko-KR" sz="11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 </a:t>
            </a:r>
            <a:r>
              <a:rPr lang="ko-KR" altLang="en-US" sz="11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캐릭터 속성 </a:t>
            </a:r>
            <a:r>
              <a:rPr lang="en-US" altLang="ko-KR" sz="11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  <a:endParaRPr lang="ko-KR" altLang="en-US" sz="11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E20D0-29C2-3F9C-D402-6F0C8E8F19D3}"/>
              </a:ext>
            </a:extLst>
          </p:cNvPr>
          <p:cNvSpPr txBox="1"/>
          <p:nvPr userDrawn="1"/>
        </p:nvSpPr>
        <p:spPr>
          <a:xfrm>
            <a:off x="9956157" y="26447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임해인 </a:t>
            </a:r>
            <a:r>
              <a:rPr lang="en-US" altLang="ko-KR" sz="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[2017184028]</a:t>
            </a:r>
          </a:p>
          <a:p>
            <a:pPr algn="r"/>
            <a:r>
              <a:rPr lang="en-US" altLang="ko-KR" sz="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haein0303@tukorea.ac.kr</a:t>
            </a:r>
            <a:endParaRPr lang="ko-KR" altLang="en-US" sz="800" b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F2CE38-DD27-2B19-246B-E3FFE10C38BA}"/>
              </a:ext>
            </a:extLst>
          </p:cNvPr>
          <p:cNvCxnSpPr>
            <a:cxnSpLocks/>
          </p:cNvCxnSpPr>
          <p:nvPr userDrawn="1"/>
        </p:nvCxnSpPr>
        <p:spPr>
          <a:xfrm>
            <a:off x="107576" y="657411"/>
            <a:ext cx="204992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34A81B82-68FC-4B0B-9659-BFF03CA7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" y="188031"/>
            <a:ext cx="2115671" cy="396695"/>
          </a:xfrm>
        </p:spPr>
        <p:txBody>
          <a:bodyPr>
            <a:noAutofit/>
          </a:bodyPr>
          <a:lstStyle>
            <a:lvl1pPr algn="ctr">
              <a:defRPr sz="20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4525B1B-BC97-D662-72C4-1BB89E896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79" y="1071977"/>
            <a:ext cx="2115671" cy="3966185"/>
          </a:xfrm>
        </p:spPr>
        <p:txBody>
          <a:bodyPr>
            <a:noAutofit/>
          </a:bodyPr>
          <a:lstStyle>
            <a:lvl1pPr>
              <a:defRPr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1pPr>
            <a:lvl2pPr>
              <a:defRPr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2pPr>
            <a:lvl3pPr>
              <a:defRPr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3pPr>
            <a:lvl4pPr>
              <a:defRPr sz="105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4pPr>
            <a:lvl5pPr>
              <a:defRPr sz="105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009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8805-80E7-4517-9083-05E707C6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F1AF2-9D81-4035-B841-AD8C35CA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F2F39-876C-4A73-87E0-A7BC70C2E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FEED5-E75D-49C9-B8F9-652CF2BB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1BD7-28E6-427C-BA5F-2BE412E4A2D7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FE727-51AA-4363-970E-D072D554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D6996-40E5-4D8B-89F8-CE6C1EBE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710A59-3CEB-48E4-BA16-975142D2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28DB1-1490-4074-9396-76414061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B5A64-AEBF-4462-A546-EF448CB72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05E1-9A41-439D-B23E-80C0BBB6982D}" type="datetime1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F5448-8F8B-4094-A43C-B779D3F01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E902B-F108-4A11-ACD5-E9C04AB27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B0AAD67-1065-4AD1-8F65-6C64178E8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1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ein0303@tukorea.ac.k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9B1444-ECE9-41F4-8CF6-BD70ED02C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" y="-883502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76EA5-E912-48A4-9537-0DF28F1D5A43}"/>
              </a:ext>
            </a:extLst>
          </p:cNvPr>
          <p:cNvSpPr txBox="1"/>
          <p:nvPr/>
        </p:nvSpPr>
        <p:spPr>
          <a:xfrm>
            <a:off x="2126390" y="4920918"/>
            <a:ext cx="2938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기획서</a:t>
            </a:r>
            <a:endParaRPr lang="en-US" altLang="ko-KR" sz="36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3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3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속성 </a:t>
            </a:r>
            <a:r>
              <a:rPr lang="en-US" altLang="ko-KR" sz="3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3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성장</a:t>
            </a:r>
            <a:r>
              <a:rPr lang="en-US" altLang="ko-KR" sz="3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99D9B3D-23C8-49F9-A02F-7E5D207B4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63023"/>
              </p:ext>
            </p:extLst>
          </p:nvPr>
        </p:nvGraphicFramePr>
        <p:xfrm>
          <a:off x="7134726" y="422652"/>
          <a:ext cx="4781884" cy="601269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72277">
                  <a:extLst>
                    <a:ext uri="{9D8B030D-6E8A-4147-A177-3AD203B41FA5}">
                      <a16:colId xmlns:a16="http://schemas.microsoft.com/office/drawing/2014/main" val="3127396254"/>
                    </a:ext>
                  </a:extLst>
                </a:gridCol>
                <a:gridCol w="3209607">
                  <a:extLst>
                    <a:ext uri="{9D8B030D-6E8A-4147-A177-3AD203B41FA5}">
                      <a16:colId xmlns:a16="http://schemas.microsoft.com/office/drawing/2014/main" val="2956721993"/>
                    </a:ext>
                  </a:extLst>
                </a:gridCol>
              </a:tblGrid>
              <a:tr h="517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분 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 기획서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300825"/>
                  </a:ext>
                </a:extLst>
              </a:tr>
              <a:tr h="475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속성 </a:t>
                      </a:r>
                      <a:r>
                        <a:rPr lang="en-US" altLang="ko-KR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06814"/>
                  </a:ext>
                </a:extLst>
              </a:tr>
              <a:tr h="2304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속성과 성장요소의 </a:t>
                      </a:r>
                      <a:endParaRPr lang="en-US" altLang="ko-KR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세부적인 수치</a:t>
                      </a:r>
                      <a:endParaRPr lang="en-US" altLang="ko-KR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084781"/>
                  </a:ext>
                </a:extLst>
              </a:tr>
              <a:tr h="376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임해인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8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010-8991-9593</a:t>
                      </a:r>
                      <a:endParaRPr lang="ko-KR" altLang="en-US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520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  <a:hlinkClick r:id="rId3"/>
                        </a:rPr>
                        <a:t>haein0303@tukorea.ac.kr</a:t>
                      </a:r>
                      <a:endParaRPr lang="ko-KR" altLang="en-US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3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최초 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2022-05-04</a:t>
                      </a:r>
                      <a:endParaRPr lang="ko-KR" altLang="en-US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88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최종 수정일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2022-09-05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056692"/>
                  </a:ext>
                </a:extLst>
              </a:tr>
              <a:tr h="876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93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69A279-182E-34F3-884D-2DB2E56F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262402-5E81-F309-9CDB-DEC8A871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체력 성장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D20C0F-2871-FBC5-0C95-1916A8F9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 b="1"/>
              <a:t>체력성장</a:t>
            </a:r>
            <a:endParaRPr lang="en-US" altLang="ko-KR" b="1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36FE756-40DE-4250-9EA1-8C36A3CA8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523890"/>
              </p:ext>
            </p:extLst>
          </p:nvPr>
        </p:nvGraphicFramePr>
        <p:xfrm>
          <a:off x="2955008" y="2955895"/>
          <a:ext cx="3720124" cy="282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A9D08ED3-CFF0-3BCE-FACF-20C9E907C659}"/>
              </a:ext>
            </a:extLst>
          </p:cNvPr>
          <p:cNvSpPr txBox="1">
            <a:spLocks/>
          </p:cNvSpPr>
          <p:nvPr/>
        </p:nvSpPr>
        <p:spPr>
          <a:xfrm>
            <a:off x="6175429" y="2253994"/>
            <a:ext cx="5133222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기존체력 </a:t>
            </a:r>
            <a:r>
              <a:rPr lang="en-US" altLang="ko-KR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기존체력 </a:t>
            </a:r>
            <a:r>
              <a:rPr lang="en-US" altLang="ko-KR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+ (1000 * </a:t>
            </a:r>
            <a:r>
              <a:rPr lang="ko-KR" altLang="en-US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체력의 돌 개수</a:t>
            </a:r>
            <a:r>
              <a:rPr lang="en-US" altLang="ko-KR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ko-KR" altLang="en-US" sz="1800" b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41E7126-2F26-01C9-4B44-ED5AAD053105}"/>
              </a:ext>
            </a:extLst>
          </p:cNvPr>
          <p:cNvSpPr txBox="1">
            <a:spLocks/>
          </p:cNvSpPr>
          <p:nvPr/>
        </p:nvSpPr>
        <p:spPr>
          <a:xfrm>
            <a:off x="5838545" y="1884906"/>
            <a:ext cx="5133222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D1A14C3-21A7-ED0C-4860-80341468FC39}"/>
              </a:ext>
            </a:extLst>
          </p:cNvPr>
          <p:cNvSpPr txBox="1">
            <a:spLocks/>
          </p:cNvSpPr>
          <p:nvPr/>
        </p:nvSpPr>
        <p:spPr>
          <a:xfrm>
            <a:off x="3120441" y="1276828"/>
            <a:ext cx="7702400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초반에는 큰 가치를 가지지만</a:t>
            </a:r>
            <a:r>
              <a:rPr lang="en-US" altLang="ko-KR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중반 이후에는 최대레벨이 기본 능력치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638DCFB-BBDF-3B41-60C5-2BF26A176CBE}"/>
              </a:ext>
            </a:extLst>
          </p:cNvPr>
          <p:cNvSpPr txBox="1">
            <a:spLocks/>
          </p:cNvSpPr>
          <p:nvPr/>
        </p:nvSpPr>
        <p:spPr>
          <a:xfrm>
            <a:off x="2783557" y="907740"/>
            <a:ext cx="7702400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체력의 성장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188419D-4753-0AE3-801F-5443659E39CD}"/>
              </a:ext>
            </a:extLst>
          </p:cNvPr>
          <p:cNvSpPr txBox="1">
            <a:spLocks/>
          </p:cNvSpPr>
          <p:nvPr/>
        </p:nvSpPr>
        <p:spPr>
          <a:xfrm>
            <a:off x="3297251" y="2310711"/>
            <a:ext cx="3067410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기본체력 </a:t>
            </a:r>
            <a:r>
              <a:rPr lang="en-US" altLang="ko-KR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1000</a:t>
            </a:r>
            <a:endParaRPr lang="ko-KR" altLang="en-US" sz="1800" b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2FC7265-592B-E437-7F69-30932F46440C}"/>
              </a:ext>
            </a:extLst>
          </p:cNvPr>
          <p:cNvSpPr txBox="1">
            <a:spLocks/>
          </p:cNvSpPr>
          <p:nvPr/>
        </p:nvSpPr>
        <p:spPr>
          <a:xfrm>
            <a:off x="2797940" y="1921180"/>
            <a:ext cx="3067410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기본체력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1A3CB14-71E9-3F77-A54C-790E2361D77D}"/>
              </a:ext>
            </a:extLst>
          </p:cNvPr>
          <p:cNvSpPr txBox="1">
            <a:spLocks/>
          </p:cNvSpPr>
          <p:nvPr/>
        </p:nvSpPr>
        <p:spPr>
          <a:xfrm>
            <a:off x="6905072" y="3051910"/>
            <a:ext cx="5133222" cy="656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사냥을 통해서 지속적인 획득을 하기 때문에</a:t>
            </a:r>
            <a:r>
              <a:rPr lang="en-US" altLang="ko-KR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</a:p>
          <a:p>
            <a:r>
              <a:rPr lang="ko-KR" altLang="en-US" sz="1800" b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최대레벨 도달 시간이 중요하지 않음</a:t>
            </a:r>
            <a:endParaRPr lang="en-US" altLang="ko-KR" sz="1800" b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53A5D9-6B66-3C04-B4DC-A4CB6EE0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256" y="3717362"/>
            <a:ext cx="3533472" cy="20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3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252EFF-5218-BA3D-FD04-1E76964D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A24FE5-800C-3139-A479-1D4B6D18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숙련도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965555-03E8-93EF-90F1-FD1D31C1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 b="1"/>
              <a:t>숙련도</a:t>
            </a:r>
            <a:endParaRPr lang="en-US" altLang="ko-KR" b="1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0AC6519-6087-CE2F-9724-D66B03C49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685394"/>
              </p:ext>
            </p:extLst>
          </p:nvPr>
        </p:nvGraphicFramePr>
        <p:xfrm>
          <a:off x="2798762" y="1008062"/>
          <a:ext cx="3673475" cy="528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2D5E7815-D0A8-7C9C-ADCB-25C109A5887C}"/>
              </a:ext>
            </a:extLst>
          </p:cNvPr>
          <p:cNvSpPr/>
          <p:nvPr/>
        </p:nvSpPr>
        <p:spPr>
          <a:xfrm>
            <a:off x="4007026" y="4047948"/>
            <a:ext cx="1621367" cy="113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/>
              <a:t>속성 상성을 이용 </a:t>
            </a:r>
            <a:endParaRPr lang="en-US" altLang="ko-KR" sz="1100"/>
          </a:p>
          <a:p>
            <a:pPr algn="ctr"/>
            <a:r>
              <a:rPr lang="ko-KR" altLang="en-US" sz="1100"/>
              <a:t>상위 레벨 몬스터 </a:t>
            </a:r>
            <a:endParaRPr lang="en-US" altLang="ko-KR" sz="1100"/>
          </a:p>
          <a:p>
            <a:pPr algn="ctr"/>
            <a:r>
              <a:rPr lang="ko-KR" altLang="en-US" sz="1100"/>
              <a:t>사냥을 통한 </a:t>
            </a:r>
            <a:endParaRPr lang="en-US" altLang="ko-KR" sz="1100"/>
          </a:p>
          <a:p>
            <a:pPr algn="ctr"/>
            <a:r>
              <a:rPr lang="ko-KR" altLang="en-US" sz="1100"/>
              <a:t>체감 시간의 조절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411FA0-63FA-D2FF-8E1A-148818E22E7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407076" y="3379787"/>
            <a:ext cx="410633" cy="668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512ABF-74A8-4831-84B1-51F5E11AE4FC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678009" y="3142015"/>
            <a:ext cx="139700" cy="905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C7903-6830-494C-9A6D-EC487A29AF4F}"/>
              </a:ext>
            </a:extLst>
          </p:cNvPr>
          <p:cNvCxnSpPr>
            <a:stCxn id="6" idx="0"/>
          </p:cNvCxnSpPr>
          <p:nvPr/>
        </p:nvCxnSpPr>
        <p:spPr>
          <a:xfrm flipV="1">
            <a:off x="4817709" y="2714448"/>
            <a:ext cx="209550" cy="1333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8BA4011-A131-44CA-A0AE-B620DC8615C1}"/>
              </a:ext>
            </a:extLst>
          </p:cNvPr>
          <p:cNvCxnSpPr>
            <a:stCxn id="6" idx="0"/>
          </p:cNvCxnSpPr>
          <p:nvPr/>
        </p:nvCxnSpPr>
        <p:spPr>
          <a:xfrm flipV="1">
            <a:off x="4817709" y="2435754"/>
            <a:ext cx="569384" cy="1612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66AEBBE-6A8B-8E81-0F2F-602C8281A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656" y="1008062"/>
            <a:ext cx="4716686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6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B53C21-2873-E6D4-56DB-99C7CB4C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192D19-D631-CDE4-856C-2D0991F4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숙련도의 적용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86750-9F19-C4BE-62EF-0AA0F7DF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 b="1"/>
              <a:t>숙련도의 적용</a:t>
            </a:r>
            <a:endParaRPr lang="en-US" altLang="ko-KR" b="1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41E67-B24C-B8C5-787C-5E80DD9874C1}"/>
              </a:ext>
            </a:extLst>
          </p:cNvPr>
          <p:cNvSpPr txBox="1"/>
          <p:nvPr/>
        </p:nvSpPr>
        <p:spPr>
          <a:xfrm>
            <a:off x="2875591" y="1760332"/>
            <a:ext cx="3353833" cy="7242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타입 가산치</a:t>
            </a:r>
            <a:endParaRPr lang="en-US" altLang="ko-KR" sz="14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신력의 타입 별 강화 성장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560406"/>
              </p:ext>
            </p:extLst>
          </p:nvPr>
        </p:nvGraphicFramePr>
        <p:xfrm>
          <a:off x="6801407" y="1881424"/>
          <a:ext cx="4987373" cy="351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77B3A5-3731-9CF2-535A-A796A7C2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7709"/>
              </p:ext>
            </p:extLst>
          </p:nvPr>
        </p:nvGraphicFramePr>
        <p:xfrm>
          <a:off x="2952306" y="2680530"/>
          <a:ext cx="3092894" cy="1197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130">
                  <a:extLst>
                    <a:ext uri="{9D8B030D-6E8A-4147-A177-3AD203B41FA5}">
                      <a16:colId xmlns:a16="http://schemas.microsoft.com/office/drawing/2014/main" val="3258463797"/>
                    </a:ext>
                  </a:extLst>
                </a:gridCol>
                <a:gridCol w="733130">
                  <a:extLst>
                    <a:ext uri="{9D8B030D-6E8A-4147-A177-3AD203B41FA5}">
                      <a16:colId xmlns:a16="http://schemas.microsoft.com/office/drawing/2014/main" val="3008532723"/>
                    </a:ext>
                  </a:extLst>
                </a:gridCol>
                <a:gridCol w="813317">
                  <a:extLst>
                    <a:ext uri="{9D8B030D-6E8A-4147-A177-3AD203B41FA5}">
                      <a16:colId xmlns:a16="http://schemas.microsoft.com/office/drawing/2014/main" val="744862536"/>
                    </a:ext>
                  </a:extLst>
                </a:gridCol>
                <a:gridCol w="813317">
                  <a:extLst>
                    <a:ext uri="{9D8B030D-6E8A-4147-A177-3AD203B41FA5}">
                      <a16:colId xmlns:a16="http://schemas.microsoft.com/office/drawing/2014/main" val="2476219595"/>
                    </a:ext>
                  </a:extLst>
                </a:gridCol>
              </a:tblGrid>
              <a:tr h="2805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타입 가산치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2045017"/>
                  </a:ext>
                </a:extLst>
              </a:tr>
              <a:tr h="183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공격력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공격속도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방어력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972875"/>
                  </a:ext>
                </a:extLst>
              </a:tr>
              <a:tr h="183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02352"/>
                  </a:ext>
                </a:extLst>
              </a:tr>
              <a:tr h="183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속도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41691"/>
                  </a:ext>
                </a:extLst>
              </a:tr>
              <a:tr h="183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방어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22141"/>
                  </a:ext>
                </a:extLst>
              </a:tr>
              <a:tr h="183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기준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9938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AA385B7-294C-AE35-9B81-13CFF36FF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52481"/>
              </p:ext>
            </p:extLst>
          </p:nvPr>
        </p:nvGraphicFramePr>
        <p:xfrm>
          <a:off x="2952306" y="4552387"/>
          <a:ext cx="3365500" cy="485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3986881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7902505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9395891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5329488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5929610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구간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신력레벨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공격력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공격속도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방어력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72359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최종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44405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6.67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158.6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880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기본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75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FFA0981-F727-5B81-73C1-E2C320DE09C2}"/>
              </a:ext>
            </a:extLst>
          </p:cNvPr>
          <p:cNvSpPr txBox="1"/>
          <p:nvPr/>
        </p:nvSpPr>
        <p:spPr>
          <a:xfrm>
            <a:off x="2875591" y="4070985"/>
            <a:ext cx="3353833" cy="7242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적용</a:t>
            </a:r>
            <a:endParaRPr lang="en-US" altLang="ko-KR" sz="14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제목 2">
            <a:extLst>
              <a:ext uri="{FF2B5EF4-FFF2-40B4-BE49-F238E27FC236}">
                <a16:creationId xmlns:a16="http://schemas.microsoft.com/office/drawing/2014/main" id="{9DBE7DDD-E601-FA6F-BE5C-09C3ABD252F3}"/>
              </a:ext>
            </a:extLst>
          </p:cNvPr>
          <p:cNvSpPr txBox="1">
            <a:spLocks/>
          </p:cNvSpPr>
          <p:nvPr/>
        </p:nvSpPr>
        <p:spPr>
          <a:xfrm>
            <a:off x="2519385" y="1051605"/>
            <a:ext cx="2115671" cy="396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/>
              <a:t>숙련도의 적용</a:t>
            </a:r>
          </a:p>
        </p:txBody>
      </p:sp>
    </p:spTree>
    <p:extLst>
      <p:ext uri="{BB962C8B-B14F-4D97-AF65-F5344CB8AC3E}">
        <p14:creationId xmlns:p14="http://schemas.microsoft.com/office/powerpoint/2010/main" val="282214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1F3F20-13E2-1B16-ACF6-F674E582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2C9783-E17A-EFEF-35ED-95998546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27FD8-4728-161C-A445-F07F7635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 b="1"/>
              <a:t>신력</a:t>
            </a:r>
            <a:endParaRPr lang="en-US" altLang="ko-KR" b="1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572ACD3-30B4-AA0F-49A1-389B1F943B6F}"/>
              </a:ext>
            </a:extLst>
          </p:cNvPr>
          <p:cNvCxnSpPr>
            <a:cxnSpLocks/>
          </p:cNvCxnSpPr>
          <p:nvPr/>
        </p:nvCxnSpPr>
        <p:spPr>
          <a:xfrm>
            <a:off x="7275653" y="2133600"/>
            <a:ext cx="0" cy="35306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60BA741-F1F7-0F87-8BC9-80A3CBAEEC8A}"/>
              </a:ext>
            </a:extLst>
          </p:cNvPr>
          <p:cNvSpPr txBox="1">
            <a:spLocks/>
          </p:cNvSpPr>
          <p:nvPr/>
        </p:nvSpPr>
        <p:spPr>
          <a:xfrm>
            <a:off x="3903426" y="2529173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레벨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B154F2F-8544-B985-EECB-DBEC85DF1880}"/>
              </a:ext>
            </a:extLst>
          </p:cNvPr>
          <p:cNvSpPr txBox="1">
            <a:spLocks/>
          </p:cNvSpPr>
          <p:nvPr/>
        </p:nvSpPr>
        <p:spPr>
          <a:xfrm>
            <a:off x="8851314" y="2446622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54F91-F02E-CE54-9779-CB614575F5DA}"/>
              </a:ext>
            </a:extLst>
          </p:cNvPr>
          <p:cNvSpPr txBox="1"/>
          <p:nvPr/>
        </p:nvSpPr>
        <p:spPr>
          <a:xfrm>
            <a:off x="3358191" y="3290682"/>
            <a:ext cx="3353833" cy="7242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치명공격력의 기본 공격화</a:t>
            </a:r>
            <a:endParaRPr lang="en-US" altLang="ko-KR" sz="14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실질적인 반복적 성장의 요소 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1A520-1E4F-BD84-716F-7DCC248FE017}"/>
              </a:ext>
            </a:extLst>
          </p:cNvPr>
          <p:cNvSpPr txBox="1"/>
          <p:nvPr/>
        </p:nvSpPr>
        <p:spPr>
          <a:xfrm>
            <a:off x="7923841" y="3208132"/>
            <a:ext cx="3353833" cy="7242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신력의 재사용</a:t>
            </a:r>
            <a:endParaRPr lang="en-US" altLang="ko-KR" sz="14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리소스의 재활용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저과금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유저의 성장 발판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헤비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유저의 도감형 컨텐츠 요소 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4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79C012-4A1D-1EB2-AA7D-4A928BA2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2D9B1B-EBEC-F8BA-3332-A37EDD47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신력 레벨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9B669-C609-CEDD-354C-712BBCE4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 b="1"/>
              <a:t>신력 레벨</a:t>
            </a:r>
            <a:endParaRPr lang="en-US" altLang="ko-KR" b="1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357C89-A4F5-700E-B460-2A728783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415" y="981143"/>
            <a:ext cx="1402854" cy="5001797"/>
          </a:xfrm>
          <a:prstGeom prst="rect">
            <a:avLst/>
          </a:prstGeom>
        </p:spPr>
      </p:pic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FF1E10D-DFF2-4802-ADF7-68831593A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795457"/>
              </p:ext>
            </p:extLst>
          </p:nvPr>
        </p:nvGraphicFramePr>
        <p:xfrm>
          <a:off x="7628591" y="962093"/>
          <a:ext cx="4116853" cy="24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F74795B-6B1B-4D9A-8DC6-AA1CF98B0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488771"/>
              </p:ext>
            </p:extLst>
          </p:nvPr>
        </p:nvGraphicFramePr>
        <p:xfrm>
          <a:off x="7628591" y="3520847"/>
          <a:ext cx="4104527" cy="244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2CE34F9B-9FC3-5827-D3DB-8005773E1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60410"/>
              </p:ext>
            </p:extLst>
          </p:nvPr>
        </p:nvGraphicFramePr>
        <p:xfrm>
          <a:off x="2770016" y="2620177"/>
          <a:ext cx="2886910" cy="294152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127396254"/>
                    </a:ext>
                  </a:extLst>
                </a:gridCol>
                <a:gridCol w="1845510">
                  <a:extLst>
                    <a:ext uri="{9D8B030D-6E8A-4147-A177-3AD203B41FA5}">
                      <a16:colId xmlns:a16="http://schemas.microsoft.com/office/drawing/2014/main" val="2956721993"/>
                    </a:ext>
                  </a:extLst>
                </a:gridCol>
              </a:tblGrid>
              <a:tr h="20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300825"/>
                  </a:ext>
                </a:extLst>
              </a:tr>
              <a:tr h="878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배율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신력이 가진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06814"/>
                  </a:ext>
                </a:extLst>
              </a:tr>
              <a:tr h="878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신력이 가진 값</a:t>
                      </a:r>
                      <a:endParaRPr lang="en-US" altLang="ko-KR" sz="1400" b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084781"/>
                  </a:ext>
                </a:extLst>
              </a:tr>
              <a:tr h="878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증감폭</a:t>
                      </a:r>
                      <a:endParaRPr lang="ko-KR" altLang="en-US" sz="1400" b="1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밸런스 조절을 위한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883812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32055852-D21F-7729-E884-E021365178C6}"/>
              </a:ext>
            </a:extLst>
          </p:cNvPr>
          <p:cNvSpPr txBox="1">
            <a:spLocks/>
          </p:cNvSpPr>
          <p:nvPr/>
        </p:nvSpPr>
        <p:spPr>
          <a:xfrm>
            <a:off x="3315188" y="1944002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65367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B565AB-B01B-86DA-1224-FC59D0C3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C63540-F14B-B2BA-96A2-97FB1423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신력 레벨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564839-427F-6F15-54D2-E4D575B5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 b="1"/>
              <a:t>신력 레벨</a:t>
            </a:r>
            <a:endParaRPr lang="en-US" altLang="ko-KR" b="1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7769E9CC-04B9-9EB0-9656-FD5E25A28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171905"/>
              </p:ext>
            </p:extLst>
          </p:nvPr>
        </p:nvGraphicFramePr>
        <p:xfrm>
          <a:off x="6273001" y="1198562"/>
          <a:ext cx="2459037" cy="447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DEAD62A-E87D-B80D-FDF9-FBD034B75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814427"/>
              </p:ext>
            </p:extLst>
          </p:nvPr>
        </p:nvGraphicFramePr>
        <p:xfrm>
          <a:off x="8948735" y="1198562"/>
          <a:ext cx="2571751" cy="447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AF9239-7FB1-8D86-DD54-A1A7AE50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53809"/>
              </p:ext>
            </p:extLst>
          </p:nvPr>
        </p:nvGraphicFramePr>
        <p:xfrm>
          <a:off x="2711450" y="2724149"/>
          <a:ext cx="3079751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159">
                  <a:extLst>
                    <a:ext uri="{9D8B030D-6E8A-4147-A177-3AD203B41FA5}">
                      <a16:colId xmlns:a16="http://schemas.microsoft.com/office/drawing/2014/main" val="2516756187"/>
                    </a:ext>
                  </a:extLst>
                </a:gridCol>
                <a:gridCol w="1051622">
                  <a:extLst>
                    <a:ext uri="{9D8B030D-6E8A-4147-A177-3AD203B41FA5}">
                      <a16:colId xmlns:a16="http://schemas.microsoft.com/office/drawing/2014/main" val="998825452"/>
                    </a:ext>
                  </a:extLst>
                </a:gridCol>
                <a:gridCol w="1276970">
                  <a:extLst>
                    <a:ext uri="{9D8B030D-6E8A-4147-A177-3AD203B41FA5}">
                      <a16:colId xmlns:a16="http://schemas.microsoft.com/office/drawing/2014/main" val="2055113445"/>
                    </a:ext>
                  </a:extLst>
                </a:gridCol>
              </a:tblGrid>
              <a:tr h="3518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등급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기본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상승폭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444193"/>
                  </a:ext>
                </a:extLst>
              </a:tr>
              <a:tr h="26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기본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45228"/>
                  </a:ext>
                </a:extLst>
              </a:tr>
              <a:tr h="26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2357"/>
                  </a:ext>
                </a:extLst>
              </a:tr>
              <a:tr h="26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중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91531"/>
                  </a:ext>
                </a:extLst>
              </a:tr>
              <a:tr h="269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97775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0B8D8B23-C9CB-A65F-FD6E-F93C5C664D6D}"/>
              </a:ext>
            </a:extLst>
          </p:cNvPr>
          <p:cNvSpPr txBox="1">
            <a:spLocks/>
          </p:cNvSpPr>
          <p:nvPr/>
        </p:nvSpPr>
        <p:spPr>
          <a:xfrm>
            <a:off x="3337252" y="2171958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경험치 설정</a:t>
            </a:r>
          </a:p>
        </p:txBody>
      </p:sp>
    </p:spTree>
    <p:extLst>
      <p:ext uri="{BB962C8B-B14F-4D97-AF65-F5344CB8AC3E}">
        <p14:creationId xmlns:p14="http://schemas.microsoft.com/office/powerpoint/2010/main" val="168102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6E6E5D-5954-685C-2D46-1EF32B24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81CC52-B80F-0F22-CB70-660163F6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신력 등급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588F6-5E20-9C86-5AC5-1E2801B7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 b="1"/>
              <a:t>신력 등급</a:t>
            </a:r>
            <a:endParaRPr lang="en-US" altLang="ko-KR" b="1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86A6FC-1D62-2078-6316-E3A927EE8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18715"/>
              </p:ext>
            </p:extLst>
          </p:nvPr>
        </p:nvGraphicFramePr>
        <p:xfrm>
          <a:off x="2940050" y="1847851"/>
          <a:ext cx="2838450" cy="1581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305">
                  <a:extLst>
                    <a:ext uri="{9D8B030D-6E8A-4147-A177-3AD203B41FA5}">
                      <a16:colId xmlns:a16="http://schemas.microsoft.com/office/drawing/2014/main" val="1970327831"/>
                    </a:ext>
                  </a:extLst>
                </a:gridCol>
                <a:gridCol w="2146145">
                  <a:extLst>
                    <a:ext uri="{9D8B030D-6E8A-4147-A177-3AD203B41FA5}">
                      <a16:colId xmlns:a16="http://schemas.microsoft.com/office/drawing/2014/main" val="1392933313"/>
                    </a:ext>
                  </a:extLst>
                </a:gridCol>
              </a:tblGrid>
              <a:tr h="3247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등급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성장의 돌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61789"/>
                  </a:ext>
                </a:extLst>
              </a:tr>
              <a:tr h="3105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기본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04476"/>
                  </a:ext>
                </a:extLst>
              </a:tr>
              <a:tr h="3105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421479"/>
                  </a:ext>
                </a:extLst>
              </a:tr>
              <a:tr h="3105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중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41970"/>
                  </a:ext>
                </a:extLst>
              </a:tr>
              <a:tr h="3247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4941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FD7BB31D-D2A6-CF4E-4774-BD6CA0D84980}"/>
              </a:ext>
            </a:extLst>
          </p:cNvPr>
          <p:cNvSpPr txBox="1">
            <a:spLocks/>
          </p:cNvSpPr>
          <p:nvPr/>
        </p:nvSpPr>
        <p:spPr>
          <a:xfrm>
            <a:off x="2865601" y="1295659"/>
            <a:ext cx="2987348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필요한 성장의 돌 개수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C5ACC5-66A1-C8AA-0AD4-BB1607DA2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66395"/>
              </p:ext>
            </p:extLst>
          </p:nvPr>
        </p:nvGraphicFramePr>
        <p:xfrm>
          <a:off x="2940050" y="4038600"/>
          <a:ext cx="2838450" cy="2114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305">
                  <a:extLst>
                    <a:ext uri="{9D8B030D-6E8A-4147-A177-3AD203B41FA5}">
                      <a16:colId xmlns:a16="http://schemas.microsoft.com/office/drawing/2014/main" val="160964503"/>
                    </a:ext>
                  </a:extLst>
                </a:gridCol>
                <a:gridCol w="969227">
                  <a:extLst>
                    <a:ext uri="{9D8B030D-6E8A-4147-A177-3AD203B41FA5}">
                      <a16:colId xmlns:a16="http://schemas.microsoft.com/office/drawing/2014/main" val="313179066"/>
                    </a:ext>
                  </a:extLst>
                </a:gridCol>
                <a:gridCol w="1176918">
                  <a:extLst>
                    <a:ext uri="{9D8B030D-6E8A-4147-A177-3AD203B41FA5}">
                      <a16:colId xmlns:a16="http://schemas.microsoft.com/office/drawing/2014/main" val="337382453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레벨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이름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</a:rPr>
                        <a:t>드랍률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99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물귀신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414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화귀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4.50%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546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달걀귀신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225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금갑귀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13.50%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94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이매망량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955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야광귀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22.50%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114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두억시니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135.00%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585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거구귀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270.00%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8203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역귀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270.00%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03334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7343034A-5DE2-6FC0-C09D-8B40136AF32D}"/>
              </a:ext>
            </a:extLst>
          </p:cNvPr>
          <p:cNvSpPr txBox="1">
            <a:spLocks/>
          </p:cNvSpPr>
          <p:nvPr/>
        </p:nvSpPr>
        <p:spPr>
          <a:xfrm>
            <a:off x="2865601" y="3486409"/>
            <a:ext cx="2987348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드랍 테이블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969DD96-E967-5840-81A4-59E17B483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811663"/>
              </p:ext>
            </p:extLst>
          </p:nvPr>
        </p:nvGraphicFramePr>
        <p:xfrm>
          <a:off x="6096000" y="1543050"/>
          <a:ext cx="54864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15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21A275-D48D-5BB7-8D1C-275E33D8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2C70C4-6534-180E-7F99-B5D70506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코멘트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1511A-0854-7278-0B48-5ADAACFF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 b="1"/>
              <a:t>코멘트</a:t>
            </a:r>
            <a:endParaRPr lang="en-US" altLang="ko-KR" b="1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818C3F-9029-7DAA-949B-06689C4CA126}"/>
              </a:ext>
            </a:extLst>
          </p:cNvPr>
          <p:cNvSpPr txBox="1">
            <a:spLocks/>
          </p:cNvSpPr>
          <p:nvPr/>
        </p:nvSpPr>
        <p:spPr>
          <a:xfrm>
            <a:off x="5763390" y="3152904"/>
            <a:ext cx="3067410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4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조졌군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39C93CC-9749-9A58-C97D-0355186C447C}"/>
              </a:ext>
            </a:extLst>
          </p:cNvPr>
          <p:cNvSpPr txBox="1">
            <a:spLocks/>
          </p:cNvSpPr>
          <p:nvPr/>
        </p:nvSpPr>
        <p:spPr>
          <a:xfrm>
            <a:off x="5763390" y="3597404"/>
            <a:ext cx="3067410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1600" b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엑셀로 가시죠</a:t>
            </a:r>
          </a:p>
        </p:txBody>
      </p:sp>
    </p:spTree>
    <p:extLst>
      <p:ext uri="{BB962C8B-B14F-4D97-AF65-F5344CB8AC3E}">
        <p14:creationId xmlns:p14="http://schemas.microsoft.com/office/powerpoint/2010/main" val="24579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뉴시스">
            <a:extLst>
              <a:ext uri="{FF2B5EF4-FFF2-40B4-BE49-F238E27FC236}">
                <a16:creationId xmlns:a16="http://schemas.microsoft.com/office/drawing/2014/main" id="{99E35454-3E85-53E2-B026-F269DB28C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9DCB98-26B7-C603-9AB1-0673E38F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0AAD67-1065-4AD1-8F65-6C64178E8504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91AB6-AA7E-F087-1345-8881A4C5399C}"/>
              </a:ext>
            </a:extLst>
          </p:cNvPr>
          <p:cNvSpPr txBox="1"/>
          <p:nvPr/>
        </p:nvSpPr>
        <p:spPr>
          <a:xfrm>
            <a:off x="3533440" y="2998113"/>
            <a:ext cx="51251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/>
              <a:t>관으로 간 자료들</a:t>
            </a:r>
          </a:p>
        </p:txBody>
      </p:sp>
    </p:spTree>
    <p:extLst>
      <p:ext uri="{BB962C8B-B14F-4D97-AF65-F5344CB8AC3E}">
        <p14:creationId xmlns:p14="http://schemas.microsoft.com/office/powerpoint/2010/main" val="272340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F38255-E35D-B537-1614-4DEF2141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415B67-9903-743A-1362-EC0D8F4D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성장 요소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00D3F-2991-F1C9-54AF-D3126FC7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ㅁㄴㅇ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E6C07A1-9BE7-2A5C-2978-CADDA6EADE9E}"/>
              </a:ext>
            </a:extLst>
          </p:cNvPr>
          <p:cNvGrpSpPr/>
          <p:nvPr/>
        </p:nvGrpSpPr>
        <p:grpSpPr>
          <a:xfrm>
            <a:off x="3591425" y="1286805"/>
            <a:ext cx="7134728" cy="2370795"/>
            <a:chOff x="216915" y="1709530"/>
            <a:chExt cx="10517346" cy="498182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AA14376-B870-AFDD-A9A2-CA21D16397E3}"/>
                </a:ext>
              </a:extLst>
            </p:cNvPr>
            <p:cNvSpPr/>
            <p:nvPr/>
          </p:nvSpPr>
          <p:spPr>
            <a:xfrm>
              <a:off x="3730488" y="1709530"/>
              <a:ext cx="7003773" cy="4437952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속성 숙련도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FD8045B-FA01-9266-D209-F2146E4FC4E4}"/>
                </a:ext>
              </a:extLst>
            </p:cNvPr>
            <p:cNvSpPr/>
            <p:nvPr/>
          </p:nvSpPr>
          <p:spPr>
            <a:xfrm>
              <a:off x="3955774" y="2445025"/>
              <a:ext cx="4850296" cy="338218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신력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D0E7521-7FBA-96C9-1902-BD98C1405343}"/>
                </a:ext>
              </a:extLst>
            </p:cNvPr>
            <p:cNvSpPr/>
            <p:nvPr/>
          </p:nvSpPr>
          <p:spPr>
            <a:xfrm>
              <a:off x="7388698" y="4884429"/>
              <a:ext cx="2435959" cy="180692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611626B-9EFE-4F9F-5330-C5839F15C0A2}"/>
                </a:ext>
              </a:extLst>
            </p:cNvPr>
            <p:cNvSpPr/>
            <p:nvPr/>
          </p:nvSpPr>
          <p:spPr>
            <a:xfrm>
              <a:off x="7684431" y="5426634"/>
              <a:ext cx="1844492" cy="36042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B2A27A-BA4C-DE6F-8D93-FB3C88C0FFF1}"/>
                </a:ext>
              </a:extLst>
            </p:cNvPr>
            <p:cNvSpPr/>
            <p:nvPr/>
          </p:nvSpPr>
          <p:spPr>
            <a:xfrm>
              <a:off x="4195533" y="2914170"/>
              <a:ext cx="1956440" cy="36042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공격력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644CED2-C074-B484-838C-F855C5B7F9D5}"/>
                </a:ext>
              </a:extLst>
            </p:cNvPr>
            <p:cNvSpPr/>
            <p:nvPr/>
          </p:nvSpPr>
          <p:spPr>
            <a:xfrm>
              <a:off x="4195533" y="3372915"/>
              <a:ext cx="1956440" cy="36042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공격속도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D0E0410-165F-F067-4D45-EAC9A9E21675}"/>
                </a:ext>
              </a:extLst>
            </p:cNvPr>
            <p:cNvSpPr/>
            <p:nvPr/>
          </p:nvSpPr>
          <p:spPr>
            <a:xfrm>
              <a:off x="4195533" y="3831660"/>
              <a:ext cx="1956440" cy="36042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방어력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C4914D1-5837-454F-8144-437AAB4EFF04}"/>
                </a:ext>
              </a:extLst>
            </p:cNvPr>
            <p:cNvSpPr/>
            <p:nvPr/>
          </p:nvSpPr>
          <p:spPr>
            <a:xfrm>
              <a:off x="4195533" y="4290405"/>
              <a:ext cx="1956440" cy="36042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치명타 공격력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8B829E8-03C7-2B6B-3E00-338889FAEB66}"/>
                </a:ext>
              </a:extLst>
            </p:cNvPr>
            <p:cNvSpPr/>
            <p:nvPr/>
          </p:nvSpPr>
          <p:spPr>
            <a:xfrm>
              <a:off x="9154898" y="2553746"/>
              <a:ext cx="1495686" cy="360424"/>
            </a:xfrm>
            <a:prstGeom prst="roundRect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숙련도 레벨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EC2E52F-9621-5084-D8EE-720DF5897BF7}"/>
                </a:ext>
              </a:extLst>
            </p:cNvPr>
            <p:cNvCxnSpPr>
              <a:cxnSpLocks/>
              <a:stCxn id="24" idx="1"/>
              <a:endCxn id="20" idx="3"/>
            </p:cNvCxnSpPr>
            <p:nvPr/>
          </p:nvCxnSpPr>
          <p:spPr>
            <a:xfrm flipH="1">
              <a:off x="6151973" y="2733958"/>
              <a:ext cx="3002925" cy="360424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693F53F-CBF6-CB74-A61E-95B423F71623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151973" y="2733958"/>
              <a:ext cx="3002925" cy="819169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9E371B4-0A3E-65A3-D87E-41C3633877FA}"/>
                </a:ext>
              </a:extLst>
            </p:cNvPr>
            <p:cNvCxnSpPr>
              <a:cxnSpLocks/>
              <a:stCxn id="24" idx="1"/>
              <a:endCxn id="22" idx="3"/>
            </p:cNvCxnSpPr>
            <p:nvPr/>
          </p:nvCxnSpPr>
          <p:spPr>
            <a:xfrm flipH="1">
              <a:off x="6151973" y="2733958"/>
              <a:ext cx="3002925" cy="1277914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26A76C5-CE50-FE85-9D38-738D3CB084E0}"/>
                </a:ext>
              </a:extLst>
            </p:cNvPr>
            <p:cNvCxnSpPr>
              <a:cxnSpLocks/>
              <a:stCxn id="45" idx="1"/>
              <a:endCxn id="23" idx="3"/>
            </p:cNvCxnSpPr>
            <p:nvPr/>
          </p:nvCxnSpPr>
          <p:spPr>
            <a:xfrm flipH="1">
              <a:off x="6151973" y="4433115"/>
              <a:ext cx="839769" cy="37502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F8F6293-0E80-3C62-EF23-23031E98A431}"/>
                </a:ext>
              </a:extLst>
            </p:cNvPr>
            <p:cNvSpPr/>
            <p:nvPr/>
          </p:nvSpPr>
          <p:spPr>
            <a:xfrm>
              <a:off x="216915" y="2445026"/>
              <a:ext cx="2640760" cy="2304124"/>
            </a:xfrm>
            <a:prstGeom prst="round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아이템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9761DE0-BB80-0035-5EFD-8C0DB889B4E4}"/>
                </a:ext>
              </a:extLst>
            </p:cNvPr>
            <p:cNvSpPr/>
            <p:nvPr/>
          </p:nvSpPr>
          <p:spPr>
            <a:xfrm>
              <a:off x="4195533" y="5207896"/>
              <a:ext cx="1956440" cy="36042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 속도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E8A379-9106-7594-F5E0-33F8462ABC75}"/>
                </a:ext>
              </a:extLst>
            </p:cNvPr>
            <p:cNvSpPr/>
            <p:nvPr/>
          </p:nvSpPr>
          <p:spPr>
            <a:xfrm>
              <a:off x="7684431" y="5967270"/>
              <a:ext cx="1844492" cy="36042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DC90D1CC-C382-6A63-39B4-A6960DE79D52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6151973" y="5388108"/>
              <a:ext cx="1532458" cy="759374"/>
            </a:xfrm>
            <a:prstGeom prst="bentConnector3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445CEC9-D923-1B55-F80C-FC3F0F6A6B0D}"/>
                </a:ext>
              </a:extLst>
            </p:cNvPr>
            <p:cNvSpPr/>
            <p:nvPr/>
          </p:nvSpPr>
          <p:spPr>
            <a:xfrm>
              <a:off x="559075" y="3060338"/>
              <a:ext cx="1956440" cy="360424"/>
            </a:xfrm>
            <a:prstGeom prst="round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슬롯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 ( </a:t>
              </a:r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상의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B949E1E-0D9B-DEFF-77D8-176AEC9BB95F}"/>
                </a:ext>
              </a:extLst>
            </p:cNvPr>
            <p:cNvSpPr/>
            <p:nvPr/>
          </p:nvSpPr>
          <p:spPr>
            <a:xfrm>
              <a:off x="559076" y="3547191"/>
              <a:ext cx="1956439" cy="360424"/>
            </a:xfrm>
            <a:prstGeom prst="round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슬롯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( </a:t>
              </a:r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장신구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E1D18C4-CC20-EEF9-ACD3-BD2449C7F008}"/>
                </a:ext>
              </a:extLst>
            </p:cNvPr>
            <p:cNvSpPr/>
            <p:nvPr/>
          </p:nvSpPr>
          <p:spPr>
            <a:xfrm>
              <a:off x="4195533" y="4749150"/>
              <a:ext cx="1956440" cy="36042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치명타 확률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6663437-3A9A-C8E9-57E4-0883A463FC62}"/>
                </a:ext>
              </a:extLst>
            </p:cNvPr>
            <p:cNvCxnSpPr>
              <a:cxnSpLocks/>
              <a:stCxn id="45" idx="1"/>
              <a:endCxn id="35" idx="3"/>
            </p:cNvCxnSpPr>
            <p:nvPr/>
          </p:nvCxnSpPr>
          <p:spPr>
            <a:xfrm flipH="1">
              <a:off x="6151973" y="4433115"/>
              <a:ext cx="839769" cy="49624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AD28B94-E648-0D30-F4A5-57D083784F96}"/>
                </a:ext>
              </a:extLst>
            </p:cNvPr>
            <p:cNvCxnSpPr>
              <a:cxnSpLocks/>
              <a:stCxn id="34" idx="3"/>
              <a:endCxn id="23" idx="1"/>
            </p:cNvCxnSpPr>
            <p:nvPr/>
          </p:nvCxnSpPr>
          <p:spPr>
            <a:xfrm>
              <a:off x="2515515" y="3727403"/>
              <a:ext cx="1680018" cy="74321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5DDB49B-F22F-EB8E-7E94-DE7CF9994D9C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2515515" y="3727403"/>
              <a:ext cx="1680018" cy="120195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F2A282C-8A16-F085-8A0F-0C7D92CCCE6A}"/>
                </a:ext>
              </a:extLst>
            </p:cNvPr>
            <p:cNvCxnSpPr>
              <a:cxnSpLocks/>
              <a:stCxn id="34" idx="3"/>
              <a:endCxn id="30" idx="1"/>
            </p:cNvCxnSpPr>
            <p:nvPr/>
          </p:nvCxnSpPr>
          <p:spPr>
            <a:xfrm>
              <a:off x="2515515" y="3727403"/>
              <a:ext cx="1680018" cy="166070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6562177-4F19-3C20-67D5-12130F504B19}"/>
                </a:ext>
              </a:extLst>
            </p:cNvPr>
            <p:cNvCxnSpPr>
              <a:cxnSpLocks/>
              <a:stCxn id="33" idx="3"/>
              <a:endCxn id="20" idx="1"/>
            </p:cNvCxnSpPr>
            <p:nvPr/>
          </p:nvCxnSpPr>
          <p:spPr>
            <a:xfrm flipV="1">
              <a:off x="2515515" y="3094382"/>
              <a:ext cx="1680018" cy="146168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E7EC4C0-3B20-C255-7501-A5A713914521}"/>
                </a:ext>
              </a:extLst>
            </p:cNvPr>
            <p:cNvCxnSpPr>
              <a:cxnSpLocks/>
              <a:stCxn id="33" idx="3"/>
              <a:endCxn id="21" idx="1"/>
            </p:cNvCxnSpPr>
            <p:nvPr/>
          </p:nvCxnSpPr>
          <p:spPr>
            <a:xfrm>
              <a:off x="2515515" y="3240550"/>
              <a:ext cx="1680018" cy="312577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2C5D659-0D5E-60B0-8BEC-1C810D2E0E12}"/>
                </a:ext>
              </a:extLst>
            </p:cNvPr>
            <p:cNvCxnSpPr>
              <a:cxnSpLocks/>
              <a:stCxn id="33" idx="3"/>
              <a:endCxn id="22" idx="1"/>
            </p:cNvCxnSpPr>
            <p:nvPr/>
          </p:nvCxnSpPr>
          <p:spPr>
            <a:xfrm>
              <a:off x="2515515" y="3240550"/>
              <a:ext cx="1680018" cy="771322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FF05133-A124-36AA-6627-834738280D55}"/>
                </a:ext>
              </a:extLst>
            </p:cNvPr>
            <p:cNvSpPr/>
            <p:nvPr/>
          </p:nvSpPr>
          <p:spPr>
            <a:xfrm>
              <a:off x="559075" y="4036074"/>
              <a:ext cx="1956440" cy="360424"/>
            </a:xfrm>
            <a:prstGeom prst="round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체력의 돌</a:t>
              </a: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43B952E3-FD10-DAD0-7698-7E61B40BEA88}"/>
                </a:ext>
              </a:extLst>
            </p:cNvPr>
            <p:cNvCxnSpPr>
              <a:cxnSpLocks/>
              <a:stCxn id="43" idx="3"/>
              <a:endCxn id="19" idx="1"/>
            </p:cNvCxnSpPr>
            <p:nvPr/>
          </p:nvCxnSpPr>
          <p:spPr>
            <a:xfrm>
              <a:off x="2515515" y="4216286"/>
              <a:ext cx="5168916" cy="1390560"/>
            </a:xfrm>
            <a:prstGeom prst="bentConnector3">
              <a:avLst>
                <a:gd name="adj1" fmla="val 10625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0AF5D12-1EDE-EB4D-CCDE-355AB37C95E3}"/>
                </a:ext>
              </a:extLst>
            </p:cNvPr>
            <p:cNvSpPr/>
            <p:nvPr/>
          </p:nvSpPr>
          <p:spPr>
            <a:xfrm>
              <a:off x="6991742" y="4252903"/>
              <a:ext cx="1377006" cy="360424"/>
            </a:xfrm>
            <a:prstGeom prst="roundRect">
              <a:avLst/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신력 레벨</a:t>
              </a:r>
            </a:p>
          </p:txBody>
        </p:sp>
      </p:grpSp>
      <p:sp>
        <p:nvSpPr>
          <p:cNvPr id="47" name="제목 1">
            <a:extLst>
              <a:ext uri="{FF2B5EF4-FFF2-40B4-BE49-F238E27FC236}">
                <a16:creationId xmlns:a16="http://schemas.microsoft.com/office/drawing/2014/main" id="{F1657B90-D2F7-D9D6-649A-2D45BFBE13E9}"/>
              </a:ext>
            </a:extLst>
          </p:cNvPr>
          <p:cNvSpPr txBox="1">
            <a:spLocks/>
          </p:cNvSpPr>
          <p:nvPr/>
        </p:nvSpPr>
        <p:spPr>
          <a:xfrm>
            <a:off x="2671329" y="866961"/>
            <a:ext cx="3254004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관계도</a:t>
            </a:r>
          </a:p>
        </p:txBody>
      </p:sp>
    </p:spTree>
    <p:extLst>
      <p:ext uri="{BB962C8B-B14F-4D97-AF65-F5344CB8AC3E}">
        <p14:creationId xmlns:p14="http://schemas.microsoft.com/office/powerpoint/2010/main" val="39026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D8777F-F569-2776-B46A-69A7ED01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65474C-5F7D-57C0-EEE6-81920E88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3986C-3D07-CBF0-6C86-57E673D8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/>
              <a:t>게임소개</a:t>
            </a:r>
            <a:endParaRPr lang="en-US" altLang="ko-KR" b="1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1E4B6-6BB7-BD02-001E-28F5640FC4A5}"/>
              </a:ext>
            </a:extLst>
          </p:cNvPr>
          <p:cNvSpPr txBox="1"/>
          <p:nvPr/>
        </p:nvSpPr>
        <p:spPr>
          <a:xfrm>
            <a:off x="2687309" y="2252195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C7B3160-8E81-1E74-91E2-7EA3D7B6DA83}"/>
              </a:ext>
            </a:extLst>
          </p:cNvPr>
          <p:cNvGrpSpPr/>
          <p:nvPr/>
        </p:nvGrpSpPr>
        <p:grpSpPr>
          <a:xfrm>
            <a:off x="2946023" y="3052414"/>
            <a:ext cx="4084914" cy="1592724"/>
            <a:chOff x="2688864" y="2548559"/>
            <a:chExt cx="8368335" cy="3262846"/>
          </a:xfrm>
        </p:grpSpPr>
        <p:pic>
          <p:nvPicPr>
            <p:cNvPr id="6" name="그림 5" descr="선화이(가) 표시된 사진&#10;&#10;자동 생성된 설명">
              <a:extLst>
                <a:ext uri="{FF2B5EF4-FFF2-40B4-BE49-F238E27FC236}">
                  <a16:creationId xmlns:a16="http://schemas.microsoft.com/office/drawing/2014/main" id="{B5B65B37-AD56-260F-AA61-5425DCCC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620" y="2861673"/>
              <a:ext cx="2099419" cy="2099419"/>
            </a:xfrm>
            <a:prstGeom prst="rect">
              <a:avLst/>
            </a:prstGeom>
          </p:spPr>
        </p:pic>
        <p:pic>
          <p:nvPicPr>
            <p:cNvPr id="7" name="그림 6" descr="선화이(가) 표시된 사진&#10;&#10;자동 생성된 설명">
              <a:extLst>
                <a:ext uri="{FF2B5EF4-FFF2-40B4-BE49-F238E27FC236}">
                  <a16:creationId xmlns:a16="http://schemas.microsoft.com/office/drawing/2014/main" id="{61F4C9C5-BE79-032F-F028-274E1691E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826" y="2861673"/>
              <a:ext cx="2099419" cy="2099419"/>
            </a:xfrm>
            <a:prstGeom prst="rect">
              <a:avLst/>
            </a:prstGeom>
          </p:spPr>
        </p:pic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81716918-90A4-32A6-6078-006DBF28C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9238" y="2861673"/>
              <a:ext cx="2099419" cy="2099419"/>
            </a:xfrm>
            <a:prstGeom prst="rect">
              <a:avLst/>
            </a:prstGeom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EA8E6CF3-3AEE-7A0E-56E5-6865093F2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3032" y="2861673"/>
              <a:ext cx="2099419" cy="20994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0F1A40-EC43-9272-37B6-4F5A1C5B41A4}"/>
                </a:ext>
              </a:extLst>
            </p:cNvPr>
            <p:cNvSpPr txBox="1"/>
            <p:nvPr/>
          </p:nvSpPr>
          <p:spPr>
            <a:xfrm>
              <a:off x="3633498" y="4978538"/>
              <a:ext cx="901155" cy="44915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4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수룡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0F128-5569-AD34-E7D0-186F08791533}"/>
                </a:ext>
              </a:extLst>
            </p:cNvPr>
            <p:cNvSpPr/>
            <p:nvPr/>
          </p:nvSpPr>
          <p:spPr>
            <a:xfrm>
              <a:off x="3255417" y="5014077"/>
              <a:ext cx="378081" cy="3780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</a:t>
              </a:r>
              <a:endParaRPr lang="ko-KR" altLang="en-US" sz="1000" b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76023-8DFC-7984-662C-C6BD9FE408E3}"/>
                </a:ext>
              </a:extLst>
            </p:cNvPr>
            <p:cNvSpPr txBox="1"/>
            <p:nvPr/>
          </p:nvSpPr>
          <p:spPr>
            <a:xfrm>
              <a:off x="5633562" y="4978538"/>
              <a:ext cx="901155" cy="44915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4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주작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E956B8C-5131-88D9-75B0-F2E361862E3E}"/>
                </a:ext>
              </a:extLst>
            </p:cNvPr>
            <p:cNvSpPr/>
            <p:nvPr/>
          </p:nvSpPr>
          <p:spPr>
            <a:xfrm>
              <a:off x="5255481" y="5014077"/>
              <a:ext cx="378081" cy="3780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</a:t>
              </a:r>
              <a:endParaRPr lang="ko-KR" altLang="en-US" sz="1000" b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7DA55C-87B4-20F3-A66F-BC5DEDE3272D}"/>
                </a:ext>
              </a:extLst>
            </p:cNvPr>
            <p:cNvSpPr txBox="1"/>
            <p:nvPr/>
          </p:nvSpPr>
          <p:spPr>
            <a:xfrm>
              <a:off x="7385356" y="4978538"/>
              <a:ext cx="901155" cy="44915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4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구미호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B41FC1-B48E-B442-769F-8EA113F98CF1}"/>
                </a:ext>
              </a:extLst>
            </p:cNvPr>
            <p:cNvSpPr/>
            <p:nvPr/>
          </p:nvSpPr>
          <p:spPr>
            <a:xfrm>
              <a:off x="7007275" y="5014077"/>
              <a:ext cx="378081" cy="3780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</a:t>
              </a:r>
              <a:endParaRPr lang="ko-KR" altLang="en-US" sz="1000" b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703B8F-E1BF-65C9-44B3-A03ADB9BE6AD}"/>
                </a:ext>
              </a:extLst>
            </p:cNvPr>
            <p:cNvSpPr txBox="1"/>
            <p:nvPr/>
          </p:nvSpPr>
          <p:spPr>
            <a:xfrm>
              <a:off x="9557042" y="4975626"/>
              <a:ext cx="901155" cy="44915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4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현무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D1EA147-C818-98B7-0636-BA6C6799426F}"/>
                </a:ext>
              </a:extLst>
            </p:cNvPr>
            <p:cNvSpPr/>
            <p:nvPr/>
          </p:nvSpPr>
          <p:spPr>
            <a:xfrm>
              <a:off x="9178961" y="5011165"/>
              <a:ext cx="378081" cy="37808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4</a:t>
              </a:r>
              <a:endParaRPr lang="ko-KR" altLang="en-US" sz="1000" b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CE901A9-B84F-5B12-FA91-4A02AB67B422}"/>
                </a:ext>
              </a:extLst>
            </p:cNvPr>
            <p:cNvSpPr/>
            <p:nvPr/>
          </p:nvSpPr>
          <p:spPr>
            <a:xfrm>
              <a:off x="2688864" y="2548559"/>
              <a:ext cx="8368335" cy="326284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08D9C311-6EFD-8605-D5A9-EDF78CBF5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223130"/>
              </p:ext>
            </p:extLst>
          </p:nvPr>
        </p:nvGraphicFramePr>
        <p:xfrm>
          <a:off x="7753972" y="3138890"/>
          <a:ext cx="1379972" cy="146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1E1E8F4-7347-90D1-AAD5-1C9A90B2E8BA}"/>
              </a:ext>
            </a:extLst>
          </p:cNvPr>
          <p:cNvSpPr txBox="1"/>
          <p:nvPr/>
        </p:nvSpPr>
        <p:spPr>
          <a:xfrm>
            <a:off x="7747310" y="271386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속성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75E98D-5515-E08F-DD3D-EC25EC5278A5}"/>
              </a:ext>
            </a:extLst>
          </p:cNvPr>
          <p:cNvSpPr txBox="1"/>
          <p:nvPr/>
        </p:nvSpPr>
        <p:spPr>
          <a:xfrm>
            <a:off x="7813683" y="496194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숙련도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E97631B-C498-8736-B343-E84E44783260}"/>
              </a:ext>
            </a:extLst>
          </p:cNvPr>
          <p:cNvSpPr txBox="1">
            <a:spLocks/>
          </p:cNvSpPr>
          <p:nvPr/>
        </p:nvSpPr>
        <p:spPr>
          <a:xfrm>
            <a:off x="2692884" y="1081421"/>
            <a:ext cx="3254004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차사 </a:t>
            </a:r>
            <a:r>
              <a:rPr lang="en-US" altLang="ko-KR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마지막 선택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73425D-97ED-F572-FEF1-3638F538A2E5}"/>
              </a:ext>
            </a:extLst>
          </p:cNvPr>
          <p:cNvSpPr txBox="1"/>
          <p:nvPr/>
        </p:nvSpPr>
        <p:spPr>
          <a:xfrm>
            <a:off x="3267896" y="1507295"/>
            <a:ext cx="4780790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쉬운 조작으로 즐기는 화려하고 다양한 전투 액션 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RPG</a:t>
            </a:r>
            <a:endParaRPr lang="ko-KR" altLang="en-US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EBFA6-F90A-40E9-FAFD-EE6F39ABE0BB}"/>
              </a:ext>
            </a:extLst>
          </p:cNvPr>
          <p:cNvSpPr txBox="1"/>
          <p:nvPr/>
        </p:nvSpPr>
        <p:spPr>
          <a:xfrm>
            <a:off x="3038175" y="4917813"/>
            <a:ext cx="5147061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신의 힘을 빌려 전투에 사용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9D50D-11EC-95BF-A0FF-B4D84368A256}"/>
              </a:ext>
            </a:extLst>
          </p:cNvPr>
          <p:cNvSpPr txBox="1"/>
          <p:nvPr/>
        </p:nvSpPr>
        <p:spPr>
          <a:xfrm>
            <a:off x="3369850" y="5231345"/>
            <a:ext cx="5147061" cy="109046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개의 신력을 미리 등록하여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전투 중 빠르게 교체하며 전투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1D20A4-B78F-63C4-94AD-F255D12491C6}"/>
              </a:ext>
            </a:extLst>
          </p:cNvPr>
          <p:cNvSpPr txBox="1"/>
          <p:nvPr/>
        </p:nvSpPr>
        <p:spPr>
          <a:xfrm>
            <a:off x="9336839" y="3148319"/>
            <a:ext cx="2682055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상성을 통한 효과적인 전투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F9B851-6EA5-E297-6E3D-3C040E0771A6}"/>
              </a:ext>
            </a:extLst>
          </p:cNvPr>
          <p:cNvSpPr txBox="1"/>
          <p:nvPr/>
        </p:nvSpPr>
        <p:spPr>
          <a:xfrm>
            <a:off x="9558699" y="3467085"/>
            <a:ext cx="2460195" cy="117805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신력은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가지 중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가지 속성을 보유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상성은 유저 공격에만 적용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(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몬스터 공격은 적용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X )</a:t>
            </a:r>
          </a:p>
          <a:p>
            <a:pPr>
              <a:lnSpc>
                <a:spcPct val="150000"/>
              </a:lnSpc>
            </a:pP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2544FF-8F73-A2CF-31E8-11226B3C17E0}"/>
              </a:ext>
            </a:extLst>
          </p:cNvPr>
          <p:cNvSpPr txBox="1"/>
          <p:nvPr/>
        </p:nvSpPr>
        <p:spPr>
          <a:xfrm>
            <a:off x="8181319" y="5278775"/>
            <a:ext cx="2682055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다양한 신력 사용을 위한 성장의 분배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291652-1ADD-FED6-C172-E46D3EF04F7A}"/>
              </a:ext>
            </a:extLst>
          </p:cNvPr>
          <p:cNvSpPr txBox="1"/>
          <p:nvPr/>
        </p:nvSpPr>
        <p:spPr>
          <a:xfrm>
            <a:off x="8403180" y="5597541"/>
            <a:ext cx="2783852" cy="79445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해당하는 속성의 숙련도 레벨 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신력의 공격력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공격속도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방어력에 적용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33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0AF3E4-A221-569B-4E73-C7905474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1B610A-E769-2601-BF5D-885422E0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요소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BF998-7E2F-9A3E-6F01-1DAFDD73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3B94CE-D350-1A70-06F4-B9603307071E}"/>
              </a:ext>
            </a:extLst>
          </p:cNvPr>
          <p:cNvGrpSpPr/>
          <p:nvPr/>
        </p:nvGrpSpPr>
        <p:grpSpPr>
          <a:xfrm>
            <a:off x="2887946" y="1814926"/>
            <a:ext cx="1844980" cy="3596036"/>
            <a:chOff x="2805396" y="1071976"/>
            <a:chExt cx="1844980" cy="359603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2BBB341-1C12-A04D-BBD1-33BBE706D866}"/>
                </a:ext>
              </a:extLst>
            </p:cNvPr>
            <p:cNvSpPr/>
            <p:nvPr/>
          </p:nvSpPr>
          <p:spPr>
            <a:xfrm>
              <a:off x="2805396" y="1071976"/>
              <a:ext cx="1844980" cy="254752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신력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C80370D-5AC6-9D9E-41DD-66D5E1A1A4AD}"/>
                </a:ext>
              </a:extLst>
            </p:cNvPr>
            <p:cNvSpPr/>
            <p:nvPr/>
          </p:nvSpPr>
          <p:spPr>
            <a:xfrm>
              <a:off x="2805396" y="3763016"/>
              <a:ext cx="1844980" cy="90499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3977CBA-8294-F141-1C82-36E74AA37F1C}"/>
                </a:ext>
              </a:extLst>
            </p:cNvPr>
            <p:cNvSpPr/>
            <p:nvPr/>
          </p:nvSpPr>
          <p:spPr>
            <a:xfrm>
              <a:off x="3006016" y="4067071"/>
              <a:ext cx="1397006" cy="17152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71C6098-42A2-60F5-9A9D-502D1B579B7A}"/>
                </a:ext>
              </a:extLst>
            </p:cNvPr>
            <p:cNvSpPr/>
            <p:nvPr/>
          </p:nvSpPr>
          <p:spPr>
            <a:xfrm>
              <a:off x="2968042" y="1473874"/>
              <a:ext cx="1481795" cy="17152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공격력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4065839-E6AB-C4F1-4E0A-5E6CF2407650}"/>
                </a:ext>
              </a:extLst>
            </p:cNvPr>
            <p:cNvSpPr/>
            <p:nvPr/>
          </p:nvSpPr>
          <p:spPr>
            <a:xfrm>
              <a:off x="2968042" y="1692186"/>
              <a:ext cx="1481795" cy="17152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공격속도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03D3A1E-FCA1-21F5-9DB3-870B453B124E}"/>
                </a:ext>
              </a:extLst>
            </p:cNvPr>
            <p:cNvSpPr/>
            <p:nvPr/>
          </p:nvSpPr>
          <p:spPr>
            <a:xfrm>
              <a:off x="2968042" y="1910498"/>
              <a:ext cx="1481795" cy="17152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방어력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20C3046-8C3F-77BE-8CF6-539EC6F00E67}"/>
                </a:ext>
              </a:extLst>
            </p:cNvPr>
            <p:cNvSpPr/>
            <p:nvPr/>
          </p:nvSpPr>
          <p:spPr>
            <a:xfrm>
              <a:off x="2968042" y="2128810"/>
              <a:ext cx="1481795" cy="17152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치명타 공격력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EF81DF9-6B6E-C233-0ECE-DD242976E0B1}"/>
                </a:ext>
              </a:extLst>
            </p:cNvPr>
            <p:cNvSpPr/>
            <p:nvPr/>
          </p:nvSpPr>
          <p:spPr>
            <a:xfrm>
              <a:off x="3006016" y="4388728"/>
              <a:ext cx="1397006" cy="171522"/>
            </a:xfrm>
            <a:prstGeom prst="roundRect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숙련도 레벨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D629589-2608-D8F1-04D4-4B664697B5A3}"/>
                </a:ext>
              </a:extLst>
            </p:cNvPr>
            <p:cNvSpPr/>
            <p:nvPr/>
          </p:nvSpPr>
          <p:spPr>
            <a:xfrm>
              <a:off x="2968042" y="2565434"/>
              <a:ext cx="1481795" cy="17152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 속도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B8F5064-00E3-2260-8066-72AB69DCCE91}"/>
                </a:ext>
              </a:extLst>
            </p:cNvPr>
            <p:cNvSpPr/>
            <p:nvPr/>
          </p:nvSpPr>
          <p:spPr>
            <a:xfrm>
              <a:off x="2968042" y="2347121"/>
              <a:ext cx="1481795" cy="17152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치명타 확률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5B16D2B-C8ED-DFDF-B87E-8C5FD4814E69}"/>
                </a:ext>
              </a:extLst>
            </p:cNvPr>
            <p:cNvSpPr/>
            <p:nvPr/>
          </p:nvSpPr>
          <p:spPr>
            <a:xfrm>
              <a:off x="2968042" y="2798891"/>
              <a:ext cx="1481794" cy="171521"/>
            </a:xfrm>
            <a:prstGeom prst="roundRect">
              <a:avLst/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신력 레벨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A8C031FA-BF7C-892A-4A1F-24584B855FBE}"/>
                </a:ext>
              </a:extLst>
            </p:cNvPr>
            <p:cNvSpPr/>
            <p:nvPr/>
          </p:nvSpPr>
          <p:spPr>
            <a:xfrm>
              <a:off x="2968042" y="3290964"/>
              <a:ext cx="1481794" cy="171521"/>
            </a:xfrm>
            <a:prstGeom prst="roundRect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속성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65D925B-7213-FDDD-7A3C-0C8647B8C8CE}"/>
                </a:ext>
              </a:extLst>
            </p:cNvPr>
            <p:cNvSpPr/>
            <p:nvPr/>
          </p:nvSpPr>
          <p:spPr>
            <a:xfrm>
              <a:off x="2963622" y="3055069"/>
              <a:ext cx="1481794" cy="171521"/>
            </a:xfrm>
            <a:prstGeom prst="round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등급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6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37463C-2E1E-8900-8460-24844319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7F7D2D-575E-3FC8-AE53-E98667EB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성장 요소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AD1F7-3DED-3091-5E6F-63343F60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 b="1"/>
              <a:t>성장요소</a:t>
            </a:r>
            <a:endParaRPr lang="en-US" altLang="ko-KR" b="1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2DE4C-FB95-BFD1-CCF7-311D7E6DE063}"/>
              </a:ext>
            </a:extLst>
          </p:cNvPr>
          <p:cNvCxnSpPr>
            <a:cxnSpLocks/>
          </p:cNvCxnSpPr>
          <p:nvPr/>
        </p:nvCxnSpPr>
        <p:spPr>
          <a:xfrm>
            <a:off x="4801709" y="2133600"/>
            <a:ext cx="0" cy="35306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E87B49-D433-8ECE-597B-B19580617CBA}"/>
              </a:ext>
            </a:extLst>
          </p:cNvPr>
          <p:cNvCxnSpPr>
            <a:cxnSpLocks/>
          </p:cNvCxnSpPr>
          <p:nvPr/>
        </p:nvCxnSpPr>
        <p:spPr>
          <a:xfrm>
            <a:off x="7275653" y="2133600"/>
            <a:ext cx="0" cy="35306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F8884B-EF33-ED92-0EE6-F1A98E10A4FD}"/>
              </a:ext>
            </a:extLst>
          </p:cNvPr>
          <p:cNvCxnSpPr>
            <a:cxnSpLocks/>
          </p:cNvCxnSpPr>
          <p:nvPr/>
        </p:nvCxnSpPr>
        <p:spPr>
          <a:xfrm>
            <a:off x="9749597" y="2133600"/>
            <a:ext cx="0" cy="35306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E4644017-319F-7CB2-AF48-02FB9FC368C5}"/>
              </a:ext>
            </a:extLst>
          </p:cNvPr>
          <p:cNvSpPr txBox="1">
            <a:spLocks/>
          </p:cNvSpPr>
          <p:nvPr/>
        </p:nvSpPr>
        <p:spPr>
          <a:xfrm>
            <a:off x="2666454" y="1589669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체력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EDA67F7-0453-45FC-8E8F-D764E0FF7E4B}"/>
              </a:ext>
            </a:extLst>
          </p:cNvPr>
          <p:cNvSpPr txBox="1">
            <a:spLocks/>
          </p:cNvSpPr>
          <p:nvPr/>
        </p:nvSpPr>
        <p:spPr>
          <a:xfrm>
            <a:off x="5140398" y="1589671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숙련도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1E738885-56E1-5E9E-D158-DE91FC023C26}"/>
              </a:ext>
            </a:extLst>
          </p:cNvPr>
          <p:cNvSpPr txBox="1">
            <a:spLocks/>
          </p:cNvSpPr>
          <p:nvPr/>
        </p:nvSpPr>
        <p:spPr>
          <a:xfrm>
            <a:off x="7614342" y="1589670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신력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D52611F-995D-6BE9-0EB1-00E3D2D0B9DF}"/>
              </a:ext>
            </a:extLst>
          </p:cNvPr>
          <p:cNvSpPr txBox="1">
            <a:spLocks/>
          </p:cNvSpPr>
          <p:nvPr/>
        </p:nvSpPr>
        <p:spPr>
          <a:xfrm>
            <a:off x="10088287" y="1589668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아이템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88F183E-8F01-50E9-094F-0DCE34502878}"/>
              </a:ext>
            </a:extLst>
          </p:cNvPr>
          <p:cNvSpPr txBox="1">
            <a:spLocks/>
          </p:cNvSpPr>
          <p:nvPr/>
        </p:nvSpPr>
        <p:spPr>
          <a:xfrm>
            <a:off x="3903426" y="1030573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보편성장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F7B5ECCD-222F-6D38-E43F-8543C84E03FF}"/>
              </a:ext>
            </a:extLst>
          </p:cNvPr>
          <p:cNvSpPr txBox="1">
            <a:spLocks/>
          </p:cNvSpPr>
          <p:nvPr/>
        </p:nvSpPr>
        <p:spPr>
          <a:xfrm>
            <a:off x="8851314" y="1030572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강화성장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6FD88CD-C751-6268-6D40-A043182820CF}"/>
              </a:ext>
            </a:extLst>
          </p:cNvPr>
          <p:cNvSpPr txBox="1">
            <a:spLocks/>
          </p:cNvSpPr>
          <p:nvPr/>
        </p:nvSpPr>
        <p:spPr>
          <a:xfrm>
            <a:off x="3903426" y="5804159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지속 유지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A982134-1D42-F6C2-08A2-1D457FA1D36B}"/>
              </a:ext>
            </a:extLst>
          </p:cNvPr>
          <p:cNvSpPr txBox="1">
            <a:spLocks/>
          </p:cNvSpPr>
          <p:nvPr/>
        </p:nvSpPr>
        <p:spPr>
          <a:xfrm>
            <a:off x="8887315" y="5798068"/>
            <a:ext cx="1796566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매몰 발생</a:t>
            </a:r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677BE540-005D-C145-FB88-6234CB793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96020"/>
              </p:ext>
            </p:extLst>
          </p:nvPr>
        </p:nvGraphicFramePr>
        <p:xfrm>
          <a:off x="2573197" y="2451618"/>
          <a:ext cx="1983080" cy="294283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83080">
                  <a:extLst>
                    <a:ext uri="{9D8B030D-6E8A-4147-A177-3AD203B41FA5}">
                      <a16:colId xmlns:a16="http://schemas.microsoft.com/office/drawing/2014/main" val="2956721993"/>
                    </a:ext>
                  </a:extLst>
                </a:gridCol>
              </a:tblGrid>
              <a:tr h="395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00825"/>
                  </a:ext>
                </a:extLst>
              </a:tr>
              <a:tr h="902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캐릭터가 가지는 요소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0681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</a:t>
                      </a:r>
                      <a:endParaRPr lang="en-US" altLang="ko-KR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84781"/>
                  </a:ext>
                </a:extLst>
              </a:tr>
              <a:tr h="127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체력의 돌을 사용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[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기존체력 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+= 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체력의 돌의 값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]</a:t>
                      </a:r>
                      <a:endParaRPr lang="ko-KR" altLang="en-US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883812"/>
                  </a:ext>
                </a:extLst>
              </a:tr>
            </a:tbl>
          </a:graphicData>
        </a:graphic>
      </p:graphicFrame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B646C793-41D3-B4C9-237C-55BF42AD4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50442"/>
              </p:ext>
            </p:extLst>
          </p:nvPr>
        </p:nvGraphicFramePr>
        <p:xfrm>
          <a:off x="5047141" y="2451619"/>
          <a:ext cx="1983080" cy="294283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83080">
                  <a:extLst>
                    <a:ext uri="{9D8B030D-6E8A-4147-A177-3AD203B41FA5}">
                      <a16:colId xmlns:a16="http://schemas.microsoft.com/office/drawing/2014/main" val="2956721993"/>
                    </a:ext>
                  </a:extLst>
                </a:gridCol>
              </a:tblGrid>
              <a:tr h="395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00825"/>
                  </a:ext>
                </a:extLst>
              </a:tr>
              <a:tr h="902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가지 속성별 각각 가지는 요소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장착하는 신력의 요소에 영향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[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공격력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공격속도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방어력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]</a:t>
                      </a:r>
                      <a:endParaRPr lang="ko-KR" altLang="en-US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0681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</a:t>
                      </a:r>
                      <a:endParaRPr lang="en-US" altLang="ko-KR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84781"/>
                  </a:ext>
                </a:extLst>
              </a:tr>
              <a:tr h="127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경험치 획득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883812"/>
                  </a:ext>
                </a:extLst>
              </a:tr>
            </a:tbl>
          </a:graphicData>
        </a:graphic>
      </p:graphicFrame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0ADE1E98-4C45-CE80-2878-8051BA3D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2612"/>
              </p:ext>
            </p:extLst>
          </p:nvPr>
        </p:nvGraphicFramePr>
        <p:xfrm>
          <a:off x="7521085" y="2451619"/>
          <a:ext cx="1983080" cy="294283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83080">
                  <a:extLst>
                    <a:ext uri="{9D8B030D-6E8A-4147-A177-3AD203B41FA5}">
                      <a16:colId xmlns:a16="http://schemas.microsoft.com/office/drawing/2014/main" val="2956721993"/>
                    </a:ext>
                  </a:extLst>
                </a:gridCol>
              </a:tblGrid>
              <a:tr h="395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00825"/>
                  </a:ext>
                </a:extLst>
              </a:tr>
              <a:tr h="902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신력이 가지는 요소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레벨 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:[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치명배율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치명확률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]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영향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등급 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신력 전체요소 영향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0681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</a:t>
                      </a:r>
                      <a:endParaRPr lang="en-US" altLang="ko-KR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84781"/>
                  </a:ext>
                </a:extLst>
              </a:tr>
              <a:tr h="127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레벨 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경험치 획득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등급 </a:t>
                      </a:r>
                      <a:r>
                        <a:rPr lang="en-US" altLang="ko-KR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신력 최대레벨 도달 시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등급에 따른 성장의 돌 사용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 후 신력 레벨 초기화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883812"/>
                  </a:ext>
                </a:extLst>
              </a:tr>
            </a:tbl>
          </a:graphicData>
        </a:graphic>
      </p:graphicFrame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9160DE08-7E5B-E69D-89D2-8A0A7F7E3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75277"/>
              </p:ext>
            </p:extLst>
          </p:nvPr>
        </p:nvGraphicFramePr>
        <p:xfrm>
          <a:off x="9995030" y="2451618"/>
          <a:ext cx="1983080" cy="294283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83080">
                  <a:extLst>
                    <a:ext uri="{9D8B030D-6E8A-4147-A177-3AD203B41FA5}">
                      <a16:colId xmlns:a16="http://schemas.microsoft.com/office/drawing/2014/main" val="2956721993"/>
                    </a:ext>
                  </a:extLst>
                </a:gridCol>
              </a:tblGrid>
              <a:tr h="395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00825"/>
                  </a:ext>
                </a:extLst>
              </a:tr>
              <a:tr h="902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장착하여 사용하는 요소</a:t>
                      </a:r>
                      <a:endParaRPr lang="en-US" altLang="ko-KR" sz="110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0681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성장</a:t>
                      </a:r>
                      <a:endParaRPr lang="en-US" altLang="ko-KR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84781"/>
                  </a:ext>
                </a:extLst>
              </a:tr>
              <a:tr h="127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상위 등급 아이템 획득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88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8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F38255-E35D-B537-1614-4DEF2141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415B67-9903-743A-1362-EC0D8F4D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성장 요소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00D3F-2991-F1C9-54AF-D3126FC7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 b="1"/>
              <a:t>성장과정</a:t>
            </a:r>
            <a:endParaRPr lang="en-US" altLang="ko-KR" b="1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F1657B90-D2F7-D9D6-649A-2D45BFBE13E9}"/>
              </a:ext>
            </a:extLst>
          </p:cNvPr>
          <p:cNvSpPr txBox="1">
            <a:spLocks/>
          </p:cNvSpPr>
          <p:nvPr/>
        </p:nvSpPr>
        <p:spPr>
          <a:xfrm>
            <a:off x="2671329" y="866961"/>
            <a:ext cx="3254004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성장 관계도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E78E9B-9A59-8562-CA99-0C27F0D346EA}"/>
              </a:ext>
            </a:extLst>
          </p:cNvPr>
          <p:cNvGrpSpPr/>
          <p:nvPr/>
        </p:nvGrpSpPr>
        <p:grpSpPr>
          <a:xfrm>
            <a:off x="3054681" y="1487724"/>
            <a:ext cx="6924358" cy="4752829"/>
            <a:chOff x="3054681" y="1665524"/>
            <a:chExt cx="6924358" cy="475282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90A58D8-DD1B-DB0F-BB1D-3D01316CF627}"/>
                </a:ext>
              </a:extLst>
            </p:cNvPr>
            <p:cNvSpPr/>
            <p:nvPr/>
          </p:nvSpPr>
          <p:spPr>
            <a:xfrm>
              <a:off x="8149117" y="1665524"/>
              <a:ext cx="1829922" cy="4223211"/>
            </a:xfrm>
            <a:prstGeom prst="round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아이템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CC9C9B0-7384-4DB2-3FDC-0118F933D42F}"/>
                </a:ext>
              </a:extLst>
            </p:cNvPr>
            <p:cNvSpPr/>
            <p:nvPr/>
          </p:nvSpPr>
          <p:spPr>
            <a:xfrm>
              <a:off x="8249840" y="2328934"/>
              <a:ext cx="1628476" cy="107581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보편성장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DBE47E1-1B41-9A12-42E6-E142F8DF0BD6}"/>
                </a:ext>
              </a:extLst>
            </p:cNvPr>
            <p:cNvSpPr/>
            <p:nvPr/>
          </p:nvSpPr>
          <p:spPr>
            <a:xfrm>
              <a:off x="8249841" y="3496964"/>
              <a:ext cx="1628476" cy="2157685"/>
            </a:xfrm>
            <a:prstGeom prst="roundRect">
              <a:avLst>
                <a:gd name="adj" fmla="val 29623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강화성장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FF1CE7F-E147-B2F7-D114-06C3E3267FF2}"/>
                </a:ext>
              </a:extLst>
            </p:cNvPr>
            <p:cNvSpPr/>
            <p:nvPr/>
          </p:nvSpPr>
          <p:spPr>
            <a:xfrm>
              <a:off x="4415644" y="4377644"/>
              <a:ext cx="1628476" cy="107581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강화성장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911ABA1-530F-F286-5538-1505B627406E}"/>
                </a:ext>
              </a:extLst>
            </p:cNvPr>
            <p:cNvSpPr/>
            <p:nvPr/>
          </p:nvSpPr>
          <p:spPr>
            <a:xfrm>
              <a:off x="4423639" y="2954634"/>
              <a:ext cx="1628476" cy="107581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보편성장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6B0B484-8E15-74E7-042E-B9B7902A9306}"/>
                </a:ext>
              </a:extLst>
            </p:cNvPr>
            <p:cNvSpPr/>
            <p:nvPr/>
          </p:nvSpPr>
          <p:spPr>
            <a:xfrm>
              <a:off x="6256754" y="2362163"/>
              <a:ext cx="1628476" cy="107581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9EB687B-19F2-B49D-3AF5-AC5208348729}"/>
                </a:ext>
              </a:extLst>
            </p:cNvPr>
            <p:cNvSpPr/>
            <p:nvPr/>
          </p:nvSpPr>
          <p:spPr>
            <a:xfrm>
              <a:off x="6197224" y="3656898"/>
              <a:ext cx="1688005" cy="223183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신력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8B829E8-03C7-2B6B-3E00-338889FAEB66}"/>
                </a:ext>
              </a:extLst>
            </p:cNvPr>
            <p:cNvSpPr/>
            <p:nvPr/>
          </p:nvSpPr>
          <p:spPr>
            <a:xfrm>
              <a:off x="4735795" y="3521810"/>
              <a:ext cx="1036439" cy="214591"/>
            </a:xfrm>
            <a:prstGeom prst="roundRect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숙련도 레벨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EC2E52F-9621-5084-D8EE-720DF5897BF7}"/>
                </a:ext>
              </a:extLst>
            </p:cNvPr>
            <p:cNvCxnSpPr>
              <a:cxnSpLocks/>
              <a:stCxn id="24" idx="3"/>
              <a:endCxn id="52" idx="1"/>
            </p:cNvCxnSpPr>
            <p:nvPr/>
          </p:nvCxnSpPr>
          <p:spPr>
            <a:xfrm>
              <a:off x="5772235" y="3629105"/>
              <a:ext cx="611873" cy="55741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693F53F-CBF6-CB74-A61E-95B423F71623}"/>
                </a:ext>
              </a:extLst>
            </p:cNvPr>
            <p:cNvCxnSpPr>
              <a:cxnSpLocks/>
              <a:stCxn id="24" idx="3"/>
              <a:endCxn id="53" idx="1"/>
            </p:cNvCxnSpPr>
            <p:nvPr/>
          </p:nvCxnSpPr>
          <p:spPr>
            <a:xfrm>
              <a:off x="5772235" y="3629105"/>
              <a:ext cx="611873" cy="83054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9E371B4-0A3E-65A3-D87E-41C3633877FA}"/>
                </a:ext>
              </a:extLst>
            </p:cNvPr>
            <p:cNvCxnSpPr>
              <a:cxnSpLocks/>
              <a:stCxn id="24" idx="3"/>
              <a:endCxn id="54" idx="1"/>
            </p:cNvCxnSpPr>
            <p:nvPr/>
          </p:nvCxnSpPr>
          <p:spPr>
            <a:xfrm>
              <a:off x="5772235" y="3629105"/>
              <a:ext cx="611873" cy="110367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26A76C5-CE50-FE85-9D38-738D3CB084E0}"/>
                </a:ext>
              </a:extLst>
            </p:cNvPr>
            <p:cNvCxnSpPr>
              <a:cxnSpLocks/>
              <a:stCxn id="45" idx="3"/>
              <a:endCxn id="57" idx="1"/>
            </p:cNvCxnSpPr>
            <p:nvPr/>
          </p:nvCxnSpPr>
          <p:spPr>
            <a:xfrm>
              <a:off x="5731116" y="5128741"/>
              <a:ext cx="652992" cy="150295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6663437-3A9A-C8E9-57E4-0883A463FC62}"/>
                </a:ext>
              </a:extLst>
            </p:cNvPr>
            <p:cNvCxnSpPr>
              <a:cxnSpLocks/>
              <a:stCxn id="45" idx="3"/>
              <a:endCxn id="55" idx="1"/>
            </p:cNvCxnSpPr>
            <p:nvPr/>
          </p:nvCxnSpPr>
          <p:spPr>
            <a:xfrm flipV="1">
              <a:off x="5731116" y="5005907"/>
              <a:ext cx="652992" cy="12283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AD28B94-E648-0D30-F4A5-57D083784F96}"/>
                </a:ext>
              </a:extLst>
            </p:cNvPr>
            <p:cNvCxnSpPr>
              <a:cxnSpLocks/>
              <a:stCxn id="61" idx="1"/>
              <a:endCxn id="49" idx="3"/>
            </p:cNvCxnSpPr>
            <p:nvPr/>
          </p:nvCxnSpPr>
          <p:spPr>
            <a:xfrm flipH="1">
              <a:off x="7739828" y="3021786"/>
              <a:ext cx="6463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6562177-4F19-3C20-67D5-12130F504B19}"/>
                </a:ext>
              </a:extLst>
            </p:cNvPr>
            <p:cNvCxnSpPr>
              <a:cxnSpLocks/>
              <a:stCxn id="59" idx="1"/>
              <a:endCxn id="52" idx="3"/>
            </p:cNvCxnSpPr>
            <p:nvPr/>
          </p:nvCxnSpPr>
          <p:spPr>
            <a:xfrm flipH="1">
              <a:off x="7739828" y="4186516"/>
              <a:ext cx="646390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0AF5D12-1EDE-EB4D-CCDE-355AB37C95E3}"/>
                </a:ext>
              </a:extLst>
            </p:cNvPr>
            <p:cNvSpPr/>
            <p:nvPr/>
          </p:nvSpPr>
          <p:spPr>
            <a:xfrm>
              <a:off x="4776915" y="5021445"/>
              <a:ext cx="954201" cy="214591"/>
            </a:xfrm>
            <a:prstGeom prst="roundRect">
              <a:avLst/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신력 레벨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3D32518-773F-0B7C-CA48-7077AFCEB510}"/>
                </a:ext>
              </a:extLst>
            </p:cNvPr>
            <p:cNvSpPr/>
            <p:nvPr/>
          </p:nvSpPr>
          <p:spPr>
            <a:xfrm>
              <a:off x="6384108" y="2914491"/>
              <a:ext cx="1355720" cy="21459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0DEBDA8-1A3D-122A-79F9-E8B59D6596DA}"/>
                </a:ext>
              </a:extLst>
            </p:cNvPr>
            <p:cNvSpPr/>
            <p:nvPr/>
          </p:nvSpPr>
          <p:spPr>
            <a:xfrm>
              <a:off x="6384108" y="4079221"/>
              <a:ext cx="1355720" cy="214591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공격력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4EB121C-D8BF-9BC9-9FD8-13F3E018549E}"/>
                </a:ext>
              </a:extLst>
            </p:cNvPr>
            <p:cNvSpPr/>
            <p:nvPr/>
          </p:nvSpPr>
          <p:spPr>
            <a:xfrm>
              <a:off x="6384108" y="4352351"/>
              <a:ext cx="1355720" cy="214591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공격속도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523F8AD-B4E5-6FC0-680E-47575C56B973}"/>
                </a:ext>
              </a:extLst>
            </p:cNvPr>
            <p:cNvSpPr/>
            <p:nvPr/>
          </p:nvSpPr>
          <p:spPr>
            <a:xfrm>
              <a:off x="6384108" y="4625481"/>
              <a:ext cx="1355720" cy="214591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방어력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90725DA-1032-A118-3A1E-E5E7076AADEE}"/>
                </a:ext>
              </a:extLst>
            </p:cNvPr>
            <p:cNvSpPr/>
            <p:nvPr/>
          </p:nvSpPr>
          <p:spPr>
            <a:xfrm>
              <a:off x="6384108" y="4898611"/>
              <a:ext cx="1355720" cy="214591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치명타 공격력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063695E-AA59-0616-5C34-85E01E0B672C}"/>
                </a:ext>
              </a:extLst>
            </p:cNvPr>
            <p:cNvSpPr/>
            <p:nvPr/>
          </p:nvSpPr>
          <p:spPr>
            <a:xfrm>
              <a:off x="6384108" y="5171740"/>
              <a:ext cx="1355720" cy="214591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치명타 확률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80E2142-23BA-E326-611B-0A81DEF4C61E}"/>
                </a:ext>
              </a:extLst>
            </p:cNvPr>
            <p:cNvSpPr/>
            <p:nvPr/>
          </p:nvSpPr>
          <p:spPr>
            <a:xfrm>
              <a:off x="8386219" y="4079220"/>
              <a:ext cx="1355720" cy="214591"/>
            </a:xfrm>
            <a:prstGeom prst="round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슬롯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 ( </a:t>
              </a:r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상의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1B870FF-B303-A440-21D5-58DA91B1ED6D}"/>
                </a:ext>
              </a:extLst>
            </p:cNvPr>
            <p:cNvSpPr/>
            <p:nvPr/>
          </p:nvSpPr>
          <p:spPr>
            <a:xfrm>
              <a:off x="8386219" y="4898610"/>
              <a:ext cx="1355720" cy="214591"/>
            </a:xfrm>
            <a:prstGeom prst="round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슬롯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( </a:t>
              </a:r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장신구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F11A693-749C-FE3A-3C22-ECDC3ABF9145}"/>
                </a:ext>
              </a:extLst>
            </p:cNvPr>
            <p:cNvSpPr/>
            <p:nvPr/>
          </p:nvSpPr>
          <p:spPr>
            <a:xfrm>
              <a:off x="8386219" y="2914490"/>
              <a:ext cx="1355720" cy="214591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체력의 돌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298BE9AA-6FE0-7BFE-A7C4-F5DA6CA1F3D0}"/>
                </a:ext>
              </a:extLst>
            </p:cNvPr>
            <p:cNvCxnSpPr>
              <a:cxnSpLocks/>
              <a:stCxn id="59" idx="1"/>
              <a:endCxn id="53" idx="3"/>
            </p:cNvCxnSpPr>
            <p:nvPr/>
          </p:nvCxnSpPr>
          <p:spPr>
            <a:xfrm flipH="1">
              <a:off x="7739828" y="4186516"/>
              <a:ext cx="646390" cy="27313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BDF958EB-7CE7-AA42-1AA6-951EB5372D9A}"/>
                </a:ext>
              </a:extLst>
            </p:cNvPr>
            <p:cNvCxnSpPr>
              <a:cxnSpLocks/>
              <a:stCxn id="59" idx="1"/>
              <a:endCxn id="54" idx="3"/>
            </p:cNvCxnSpPr>
            <p:nvPr/>
          </p:nvCxnSpPr>
          <p:spPr>
            <a:xfrm flipH="1">
              <a:off x="7739828" y="4186516"/>
              <a:ext cx="646390" cy="54626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B11FF6ED-2443-C130-62A4-A00ABAB73351}"/>
                </a:ext>
              </a:extLst>
            </p:cNvPr>
            <p:cNvSpPr/>
            <p:nvPr/>
          </p:nvSpPr>
          <p:spPr>
            <a:xfrm>
              <a:off x="6384108" y="5440060"/>
              <a:ext cx="1355720" cy="214591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 속도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69FCE49D-D2F8-5A13-8661-90451CCED390}"/>
                </a:ext>
              </a:extLst>
            </p:cNvPr>
            <p:cNvCxnSpPr>
              <a:cxnSpLocks/>
              <a:stCxn id="60" idx="1"/>
              <a:endCxn id="55" idx="3"/>
            </p:cNvCxnSpPr>
            <p:nvPr/>
          </p:nvCxnSpPr>
          <p:spPr>
            <a:xfrm flipH="1">
              <a:off x="7739828" y="5005905"/>
              <a:ext cx="646390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4EA6540-210B-3D76-15BB-4995B7BA0756}"/>
                </a:ext>
              </a:extLst>
            </p:cNvPr>
            <p:cNvCxnSpPr>
              <a:cxnSpLocks/>
              <a:stCxn id="60" idx="1"/>
              <a:endCxn id="57" idx="3"/>
            </p:cNvCxnSpPr>
            <p:nvPr/>
          </p:nvCxnSpPr>
          <p:spPr>
            <a:xfrm flipH="1">
              <a:off x="7739828" y="5005905"/>
              <a:ext cx="646390" cy="27313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1D8CDA5-1775-4E0F-C661-EC8A5C12BE33}"/>
                </a:ext>
              </a:extLst>
            </p:cNvPr>
            <p:cNvCxnSpPr>
              <a:cxnSpLocks/>
              <a:stCxn id="60" idx="1"/>
              <a:endCxn id="79" idx="3"/>
            </p:cNvCxnSpPr>
            <p:nvPr/>
          </p:nvCxnSpPr>
          <p:spPr>
            <a:xfrm flipH="1">
              <a:off x="7739828" y="5005905"/>
              <a:ext cx="646390" cy="54145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DD64835-E98F-6442-1F09-E095D7F81B97}"/>
                </a:ext>
              </a:extLst>
            </p:cNvPr>
            <p:cNvSpPr/>
            <p:nvPr/>
          </p:nvSpPr>
          <p:spPr>
            <a:xfrm>
              <a:off x="3054681" y="3971924"/>
              <a:ext cx="1036439" cy="214591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경험치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F9D6F7D-DE4B-7111-A16F-20C2A18C6DD5}"/>
                </a:ext>
              </a:extLst>
            </p:cNvPr>
            <p:cNvCxnSpPr>
              <a:cxnSpLocks/>
              <a:stCxn id="38" idx="3"/>
              <a:endCxn id="24" idx="1"/>
            </p:cNvCxnSpPr>
            <p:nvPr/>
          </p:nvCxnSpPr>
          <p:spPr>
            <a:xfrm flipV="1">
              <a:off x="4091120" y="3629106"/>
              <a:ext cx="644675" cy="450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B6EF040-9ABA-4C02-A9DD-6A67B96D8607}"/>
                </a:ext>
              </a:extLst>
            </p:cNvPr>
            <p:cNvCxnSpPr>
              <a:cxnSpLocks/>
              <a:stCxn id="38" idx="3"/>
              <a:endCxn id="45" idx="1"/>
            </p:cNvCxnSpPr>
            <p:nvPr/>
          </p:nvCxnSpPr>
          <p:spPr>
            <a:xfrm>
              <a:off x="4091120" y="4079220"/>
              <a:ext cx="685795" cy="1049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F499525-F8D1-744A-D5B8-A0EEAAA2735C}"/>
                </a:ext>
              </a:extLst>
            </p:cNvPr>
            <p:cNvSpPr/>
            <p:nvPr/>
          </p:nvSpPr>
          <p:spPr>
            <a:xfrm>
              <a:off x="6523006" y="6203762"/>
              <a:ext cx="1036439" cy="214591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성장의 돌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29F2D0A-ED6F-EDB3-DBA9-07A53C7C2283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7041226" y="5888735"/>
              <a:ext cx="1" cy="3150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66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97FCB8-5613-3341-2739-6643FE8F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D6ECFE-83A4-76B4-0481-EA9890A6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성장 과정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04DCC-0C47-66FA-FFC7-8ACE991F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 b="1"/>
              <a:t>성장과정</a:t>
            </a:r>
            <a:endParaRPr lang="en-US" altLang="ko-KR" b="1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4E92313-ACFB-EE18-EB54-9FB413D44A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861384"/>
              </p:ext>
            </p:extLst>
          </p:nvPr>
        </p:nvGraphicFramePr>
        <p:xfrm>
          <a:off x="3136624" y="1911287"/>
          <a:ext cx="5688539" cy="422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9D006F-6CFD-A59B-8D36-B795D21C26C9}"/>
              </a:ext>
            </a:extLst>
          </p:cNvPr>
          <p:cNvCxnSpPr>
            <a:cxnSpLocks/>
          </p:cNvCxnSpPr>
          <p:nvPr/>
        </p:nvCxnSpPr>
        <p:spPr>
          <a:xfrm>
            <a:off x="4301289" y="2959768"/>
            <a:ext cx="2797343" cy="2186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61408-B330-945B-2C1F-FCD51B3F646C}"/>
              </a:ext>
            </a:extLst>
          </p:cNvPr>
          <p:cNvCxnSpPr>
            <a:cxnSpLocks/>
          </p:cNvCxnSpPr>
          <p:nvPr/>
        </p:nvCxnSpPr>
        <p:spPr>
          <a:xfrm flipV="1">
            <a:off x="4740442" y="2959768"/>
            <a:ext cx="3313290" cy="218663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C57789-20C1-D330-39C0-668126F78DC6}"/>
              </a:ext>
            </a:extLst>
          </p:cNvPr>
          <p:cNvSpPr txBox="1"/>
          <p:nvPr/>
        </p:nvSpPr>
        <p:spPr>
          <a:xfrm>
            <a:off x="3951347" y="2458848"/>
            <a:ext cx="994183" cy="33855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보편 성장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BB019-9C1C-D39B-27E0-CC1C92A593A5}"/>
              </a:ext>
            </a:extLst>
          </p:cNvPr>
          <p:cNvSpPr txBox="1"/>
          <p:nvPr/>
        </p:nvSpPr>
        <p:spPr>
          <a:xfrm>
            <a:off x="7586659" y="3476085"/>
            <a:ext cx="994183" cy="338554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강화 성장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08E1B-D5F3-5A56-077D-791EA61D9AB2}"/>
              </a:ext>
            </a:extLst>
          </p:cNvPr>
          <p:cNvSpPr txBox="1"/>
          <p:nvPr/>
        </p:nvSpPr>
        <p:spPr>
          <a:xfrm>
            <a:off x="5598908" y="3429000"/>
            <a:ext cx="994183" cy="338554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교차 구간</a:t>
            </a:r>
            <a:endParaRPr lang="en-US" altLang="ko-KR" sz="16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50375-6D7F-AE3F-C162-071F9A9043C8}"/>
              </a:ext>
            </a:extLst>
          </p:cNvPr>
          <p:cNvSpPr txBox="1"/>
          <p:nvPr/>
        </p:nvSpPr>
        <p:spPr>
          <a:xfrm>
            <a:off x="8975893" y="1979266"/>
            <a:ext cx="2651344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보편 성장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A76AE-F197-E433-7D45-3340748F84E1}"/>
              </a:ext>
            </a:extLst>
          </p:cNvPr>
          <p:cNvSpPr txBox="1"/>
          <p:nvPr/>
        </p:nvSpPr>
        <p:spPr>
          <a:xfrm>
            <a:off x="9197752" y="2298032"/>
            <a:ext cx="2743200" cy="117805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숙련도와 체력의 중점 성장 구간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매몰이 발생하지 않는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요소의 성장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기초 신력들의 성장을 통한 기본 여건 제공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모든 시스템의 최초 사용 제안 구간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917E7-5A01-6E63-BF40-D99DF9397127}"/>
              </a:ext>
            </a:extLst>
          </p:cNvPr>
          <p:cNvSpPr txBox="1"/>
          <p:nvPr/>
        </p:nvSpPr>
        <p:spPr>
          <a:xfrm>
            <a:off x="8975893" y="3570613"/>
            <a:ext cx="2651344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교차 구간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207F96-6D4F-38FE-6A2D-A4C1C4182196}"/>
              </a:ext>
            </a:extLst>
          </p:cNvPr>
          <p:cNvSpPr txBox="1"/>
          <p:nvPr/>
        </p:nvSpPr>
        <p:spPr>
          <a:xfrm>
            <a:off x="9197752" y="3889379"/>
            <a:ext cx="2743200" cy="117805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보편성장에서 강화성장으로의 전환 구간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다양한 성장요소 사용 권장 구간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주 유저 풀 형성 구간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3E0CB0-CE66-AFB4-AC6A-D9957AB9B3F2}"/>
              </a:ext>
            </a:extLst>
          </p:cNvPr>
          <p:cNvSpPr txBox="1"/>
          <p:nvPr/>
        </p:nvSpPr>
        <p:spPr>
          <a:xfrm>
            <a:off x="8929772" y="4906616"/>
            <a:ext cx="2651344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강화 성장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9662E-D527-AD5E-68B0-DEE50309B85C}"/>
              </a:ext>
            </a:extLst>
          </p:cNvPr>
          <p:cNvSpPr txBox="1"/>
          <p:nvPr/>
        </p:nvSpPr>
        <p:spPr>
          <a:xfrm>
            <a:off x="9151631" y="5225382"/>
            <a:ext cx="2743200" cy="117805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각 요소의 변경마다 매몰이 발생하는 성장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보편성장 이후 반복 플레이의 목적 제공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09809F51-1514-8990-4486-9E1870E04AA3}"/>
              </a:ext>
            </a:extLst>
          </p:cNvPr>
          <p:cNvSpPr txBox="1">
            <a:spLocks/>
          </p:cNvSpPr>
          <p:nvPr/>
        </p:nvSpPr>
        <p:spPr>
          <a:xfrm>
            <a:off x="2692884" y="883489"/>
            <a:ext cx="3254004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성장의 분배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A4B87-D3DE-2081-7168-541049D5AD11}"/>
              </a:ext>
            </a:extLst>
          </p:cNvPr>
          <p:cNvSpPr txBox="1"/>
          <p:nvPr/>
        </p:nvSpPr>
        <p:spPr>
          <a:xfrm>
            <a:off x="3267896" y="1309363"/>
            <a:ext cx="4780790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보편성장을 통한 초반 매몰비용의 최소화</a:t>
            </a:r>
          </a:p>
        </p:txBody>
      </p:sp>
      <p:sp>
        <p:nvSpPr>
          <p:cNvPr id="5" name="화살표: 왼쪽으로 구부러짐 4">
            <a:extLst>
              <a:ext uri="{FF2B5EF4-FFF2-40B4-BE49-F238E27FC236}">
                <a16:creationId xmlns:a16="http://schemas.microsoft.com/office/drawing/2014/main" id="{E2F76250-499D-731D-57CB-2C53207788F3}"/>
              </a:ext>
            </a:extLst>
          </p:cNvPr>
          <p:cNvSpPr/>
          <p:nvPr/>
        </p:nvSpPr>
        <p:spPr>
          <a:xfrm rot="14153026" flipV="1">
            <a:off x="6859363" y="2270327"/>
            <a:ext cx="687382" cy="1529629"/>
          </a:xfrm>
          <a:prstGeom prst="curvedLeftArrow">
            <a:avLst>
              <a:gd name="adj1" fmla="val 25000"/>
              <a:gd name="adj2" fmla="val 50000"/>
              <a:gd name="adj3" fmla="val 48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724F4E-C519-53DA-AE65-EC9765A10329}"/>
              </a:ext>
            </a:extLst>
          </p:cNvPr>
          <p:cNvSpPr txBox="1"/>
          <p:nvPr/>
        </p:nvSpPr>
        <p:spPr>
          <a:xfrm>
            <a:off x="6870894" y="2304723"/>
            <a:ext cx="1037463" cy="261610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신규 신력 사용</a:t>
            </a:r>
            <a:endParaRPr lang="en-US" altLang="ko-KR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77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9185AB-761B-FA9D-C8FB-AE4C45DE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8D98B6-E940-D49C-C9D5-C17CCA07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기대효과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DE96F-0510-D4DD-231C-7785957B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 b="1"/>
              <a:t>기대효과</a:t>
            </a:r>
            <a:endParaRPr lang="en-US" altLang="ko-KR" b="1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98A27-AF27-2AF7-A69F-2623207A149B}"/>
              </a:ext>
            </a:extLst>
          </p:cNvPr>
          <p:cNvSpPr txBox="1"/>
          <p:nvPr/>
        </p:nvSpPr>
        <p:spPr>
          <a:xfrm>
            <a:off x="2634383" y="839978"/>
            <a:ext cx="4780790" cy="156586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이후 패치의 이점</a:t>
            </a:r>
            <a:endParaRPr lang="en-US" altLang="ko-KR" sz="1400" b="1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초반 </a:t>
            </a:r>
            <a:r>
              <a:rPr lang="en-US" altLang="ko-KR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속성 성장요소 가속 패치를 통한 초반 부 성장 속도 분배</a:t>
            </a:r>
            <a:endParaRPr lang="en-US" altLang="ko-KR" sz="11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중</a:t>
            </a:r>
            <a:r>
              <a:rPr lang="en-US" altLang="ko-KR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후반 </a:t>
            </a:r>
            <a:r>
              <a:rPr lang="en-US" altLang="ko-KR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</a:t>
            </a:r>
            <a:r>
              <a:rPr lang="ko-KR" altLang="en-US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새로운 신력의 등장에 따른 성장간 상위유저의 하향 계층이동 기대</a:t>
            </a:r>
            <a:endParaRPr lang="en-US" altLang="ko-KR" sz="11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*4</a:t>
            </a:r>
            <a:r>
              <a:rPr lang="ko-KR" altLang="en-US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개의 신력을 사용하기 때문에</a:t>
            </a:r>
            <a:r>
              <a:rPr lang="en-US" altLang="ko-KR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</a:t>
            </a:r>
            <a:r>
              <a:rPr lang="ko-KR" altLang="en-US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플레이어가 체감하는 계층이동은 없으나</a:t>
            </a:r>
            <a:endParaRPr lang="en-US" altLang="ko-KR" sz="11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실질적인 사냥터의 분배 등에서 기대 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B98494-0229-B5E7-C9EF-E25BBA91A8B7}"/>
              </a:ext>
            </a:extLst>
          </p:cNvPr>
          <p:cNvSpPr/>
          <p:nvPr/>
        </p:nvSpPr>
        <p:spPr>
          <a:xfrm>
            <a:off x="2959640" y="3656996"/>
            <a:ext cx="8420256" cy="368230"/>
          </a:xfrm>
          <a:prstGeom prst="rect">
            <a:avLst/>
          </a:prstGeom>
          <a:gradFill>
            <a:gsLst>
              <a:gs pos="74000">
                <a:srgbClr val="FF0000"/>
              </a:gs>
              <a:gs pos="39000">
                <a:srgbClr val="C56F2B"/>
              </a:gs>
              <a:gs pos="62000">
                <a:srgbClr val="FF0000"/>
              </a:gs>
              <a:gs pos="0">
                <a:srgbClr val="92D050"/>
              </a:gs>
              <a:gs pos="100000">
                <a:srgbClr val="92D05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3FB97-6961-DC6B-7D67-A153E2347428}"/>
              </a:ext>
            </a:extLst>
          </p:cNvPr>
          <p:cNvSpPr txBox="1"/>
          <p:nvPr/>
        </p:nvSpPr>
        <p:spPr>
          <a:xfrm>
            <a:off x="2842591" y="407293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E9F16-D110-8C0A-B4FA-AB12651E5EEB}"/>
              </a:ext>
            </a:extLst>
          </p:cNvPr>
          <p:cNvSpPr txBox="1"/>
          <p:nvPr/>
        </p:nvSpPr>
        <p:spPr>
          <a:xfrm>
            <a:off x="10772037" y="413444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후반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5EE42-2F64-5D91-85DE-F42C198C188F}"/>
              </a:ext>
            </a:extLst>
          </p:cNvPr>
          <p:cNvSpPr txBox="1"/>
          <p:nvPr/>
        </p:nvSpPr>
        <p:spPr>
          <a:xfrm>
            <a:off x="6807314" y="40951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중반</a:t>
            </a:r>
          </a:p>
        </p:txBody>
      </p:sp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A9B493A0-1351-C4D3-3B43-B61D28CB8BFD}"/>
              </a:ext>
            </a:extLst>
          </p:cNvPr>
          <p:cNvSpPr/>
          <p:nvPr/>
        </p:nvSpPr>
        <p:spPr>
          <a:xfrm rot="16200000" flipV="1">
            <a:off x="9566528" y="1707555"/>
            <a:ext cx="883538" cy="2743199"/>
          </a:xfrm>
          <a:prstGeom prst="curvedLeftArrow">
            <a:avLst>
              <a:gd name="adj1" fmla="val 25000"/>
              <a:gd name="adj2" fmla="val 50000"/>
              <a:gd name="adj3" fmla="val 48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D69BB-F94E-866D-857F-2F76C5927EE3}"/>
              </a:ext>
            </a:extLst>
          </p:cNvPr>
          <p:cNvSpPr txBox="1"/>
          <p:nvPr/>
        </p:nvSpPr>
        <p:spPr>
          <a:xfrm>
            <a:off x="9489565" y="2293294"/>
            <a:ext cx="1037463" cy="261610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신규 신력 사용</a:t>
            </a:r>
            <a:endParaRPr lang="en-US" altLang="ko-KR" sz="11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D97C1D-479B-6533-B62F-A2B571EB6B59}"/>
              </a:ext>
            </a:extLst>
          </p:cNvPr>
          <p:cNvCxnSpPr/>
          <p:nvPr/>
        </p:nvCxnSpPr>
        <p:spPr>
          <a:xfrm>
            <a:off x="3028122" y="4612096"/>
            <a:ext cx="3134139" cy="0"/>
          </a:xfrm>
          <a:prstGeom prst="straightConnector1">
            <a:avLst/>
          </a:prstGeom>
          <a:ln w="539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B92D41-AEC4-2BC0-9572-022251EB1112}"/>
              </a:ext>
            </a:extLst>
          </p:cNvPr>
          <p:cNvSpPr txBox="1"/>
          <p:nvPr/>
        </p:nvSpPr>
        <p:spPr>
          <a:xfrm>
            <a:off x="3146520" y="4752874"/>
            <a:ext cx="2863341" cy="149586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보편성장 구간 </a:t>
            </a:r>
            <a:r>
              <a:rPr lang="en-US" altLang="ko-KR" sz="1200" b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 </a:t>
            </a:r>
            <a:r>
              <a:rPr lang="ko-KR" altLang="en-US" sz="1200" b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숙련도 성장 구간 </a:t>
            </a:r>
            <a:r>
              <a:rPr lang="en-US" altLang="ko-KR" sz="1200" b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신규유저의 이탈을 방지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후반유저와 중첩구간 배제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이후 패치를 통한 속도 조절 용이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34729A-7501-C30A-8BFB-FCD3BE90E415}"/>
              </a:ext>
            </a:extLst>
          </p:cNvPr>
          <p:cNvCxnSpPr/>
          <p:nvPr/>
        </p:nvCxnSpPr>
        <p:spPr>
          <a:xfrm>
            <a:off x="5943600" y="3520924"/>
            <a:ext cx="3134139" cy="0"/>
          </a:xfrm>
          <a:prstGeom prst="straightConnector1">
            <a:avLst/>
          </a:prstGeom>
          <a:ln w="539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16A5E3-A297-FD90-EBAD-6126E76E33EC}"/>
              </a:ext>
            </a:extLst>
          </p:cNvPr>
          <p:cNvSpPr txBox="1"/>
          <p:nvPr/>
        </p:nvSpPr>
        <p:spPr>
          <a:xfrm>
            <a:off x="5872624" y="2040837"/>
            <a:ext cx="2863341" cy="149586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중반 구간</a:t>
            </a:r>
            <a:endParaRPr lang="en-US" altLang="ko-KR" sz="1200" b="1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가장 많은 유저가 머무는 공간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후반 유저들 또한 신규 신력성장시 복귀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과금 요소를 요구되는 구간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AC730C-6EDA-A131-F34E-E0CCF19BC398}"/>
              </a:ext>
            </a:extLst>
          </p:cNvPr>
          <p:cNvCxnSpPr/>
          <p:nvPr/>
        </p:nvCxnSpPr>
        <p:spPr>
          <a:xfrm>
            <a:off x="8203096" y="4719711"/>
            <a:ext cx="3134139" cy="0"/>
          </a:xfrm>
          <a:prstGeom prst="straightConnector1">
            <a:avLst/>
          </a:prstGeom>
          <a:ln w="539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1BECA5-A403-04EA-ADDB-BE6D0B9D5DBC}"/>
              </a:ext>
            </a:extLst>
          </p:cNvPr>
          <p:cNvSpPr txBox="1"/>
          <p:nvPr/>
        </p:nvSpPr>
        <p:spPr>
          <a:xfrm>
            <a:off x="8163690" y="4913933"/>
            <a:ext cx="2863341" cy="149586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선발대 구간</a:t>
            </a:r>
            <a:endParaRPr lang="en-US" altLang="ko-KR" sz="1200" b="1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신규 신력을 통한 중반구간의 데미지 인플레이션 발생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랭커의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권위를 지속적으로 인정할 만한 요소 제공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00000000-0008-0000-0300-000016000000}"/>
              </a:ext>
            </a:extLst>
          </p:cNvPr>
          <p:cNvSpPr/>
          <p:nvPr/>
        </p:nvSpPr>
        <p:spPr>
          <a:xfrm>
            <a:off x="8198788" y="4186874"/>
            <a:ext cx="2467906" cy="466725"/>
          </a:xfrm>
          <a:prstGeom prst="wedgeEllipseCallout">
            <a:avLst>
              <a:gd name="adj1" fmla="val -18612"/>
              <a:gd name="adj2" fmla="val -11028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/>
              <a:t>신규 신력 성장요소 판매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7868CB-61E7-3F76-8975-32271AFBB9BF}"/>
              </a:ext>
            </a:extLst>
          </p:cNvPr>
          <p:cNvCxnSpPr/>
          <p:nvPr/>
        </p:nvCxnSpPr>
        <p:spPr>
          <a:xfrm>
            <a:off x="7665278" y="3850840"/>
            <a:ext cx="28765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2925AD10-42A8-46FE-8A12-07FA231F8D58}"/>
              </a:ext>
            </a:extLst>
          </p:cNvPr>
          <p:cNvSpPr/>
          <p:nvPr/>
        </p:nvSpPr>
        <p:spPr>
          <a:xfrm>
            <a:off x="5921783" y="4682010"/>
            <a:ext cx="1881570" cy="868046"/>
          </a:xfrm>
          <a:prstGeom prst="wedgeEllipseCallout">
            <a:avLst>
              <a:gd name="adj1" fmla="val 64893"/>
              <a:gd name="adj2" fmla="val -1196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/>
              <a:t>데미지 인플레이션을 </a:t>
            </a:r>
            <a:endParaRPr lang="en-US" altLang="ko-KR" sz="900" b="1"/>
          </a:p>
          <a:p>
            <a:pPr algn="ctr"/>
            <a:r>
              <a:rPr lang="ko-KR" altLang="en-US" sz="900" b="1"/>
              <a:t>통한 최대 수익 예상</a:t>
            </a:r>
            <a:endParaRPr lang="en-US" altLang="ko-KR" sz="900" b="1"/>
          </a:p>
          <a:p>
            <a:pPr algn="ctr"/>
            <a:r>
              <a:rPr lang="ko-KR" altLang="en-US" sz="900" b="1"/>
              <a:t>구간 상향 평준화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B73256-6180-8E44-3E52-17E21CE87CF5}"/>
              </a:ext>
            </a:extLst>
          </p:cNvPr>
          <p:cNvCxnSpPr>
            <a:cxnSpLocks/>
          </p:cNvCxnSpPr>
          <p:nvPr/>
        </p:nvCxnSpPr>
        <p:spPr>
          <a:xfrm>
            <a:off x="3133311" y="3841111"/>
            <a:ext cx="28765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말풍선: 타원형 23">
            <a:extLst>
              <a:ext uri="{FF2B5EF4-FFF2-40B4-BE49-F238E27FC236}">
                <a16:creationId xmlns:a16="http://schemas.microsoft.com/office/drawing/2014/main" id="{A921FCDF-FE04-689F-E2C8-E191A7991111}"/>
              </a:ext>
            </a:extLst>
          </p:cNvPr>
          <p:cNvSpPr/>
          <p:nvPr/>
        </p:nvSpPr>
        <p:spPr>
          <a:xfrm>
            <a:off x="2818431" y="2468654"/>
            <a:ext cx="1881570" cy="868046"/>
          </a:xfrm>
          <a:prstGeom prst="wedgeEllipseCallout">
            <a:avLst>
              <a:gd name="adj1" fmla="val 50381"/>
              <a:gd name="adj2" fmla="val 968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/>
              <a:t>이후 보편성장요소</a:t>
            </a:r>
            <a:endParaRPr lang="en-US" altLang="ko-KR" sz="900" b="1"/>
          </a:p>
          <a:p>
            <a:pPr algn="ctr"/>
            <a:r>
              <a:rPr lang="ko-KR" altLang="en-US" sz="900" b="1"/>
              <a:t>성장 가속 이벤트 등</a:t>
            </a:r>
            <a:endParaRPr lang="en-US" altLang="ko-KR" sz="900" b="1"/>
          </a:p>
          <a:p>
            <a:pPr algn="ctr"/>
            <a:r>
              <a:rPr lang="ko-KR" altLang="en-US" sz="900" b="1"/>
              <a:t>계층 성장 독려</a:t>
            </a:r>
          </a:p>
        </p:txBody>
      </p:sp>
      <p:sp>
        <p:nvSpPr>
          <p:cNvPr id="27" name="말풍선: 타원형 26">
            <a:extLst>
              <a:ext uri="{FF2B5EF4-FFF2-40B4-BE49-F238E27FC236}">
                <a16:creationId xmlns:a16="http://schemas.microsoft.com/office/drawing/2014/main" id="{D8082CB0-E1CF-C510-3CBF-C5DFF53491C4}"/>
              </a:ext>
            </a:extLst>
          </p:cNvPr>
          <p:cNvSpPr/>
          <p:nvPr/>
        </p:nvSpPr>
        <p:spPr>
          <a:xfrm>
            <a:off x="7226300" y="1255070"/>
            <a:ext cx="4851721" cy="709832"/>
          </a:xfrm>
          <a:prstGeom prst="wedgeEllipseCallout">
            <a:avLst>
              <a:gd name="adj1" fmla="val 7664"/>
              <a:gd name="adj2" fmla="val 8466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err="1"/>
              <a:t>과금유저</a:t>
            </a:r>
            <a:r>
              <a:rPr lang="ko-KR" altLang="en-US" sz="900" b="1"/>
              <a:t> 박탈감 문제</a:t>
            </a:r>
            <a:endParaRPr lang="en-US" altLang="ko-KR" sz="900" b="1"/>
          </a:p>
          <a:p>
            <a:pPr algn="ctr"/>
            <a:r>
              <a:rPr lang="ko-KR" altLang="en-US" sz="900"/>
              <a:t>신규 신력의 강화의 과정 중 이미 성장한 </a:t>
            </a:r>
            <a:r>
              <a:rPr lang="en-US" altLang="ko-KR" sz="900"/>
              <a:t>3</a:t>
            </a:r>
            <a:r>
              <a:rPr lang="ko-KR" altLang="en-US" sz="900"/>
              <a:t>개의 신력을 사용</a:t>
            </a:r>
            <a:r>
              <a:rPr lang="en-US" altLang="ko-KR" sz="900"/>
              <a:t>, </a:t>
            </a:r>
          </a:p>
          <a:p>
            <a:pPr algn="ctr"/>
            <a:r>
              <a:rPr lang="ko-KR" altLang="en-US" sz="900"/>
              <a:t>언제라도 다시 후반 플레이 가능</a:t>
            </a:r>
            <a:endParaRPr lang="en-US" altLang="ko-KR" sz="900"/>
          </a:p>
          <a:p>
            <a:pPr algn="ctr"/>
            <a:r>
              <a:rPr lang="ko-KR" altLang="en-US" sz="900"/>
              <a:t>하지만 성장 과정에 있어 절대적인 중반 구간의 복귀 유도</a:t>
            </a:r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09122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NG 및 SVG의 그리드 일러스트">
            <a:extLst>
              <a:ext uri="{FF2B5EF4-FFF2-40B4-BE49-F238E27FC236}">
                <a16:creationId xmlns:a16="http://schemas.microsoft.com/office/drawing/2014/main" id="{E2B3E95B-C180-6009-8965-3D0663DB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8113" y="2374464"/>
            <a:ext cx="3877052" cy="32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788BEE-3FE1-3FDB-0D96-D2F4A0FE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063" y="6379209"/>
            <a:ext cx="2743200" cy="365125"/>
          </a:xfrm>
        </p:spPr>
        <p:txBody>
          <a:bodyPr/>
          <a:lstStyle/>
          <a:p>
            <a:fld id="{FB0AAD67-1065-4AD1-8F65-6C64178E850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9EF40C-071D-E820-CDCF-4920EE5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CAE813-A563-626C-5008-C6F72ABC3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2" b="94780" l="4533" r="91785">
                        <a14:foregroundMark x1="40510" y1="9788" x2="52125" y2="5873"/>
                        <a14:foregroundMark x1="51416" y1="3263" x2="51841" y2="1631"/>
                        <a14:foregroundMark x1="66714" y1="5383" x2="67705" y2="5383"/>
                        <a14:foregroundMark x1="68272" y1="5546" x2="68272" y2="5546"/>
                        <a14:foregroundMark x1="33853" y1="6199" x2="33853" y2="6199"/>
                        <a14:foregroundMark x1="38527" y1="6199" x2="38527" y2="6199"/>
                        <a14:foregroundMark x1="35977" y1="6199" x2="35977" y2="6199"/>
                        <a14:foregroundMark x1="21671" y1="20065" x2="21671" y2="20065"/>
                        <a14:foregroundMark x1="8074" y1="29690" x2="8074" y2="29690"/>
                        <a14:foregroundMark x1="9065" y1="25612" x2="9065" y2="25612"/>
                        <a14:foregroundMark x1="8215" y1="25938" x2="8215" y2="25938"/>
                        <a14:foregroundMark x1="4674" y1="30179" x2="4674" y2="30179"/>
                        <a14:foregroundMark x1="19405" y1="59543" x2="19405" y2="59543"/>
                        <a14:foregroundMark x1="19263" y1="56607" x2="19263" y2="56607"/>
                        <a14:foregroundMark x1="19688" y1="56444" x2="19688" y2="56444"/>
                        <a14:foregroundMark x1="49433" y1="90375" x2="49433" y2="90375"/>
                        <a14:foregroundMark x1="50142" y1="94780" x2="50142" y2="94780"/>
                        <a14:foregroundMark x1="89377" y1="37194" x2="89377" y2="37194"/>
                        <a14:foregroundMark x1="91785" y1="33768" x2="91785" y2="33768"/>
                        <a14:foregroundMark x1="81586" y1="24307" x2="81586" y2="243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0382" y="5262384"/>
            <a:ext cx="733316" cy="63671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1FDC76-1164-A0BD-BCA8-9DAB2C3DEDFA}"/>
              </a:ext>
            </a:extLst>
          </p:cNvPr>
          <p:cNvCxnSpPr/>
          <p:nvPr/>
        </p:nvCxnSpPr>
        <p:spPr>
          <a:xfrm>
            <a:off x="3206235" y="6048741"/>
            <a:ext cx="7016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65B2CFF5-0165-856C-3DE1-FBD89E8624D9}"/>
              </a:ext>
            </a:extLst>
          </p:cNvPr>
          <p:cNvSpPr txBox="1">
            <a:spLocks/>
          </p:cNvSpPr>
          <p:nvPr/>
        </p:nvSpPr>
        <p:spPr>
          <a:xfrm>
            <a:off x="3110777" y="6138488"/>
            <a:ext cx="892527" cy="398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en-US" altLang="ko-KR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100</a:t>
            </a:r>
            <a:endParaRPr lang="ko-KR" altLang="en-US" sz="2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5CF7896-2593-B910-493E-E050862405F1}"/>
              </a:ext>
            </a:extLst>
          </p:cNvPr>
          <p:cNvSpPr txBox="1">
            <a:spLocks/>
          </p:cNvSpPr>
          <p:nvPr/>
        </p:nvSpPr>
        <p:spPr>
          <a:xfrm>
            <a:off x="4490653" y="5963082"/>
            <a:ext cx="1989111" cy="355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r"/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 UNIT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100 = </a:t>
            </a:r>
            <a:r>
              <a:rPr lang="en-US" altLang="ko-KR" sz="1600" b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1M</a:t>
            </a:r>
            <a:endParaRPr lang="ko-KR" altLang="en-US" sz="16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0A5A31EC-6024-C46A-D9D8-6281699C77DB}"/>
              </a:ext>
            </a:extLst>
          </p:cNvPr>
          <p:cNvSpPr txBox="1">
            <a:spLocks/>
          </p:cNvSpPr>
          <p:nvPr/>
        </p:nvSpPr>
        <p:spPr>
          <a:xfrm>
            <a:off x="2692884" y="883489"/>
            <a:ext cx="3254004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공격범위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CC2E8C-87C2-953A-C267-B8B731F9697F}"/>
              </a:ext>
            </a:extLst>
          </p:cNvPr>
          <p:cNvSpPr txBox="1"/>
          <p:nvPr/>
        </p:nvSpPr>
        <p:spPr>
          <a:xfrm>
            <a:off x="3267896" y="1309363"/>
            <a:ext cx="4780790" cy="7242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모든 공격은 범위 기반 공격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045C2AA-C7CB-9304-2F1E-0995CD94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 b="1"/>
              <a:t>조건설정</a:t>
            </a:r>
            <a:endParaRPr lang="en-US" altLang="ko-KR" b="1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622FD9A-8E32-03F1-F3C0-12A10A55259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2" b="94780" l="4533" r="91785">
                        <a14:foregroundMark x1="40510" y1="9788" x2="52125" y2="5873"/>
                        <a14:foregroundMark x1="51416" y1="3263" x2="51841" y2="1631"/>
                        <a14:foregroundMark x1="66714" y1="5383" x2="67705" y2="5383"/>
                        <a14:foregroundMark x1="68272" y1="5546" x2="68272" y2="5546"/>
                        <a14:foregroundMark x1="33853" y1="6199" x2="33853" y2="6199"/>
                        <a14:foregroundMark x1="38527" y1="6199" x2="38527" y2="6199"/>
                        <a14:foregroundMark x1="35977" y1="6199" x2="35977" y2="6199"/>
                        <a14:foregroundMark x1="21671" y1="20065" x2="21671" y2="20065"/>
                        <a14:foregroundMark x1="8074" y1="29690" x2="8074" y2="29690"/>
                        <a14:foregroundMark x1="9065" y1="25612" x2="9065" y2="25612"/>
                        <a14:foregroundMark x1="8215" y1="25938" x2="8215" y2="25938"/>
                        <a14:foregroundMark x1="4674" y1="30179" x2="4674" y2="30179"/>
                        <a14:foregroundMark x1="19405" y1="59543" x2="19405" y2="59543"/>
                        <a14:foregroundMark x1="19263" y1="56607" x2="19263" y2="56607"/>
                        <a14:foregroundMark x1="19688" y1="56444" x2="19688" y2="56444"/>
                        <a14:foregroundMark x1="49433" y1="90375" x2="49433" y2="90375"/>
                        <a14:foregroundMark x1="50142" y1="94780" x2="50142" y2="94780"/>
                        <a14:foregroundMark x1="89377" y1="37194" x2="89377" y2="37194"/>
                        <a14:foregroundMark x1="91785" y1="33768" x2="91785" y2="33768"/>
                        <a14:foregroundMark x1="81586" y1="24307" x2="81586" y2="243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5930" y="4635960"/>
            <a:ext cx="733316" cy="63671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2C1BEB-8C2F-9F54-85B8-AA8D40C78BB0}"/>
              </a:ext>
            </a:extLst>
          </p:cNvPr>
          <p:cNvCxnSpPr/>
          <p:nvPr/>
        </p:nvCxnSpPr>
        <p:spPr>
          <a:xfrm flipV="1">
            <a:off x="3552588" y="4743242"/>
            <a:ext cx="0" cy="972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167287-3FB4-FD41-EF44-CEDF6F7302D2}"/>
              </a:ext>
            </a:extLst>
          </p:cNvPr>
          <p:cNvSpPr txBox="1"/>
          <p:nvPr/>
        </p:nvSpPr>
        <p:spPr>
          <a:xfrm>
            <a:off x="3979660" y="5000453"/>
            <a:ext cx="2359941" cy="33855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이동 속도 </a:t>
            </a:r>
            <a:r>
              <a:rPr lang="en-US" altLang="ko-KR" sz="1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 = 100*N/1</a:t>
            </a:r>
            <a:r>
              <a:rPr lang="ko-KR" altLang="en-US" sz="16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D44FC9-BCE8-BDFE-184A-99E311B5184B}"/>
              </a:ext>
            </a:extLst>
          </p:cNvPr>
          <p:cNvGrpSpPr/>
          <p:nvPr/>
        </p:nvGrpSpPr>
        <p:grpSpPr>
          <a:xfrm>
            <a:off x="6953454" y="1778000"/>
            <a:ext cx="4506891" cy="4831808"/>
            <a:chOff x="6953454" y="1220523"/>
            <a:chExt cx="5026880" cy="53892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7065EC-3707-C9E9-B780-5254961F2E00}"/>
                </a:ext>
              </a:extLst>
            </p:cNvPr>
            <p:cNvGrpSpPr/>
            <p:nvPr/>
          </p:nvGrpSpPr>
          <p:grpSpPr>
            <a:xfrm>
              <a:off x="6953454" y="1220523"/>
              <a:ext cx="5026880" cy="5389285"/>
              <a:chOff x="6953454" y="1220523"/>
              <a:chExt cx="5026880" cy="538928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5F12B9A5-DA8E-16A7-5D7C-59B3BD324A4B}"/>
                  </a:ext>
                </a:extLst>
              </p:cNvPr>
              <p:cNvGrpSpPr/>
              <p:nvPr/>
            </p:nvGrpSpPr>
            <p:grpSpPr>
              <a:xfrm>
                <a:off x="7348082" y="1507259"/>
                <a:ext cx="4169458" cy="5102549"/>
                <a:chOff x="7348082" y="1507259"/>
                <a:chExt cx="4169458" cy="5102549"/>
              </a:xfrm>
            </p:grpSpPr>
            <p:pic>
              <p:nvPicPr>
                <p:cNvPr id="15" name="Picture 2" descr="PNG 및 SVG의 그리드 일러스트">
                  <a:extLst>
                    <a:ext uri="{FF2B5EF4-FFF2-40B4-BE49-F238E27FC236}">
                      <a16:creationId xmlns:a16="http://schemas.microsoft.com/office/drawing/2014/main" id="{E045C651-C3ED-B624-37D3-003FAB520A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164244" y="1691097"/>
                  <a:ext cx="2229768" cy="18620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C155F02D-A667-0209-9D47-5C976FB88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142" b="94780" l="4533" r="91785">
                              <a14:foregroundMark x1="40510" y1="9788" x2="52125" y2="5873"/>
                              <a14:foregroundMark x1="51416" y1="3263" x2="51841" y2="1631"/>
                              <a14:foregroundMark x1="66714" y1="5383" x2="67705" y2="5383"/>
                              <a14:foregroundMark x1="68272" y1="5546" x2="68272" y2="5546"/>
                              <a14:foregroundMark x1="33853" y1="6199" x2="33853" y2="6199"/>
                              <a14:foregroundMark x1="38527" y1="6199" x2="38527" y2="6199"/>
                              <a14:foregroundMark x1="35977" y1="6199" x2="35977" y2="6199"/>
                              <a14:foregroundMark x1="21671" y1="20065" x2="21671" y2="20065"/>
                              <a14:foregroundMark x1="8074" y1="29690" x2="8074" y2="29690"/>
                              <a14:foregroundMark x1="9065" y1="25612" x2="9065" y2="25612"/>
                              <a14:foregroundMark x1="8215" y1="25938" x2="8215" y2="25938"/>
                              <a14:foregroundMark x1="4674" y1="30179" x2="4674" y2="30179"/>
                              <a14:foregroundMark x1="19405" y1="59543" x2="19405" y2="59543"/>
                              <a14:foregroundMark x1="19263" y1="56607" x2="19263" y2="56607"/>
                              <a14:foregroundMark x1="19688" y1="56444" x2="19688" y2="56444"/>
                              <a14:foregroundMark x1="49433" y1="90375" x2="49433" y2="90375"/>
                              <a14:foregroundMark x1="50142" y1="94780" x2="50142" y2="94780"/>
                              <a14:foregroundMark x1="89377" y1="37194" x2="89377" y2="37194"/>
                              <a14:foregroundMark x1="91785" y1="33768" x2="91785" y2="33768"/>
                              <a14:foregroundMark x1="81586" y1="24307" x2="81586" y2="2430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48269" y="2993231"/>
                  <a:ext cx="461717" cy="400896"/>
                </a:xfrm>
                <a:prstGeom prst="rect">
                  <a:avLst/>
                </a:prstGeom>
              </p:spPr>
            </p:pic>
            <p:sp>
              <p:nvSpPr>
                <p:cNvPr id="17" name="막힌 원호 16">
                  <a:extLst>
                    <a:ext uri="{FF2B5EF4-FFF2-40B4-BE49-F238E27FC236}">
                      <a16:creationId xmlns:a16="http://schemas.microsoft.com/office/drawing/2014/main" id="{CC0F63F4-B71E-D67C-6E26-C2D32141E24A}"/>
                    </a:ext>
                  </a:extLst>
                </p:cNvPr>
                <p:cNvSpPr/>
                <p:nvPr/>
              </p:nvSpPr>
              <p:spPr>
                <a:xfrm rot="20552851">
                  <a:off x="7617458" y="2434232"/>
                  <a:ext cx="1393060" cy="1378670"/>
                </a:xfrm>
                <a:prstGeom prst="blockArc">
                  <a:avLst>
                    <a:gd name="adj1" fmla="val 15043245"/>
                    <a:gd name="adj2" fmla="val 1123322"/>
                    <a:gd name="adj3" fmla="val 4094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" name="Picture 2" descr="PNG 및 SVG의 그리드 일러스트">
                  <a:extLst>
                    <a:ext uri="{FF2B5EF4-FFF2-40B4-BE49-F238E27FC236}">
                      <a16:creationId xmlns:a16="http://schemas.microsoft.com/office/drawing/2014/main" id="{295C354E-AFD7-03FC-90E7-609A2A8F2D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9471611" y="1713540"/>
                  <a:ext cx="2229768" cy="18620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7B52C4D0-1FED-DDA9-5220-78EAC97956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142" b="94780" l="4533" r="91785">
                              <a14:foregroundMark x1="40510" y1="9788" x2="52125" y2="5873"/>
                              <a14:foregroundMark x1="51416" y1="3263" x2="51841" y2="1631"/>
                              <a14:foregroundMark x1="66714" y1="5383" x2="67705" y2="5383"/>
                              <a14:foregroundMark x1="68272" y1="5546" x2="68272" y2="5546"/>
                              <a14:foregroundMark x1="33853" y1="6199" x2="33853" y2="6199"/>
                              <a14:foregroundMark x1="38527" y1="6199" x2="38527" y2="6199"/>
                              <a14:foregroundMark x1="35977" y1="6199" x2="35977" y2="6199"/>
                              <a14:foregroundMark x1="21671" y1="20065" x2="21671" y2="20065"/>
                              <a14:foregroundMark x1="8074" y1="29690" x2="8074" y2="29690"/>
                              <a14:foregroundMark x1="9065" y1="25612" x2="9065" y2="25612"/>
                              <a14:foregroundMark x1="8215" y1="25938" x2="8215" y2="25938"/>
                              <a14:foregroundMark x1="4674" y1="30179" x2="4674" y2="30179"/>
                              <a14:foregroundMark x1="19405" y1="59543" x2="19405" y2="59543"/>
                              <a14:foregroundMark x1="19263" y1="56607" x2="19263" y2="56607"/>
                              <a14:foregroundMark x1="19688" y1="56444" x2="19688" y2="56444"/>
                              <a14:foregroundMark x1="49433" y1="90375" x2="49433" y2="90375"/>
                              <a14:foregroundMark x1="50142" y1="94780" x2="50142" y2="94780"/>
                              <a14:foregroundMark x1="89377" y1="37194" x2="89377" y2="37194"/>
                              <a14:foregroundMark x1="91785" y1="33768" x2="91785" y2="33768"/>
                              <a14:foregroundMark x1="81586" y1="24307" x2="81586" y2="2430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5636" y="2993231"/>
                  <a:ext cx="461717" cy="400896"/>
                </a:xfrm>
                <a:prstGeom prst="rect">
                  <a:avLst/>
                </a:prstGeom>
              </p:spPr>
            </p:pic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31D7BFF4-154C-7DC5-3674-B3AA26721A67}"/>
                    </a:ext>
                  </a:extLst>
                </p:cNvPr>
                <p:cNvSpPr/>
                <p:nvPr/>
              </p:nvSpPr>
              <p:spPr>
                <a:xfrm rot="10800000">
                  <a:off x="10117638" y="1937135"/>
                  <a:ext cx="937712" cy="1056093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Picture 2" descr="PNG 및 SVG의 그리드 일러스트">
                  <a:extLst>
                    <a:ext uri="{FF2B5EF4-FFF2-40B4-BE49-F238E27FC236}">
                      <a16:creationId xmlns:a16="http://schemas.microsoft.com/office/drawing/2014/main" id="{5B1F93CC-84EF-268E-5267-C16F1498CA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164245" y="4387619"/>
                  <a:ext cx="2229768" cy="18620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A338077A-0D7C-5F1E-C044-7734259A2D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142" b="94780" l="4533" r="91785">
                              <a14:foregroundMark x1="40510" y1="9788" x2="52125" y2="5873"/>
                              <a14:foregroundMark x1="51416" y1="3263" x2="51841" y2="1631"/>
                              <a14:foregroundMark x1="66714" y1="5383" x2="67705" y2="5383"/>
                              <a14:foregroundMark x1="68272" y1="5546" x2="68272" y2="5546"/>
                              <a14:foregroundMark x1="33853" y1="6199" x2="33853" y2="6199"/>
                              <a14:foregroundMark x1="38527" y1="6199" x2="38527" y2="6199"/>
                              <a14:foregroundMark x1="35977" y1="6199" x2="35977" y2="6199"/>
                              <a14:foregroundMark x1="21671" y1="20065" x2="21671" y2="20065"/>
                              <a14:foregroundMark x1="8074" y1="29690" x2="8074" y2="29690"/>
                              <a14:foregroundMark x1="9065" y1="25612" x2="9065" y2="25612"/>
                              <a14:foregroundMark x1="8215" y1="25938" x2="8215" y2="25938"/>
                              <a14:foregroundMark x1="4674" y1="30179" x2="4674" y2="30179"/>
                              <a14:foregroundMark x1="19405" y1="59543" x2="19405" y2="59543"/>
                              <a14:foregroundMark x1="19263" y1="56607" x2="19263" y2="56607"/>
                              <a14:foregroundMark x1="19688" y1="56444" x2="19688" y2="56444"/>
                              <a14:foregroundMark x1="49433" y1="90375" x2="49433" y2="90375"/>
                              <a14:foregroundMark x1="50142" y1="94780" x2="50142" y2="94780"/>
                              <a14:foregroundMark x1="89377" y1="37194" x2="89377" y2="37194"/>
                              <a14:foregroundMark x1="91785" y1="33768" x2="91785" y2="33768"/>
                              <a14:foregroundMark x1="81586" y1="24307" x2="81586" y2="2430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48270" y="6015500"/>
                  <a:ext cx="461717" cy="400896"/>
                </a:xfrm>
                <a:prstGeom prst="rect">
                  <a:avLst/>
                </a:prstGeom>
              </p:spPr>
            </p:pic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E20440AA-2DAE-8DB0-63CD-C957309155E3}"/>
                    </a:ext>
                  </a:extLst>
                </p:cNvPr>
                <p:cNvGrpSpPr/>
                <p:nvPr/>
              </p:nvGrpSpPr>
              <p:grpSpPr>
                <a:xfrm>
                  <a:off x="7408497" y="4249666"/>
                  <a:ext cx="1741262" cy="2360142"/>
                  <a:chOff x="7643112" y="3606216"/>
                  <a:chExt cx="1741262" cy="2360142"/>
                </a:xfrm>
              </p:grpSpPr>
              <p:sp>
                <p:nvSpPr>
                  <p:cNvPr id="23" name="막힌 원호 22">
                    <a:extLst>
                      <a:ext uri="{FF2B5EF4-FFF2-40B4-BE49-F238E27FC236}">
                        <a16:creationId xmlns:a16="http://schemas.microsoft.com/office/drawing/2014/main" id="{2CE58D47-45A5-CD80-31A3-1D8F7E9FE628}"/>
                      </a:ext>
                    </a:extLst>
                  </p:cNvPr>
                  <p:cNvSpPr/>
                  <p:nvPr/>
                </p:nvSpPr>
                <p:spPr>
                  <a:xfrm>
                    <a:off x="7643112" y="3606216"/>
                    <a:ext cx="1741262" cy="1450048"/>
                  </a:xfrm>
                  <a:prstGeom prst="blockArc">
                    <a:avLst>
                      <a:gd name="adj1" fmla="val 10800000"/>
                      <a:gd name="adj2" fmla="val 21599990"/>
                      <a:gd name="adj3" fmla="val 23164"/>
                    </a:avLst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막힌 원호 23">
                    <a:extLst>
                      <a:ext uri="{FF2B5EF4-FFF2-40B4-BE49-F238E27FC236}">
                        <a16:creationId xmlns:a16="http://schemas.microsoft.com/office/drawing/2014/main" id="{BEC3BF02-9DFB-40C4-3C88-5FB39B123030}"/>
                      </a:ext>
                    </a:extLst>
                  </p:cNvPr>
                  <p:cNvSpPr/>
                  <p:nvPr/>
                </p:nvSpPr>
                <p:spPr>
                  <a:xfrm>
                    <a:off x="8028595" y="5158338"/>
                    <a:ext cx="970295" cy="808020"/>
                  </a:xfrm>
                  <a:prstGeom prst="blockArc">
                    <a:avLst>
                      <a:gd name="adj1" fmla="val 10800000"/>
                      <a:gd name="adj2" fmla="val 21599990"/>
                      <a:gd name="adj3" fmla="val 23164"/>
                    </a:avLst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27738BEB-4303-0CA2-F7AE-AEEC6AE50CB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3742" y="4034047"/>
                    <a:ext cx="0" cy="1124291"/>
                  </a:xfrm>
                  <a:prstGeom prst="straightConnector1">
                    <a:avLst/>
                  </a:prstGeom>
                  <a:ln w="57150">
                    <a:solidFill>
                      <a:schemeClr val="accent2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E9FC962C-AB53-0366-B30A-8F5080FAC3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643112" y="4331240"/>
                    <a:ext cx="373648" cy="1231108"/>
                  </a:xfrm>
                  <a:prstGeom prst="straightConnector1">
                    <a:avLst/>
                  </a:prstGeom>
                  <a:ln w="57150">
                    <a:solidFill>
                      <a:schemeClr val="accent2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화살표 연결선 26">
                    <a:extLst>
                      <a:ext uri="{FF2B5EF4-FFF2-40B4-BE49-F238E27FC236}">
                        <a16:creationId xmlns:a16="http://schemas.microsoft.com/office/drawing/2014/main" id="{B226ADFD-EEC4-6ADD-45AF-95D5CFAA2E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992973" y="4331240"/>
                    <a:ext cx="391401" cy="1231108"/>
                  </a:xfrm>
                  <a:prstGeom prst="straightConnector1">
                    <a:avLst/>
                  </a:prstGeom>
                  <a:ln w="57150">
                    <a:solidFill>
                      <a:schemeClr val="accent2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9" name="Picture 2" descr="PNG 및 SVG의 그리드 일러스트">
                  <a:extLst>
                    <a:ext uri="{FF2B5EF4-FFF2-40B4-BE49-F238E27FC236}">
                      <a16:creationId xmlns:a16="http://schemas.microsoft.com/office/drawing/2014/main" id="{9A500F97-644D-BFB6-6FAA-DB680E10CC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9464387" y="4387619"/>
                  <a:ext cx="2229768" cy="18620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FECCCD7A-E95C-5CA1-8DFA-9E927B52EA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142" b="94780" l="4533" r="91785">
                              <a14:foregroundMark x1="40510" y1="9788" x2="52125" y2="5873"/>
                              <a14:foregroundMark x1="51416" y1="3263" x2="51841" y2="1631"/>
                              <a14:foregroundMark x1="66714" y1="5383" x2="67705" y2="5383"/>
                              <a14:foregroundMark x1="68272" y1="5546" x2="68272" y2="5546"/>
                              <a14:foregroundMark x1="33853" y1="6199" x2="33853" y2="6199"/>
                              <a14:foregroundMark x1="38527" y1="6199" x2="38527" y2="6199"/>
                              <a14:foregroundMark x1="35977" y1="6199" x2="35977" y2="6199"/>
                              <a14:foregroundMark x1="21671" y1="20065" x2="21671" y2="20065"/>
                              <a14:foregroundMark x1="8074" y1="29690" x2="8074" y2="29690"/>
                              <a14:foregroundMark x1="9065" y1="25612" x2="9065" y2="25612"/>
                              <a14:foregroundMark x1="8215" y1="25938" x2="8215" y2="25938"/>
                              <a14:foregroundMark x1="4674" y1="30179" x2="4674" y2="30179"/>
                              <a14:foregroundMark x1="19405" y1="59543" x2="19405" y2="59543"/>
                              <a14:foregroundMark x1="19263" y1="56607" x2="19263" y2="56607"/>
                              <a14:foregroundMark x1="19688" y1="56444" x2="19688" y2="56444"/>
                              <a14:foregroundMark x1="49433" y1="90375" x2="49433" y2="90375"/>
                              <a14:foregroundMark x1="50142" y1="94780" x2="50142" y2="94780"/>
                              <a14:foregroundMark x1="89377" y1="37194" x2="89377" y2="37194"/>
                              <a14:foregroundMark x1="91785" y1="33768" x2="91785" y2="33768"/>
                              <a14:foregroundMark x1="81586" y1="24307" x2="81586" y2="2430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62083" y="6059360"/>
                  <a:ext cx="461717" cy="400896"/>
                </a:xfrm>
                <a:prstGeom prst="rect">
                  <a:avLst/>
                </a:prstGeom>
              </p:spPr>
            </p:pic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06A7C25-EB79-491C-5B16-1621C87B6AD3}"/>
                    </a:ext>
                  </a:extLst>
                </p:cNvPr>
                <p:cNvSpPr/>
                <p:nvPr/>
              </p:nvSpPr>
              <p:spPr>
                <a:xfrm>
                  <a:off x="10000460" y="4203780"/>
                  <a:ext cx="1157622" cy="18766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4B7E8B-0AAC-F669-FB0C-5BB8961E7B00}"/>
                    </a:ext>
                  </a:extLst>
                </p:cNvPr>
                <p:cNvSpPr/>
                <p:nvPr/>
              </p:nvSpPr>
              <p:spPr>
                <a:xfrm>
                  <a:off x="9994787" y="4561922"/>
                  <a:ext cx="1157622" cy="109190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6FAD1587-2D2E-5F1D-D409-E1203890A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3598" y="4203780"/>
                  <a:ext cx="0" cy="379792"/>
                </a:xfrm>
                <a:prstGeom prst="straightConnector1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82383614-A2E1-BA79-66DA-BDDE08E36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6769" y="5643276"/>
                  <a:ext cx="6172" cy="426636"/>
                </a:xfrm>
                <a:prstGeom prst="straightConnector1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FA87495-23C8-CF01-480E-8405C6D5EF5A}"/>
                  </a:ext>
                </a:extLst>
              </p:cNvPr>
              <p:cNvSpPr txBox="1"/>
              <p:nvPr/>
            </p:nvSpPr>
            <p:spPr>
              <a:xfrm>
                <a:off x="6953454" y="1220523"/>
                <a:ext cx="2651343" cy="479582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5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보편적인 속도 신력의 공격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408B2C3-4AD1-928E-5BBB-E2969E959C4F}"/>
                  </a:ext>
                </a:extLst>
              </p:cNvPr>
              <p:cNvSpPr txBox="1"/>
              <p:nvPr/>
            </p:nvSpPr>
            <p:spPr>
              <a:xfrm>
                <a:off x="9328991" y="1220523"/>
                <a:ext cx="2651343" cy="479582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5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보편적인 공격 신력의 공격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EFA087-E7BD-B31B-8149-0930B712936D}"/>
                </a:ext>
              </a:extLst>
            </p:cNvPr>
            <p:cNvSpPr txBox="1"/>
            <p:nvPr/>
          </p:nvSpPr>
          <p:spPr>
            <a:xfrm>
              <a:off x="6953454" y="3872573"/>
              <a:ext cx="2651343" cy="47958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보편적인 속도 신력의 스킬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9C3F6-504E-302D-5C53-3FCFFA33AA41}"/>
                </a:ext>
              </a:extLst>
            </p:cNvPr>
            <p:cNvSpPr txBox="1"/>
            <p:nvPr/>
          </p:nvSpPr>
          <p:spPr>
            <a:xfrm>
              <a:off x="9328991" y="3872573"/>
              <a:ext cx="2651343" cy="47958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보편적인 공격 신력의 스킬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0BB2404-6C1F-9246-B97F-9FE3D755EA37}"/>
              </a:ext>
            </a:extLst>
          </p:cNvPr>
          <p:cNvSpPr txBox="1"/>
          <p:nvPr/>
        </p:nvSpPr>
        <p:spPr>
          <a:xfrm>
            <a:off x="7206722" y="1109845"/>
            <a:ext cx="2651344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설정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93CB9B-8D93-7B81-41D7-8FEBE67FC6DE}"/>
              </a:ext>
            </a:extLst>
          </p:cNvPr>
          <p:cNvSpPr txBox="1"/>
          <p:nvPr/>
        </p:nvSpPr>
        <p:spPr>
          <a:xfrm>
            <a:off x="7407554" y="1363983"/>
            <a:ext cx="3751017" cy="51019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속도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방어 신력의 공격범위 </a:t>
            </a:r>
            <a:r>
              <a: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 신력의 공격범위</a:t>
            </a:r>
            <a:endParaRPr lang="en-US" altLang="ko-KR" sz="12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52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788BEE-3FE1-3FDB-0D96-D2F4A0FE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063" y="6379209"/>
            <a:ext cx="2743200" cy="365125"/>
          </a:xfrm>
        </p:spPr>
        <p:txBody>
          <a:bodyPr/>
          <a:lstStyle/>
          <a:p>
            <a:fld id="{FB0AAD67-1065-4AD1-8F65-6C64178E850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9EF40C-071D-E820-CDCF-4920EE51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설정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D1AFDA-CF14-488B-511F-5FCEA97769C0}"/>
              </a:ext>
            </a:extLst>
          </p:cNvPr>
          <p:cNvGrpSpPr/>
          <p:nvPr/>
        </p:nvGrpSpPr>
        <p:grpSpPr>
          <a:xfrm>
            <a:off x="3270941" y="2520615"/>
            <a:ext cx="3087904" cy="4016335"/>
            <a:chOff x="3110777" y="2054812"/>
            <a:chExt cx="3446031" cy="4482139"/>
          </a:xfrm>
        </p:grpSpPr>
        <p:pic>
          <p:nvPicPr>
            <p:cNvPr id="5" name="Picture 2" descr="PNG 및 SVG의 그리드 일러스트">
              <a:extLst>
                <a:ext uri="{FF2B5EF4-FFF2-40B4-BE49-F238E27FC236}">
                  <a16:creationId xmlns:a16="http://schemas.microsoft.com/office/drawing/2014/main" id="{E2B3E95B-C180-6009-8965-3D0663DB1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78113" y="2374464"/>
              <a:ext cx="3877052" cy="323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DCF8DFA9-C8B1-8E9F-7257-8AB5A4426A57}"/>
                </a:ext>
              </a:extLst>
            </p:cNvPr>
            <p:cNvSpPr/>
            <p:nvPr/>
          </p:nvSpPr>
          <p:spPr>
            <a:xfrm>
              <a:off x="3256506" y="2079173"/>
              <a:ext cx="571014" cy="614808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CAE813-A563-626C-5008-C6F72ABC3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142" b="94780" l="4533" r="91785">
                          <a14:foregroundMark x1="40510" y1="9788" x2="52125" y2="5873"/>
                          <a14:foregroundMark x1="51416" y1="3263" x2="51841" y2="1631"/>
                          <a14:foregroundMark x1="66714" y1="5383" x2="67705" y2="5383"/>
                          <a14:foregroundMark x1="68272" y1="5546" x2="68272" y2="5546"/>
                          <a14:foregroundMark x1="33853" y1="6199" x2="33853" y2="6199"/>
                          <a14:foregroundMark x1="38527" y1="6199" x2="38527" y2="6199"/>
                          <a14:foregroundMark x1="35977" y1="6199" x2="35977" y2="6199"/>
                          <a14:foregroundMark x1="21671" y1="20065" x2="21671" y2="20065"/>
                          <a14:foregroundMark x1="8074" y1="29690" x2="8074" y2="29690"/>
                          <a14:foregroundMark x1="9065" y1="25612" x2="9065" y2="25612"/>
                          <a14:foregroundMark x1="8215" y1="25938" x2="8215" y2="25938"/>
                          <a14:foregroundMark x1="4674" y1="30179" x2="4674" y2="30179"/>
                          <a14:foregroundMark x1="19405" y1="59543" x2="19405" y2="59543"/>
                          <a14:foregroundMark x1="19263" y1="56607" x2="19263" y2="56607"/>
                          <a14:foregroundMark x1="19688" y1="56444" x2="19688" y2="56444"/>
                          <a14:foregroundMark x1="49433" y1="90375" x2="49433" y2="90375"/>
                          <a14:foregroundMark x1="50142" y1="94780" x2="50142" y2="94780"/>
                          <a14:foregroundMark x1="89377" y1="37194" x2="89377" y2="37194"/>
                          <a14:foregroundMark x1="91785" y1="33768" x2="91785" y2="33768"/>
                          <a14:foregroundMark x1="81586" y1="24307" x2="81586" y2="2430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34945" y="5267760"/>
              <a:ext cx="815372" cy="707964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E1FDC76-1164-A0BD-BCA8-9DAB2C3DEDFA}"/>
                </a:ext>
              </a:extLst>
            </p:cNvPr>
            <p:cNvCxnSpPr/>
            <p:nvPr/>
          </p:nvCxnSpPr>
          <p:spPr>
            <a:xfrm>
              <a:off x="3206235" y="6048741"/>
              <a:ext cx="7016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5B2CFF5-0165-856C-3DE1-FBD89E8624D9}"/>
                </a:ext>
              </a:extLst>
            </p:cNvPr>
            <p:cNvSpPr txBox="1">
              <a:spLocks/>
            </p:cNvSpPr>
            <p:nvPr/>
          </p:nvSpPr>
          <p:spPr>
            <a:xfrm>
              <a:off x="3110777" y="6138488"/>
              <a:ext cx="892527" cy="3984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400" b="1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100</a:t>
              </a:r>
              <a:endPara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A5CF7896-2593-B910-493E-E050862405F1}"/>
                </a:ext>
              </a:extLst>
            </p:cNvPr>
            <p:cNvSpPr txBox="1">
              <a:spLocks/>
            </p:cNvSpPr>
            <p:nvPr/>
          </p:nvSpPr>
          <p:spPr>
            <a:xfrm>
              <a:off x="4365804" y="5963082"/>
              <a:ext cx="2113960" cy="3553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400" b="1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16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 UNIT</a:t>
              </a:r>
              <a:r>
                <a:rPr lang="ko-KR" altLang="en-US" sz="16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6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= 100 = </a:t>
              </a:r>
              <a:r>
                <a:rPr lang="en-US" altLang="ko-KR" sz="1600" b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1M</a:t>
              </a:r>
              <a:endPara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75B109D8-8566-2AD5-5FB5-A082ECB56445}"/>
                </a:ext>
              </a:extLst>
            </p:cNvPr>
            <p:cNvSpPr/>
            <p:nvPr/>
          </p:nvSpPr>
          <p:spPr>
            <a:xfrm>
              <a:off x="5810492" y="4628518"/>
              <a:ext cx="571014" cy="614808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rgbClr val="000000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59D083-27E4-790C-3A7B-9547864100C5}"/>
                </a:ext>
              </a:extLst>
            </p:cNvPr>
            <p:cNvCxnSpPr>
              <a:cxnSpLocks/>
            </p:cNvCxnSpPr>
            <p:nvPr/>
          </p:nvCxnSpPr>
          <p:spPr>
            <a:xfrm>
              <a:off x="3877213" y="2709613"/>
              <a:ext cx="1878487" cy="193110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B60942-1F65-DFB2-7ACB-CE26B0A1D528}"/>
                </a:ext>
              </a:extLst>
            </p:cNvPr>
            <p:cNvSpPr txBox="1"/>
            <p:nvPr/>
          </p:nvSpPr>
          <p:spPr>
            <a:xfrm>
              <a:off x="4678321" y="2709613"/>
              <a:ext cx="1878487" cy="53186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배치 거리 </a:t>
              </a:r>
              <a:r>
                <a:rPr lang="en-US" altLang="ko-KR" sz="12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: 200 ~ 700</a:t>
              </a:r>
            </a:p>
            <a:p>
              <a:r>
                <a:rPr lang="ko-KR" altLang="en-US" sz="12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평균 거리 </a:t>
              </a:r>
              <a:r>
                <a:rPr lang="en-US" altLang="ko-KR" sz="12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: 450</a:t>
              </a:r>
              <a:endParaRPr lang="ko-KR" altLang="en-US" sz="12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제목 1">
            <a:extLst>
              <a:ext uri="{FF2B5EF4-FFF2-40B4-BE49-F238E27FC236}">
                <a16:creationId xmlns:a16="http://schemas.microsoft.com/office/drawing/2014/main" id="{0A5A31EC-6024-C46A-D9D8-6281699C77DB}"/>
              </a:ext>
            </a:extLst>
          </p:cNvPr>
          <p:cNvSpPr txBox="1">
            <a:spLocks/>
          </p:cNvSpPr>
          <p:nvPr/>
        </p:nvSpPr>
        <p:spPr>
          <a:xfrm>
            <a:off x="2691922" y="770871"/>
            <a:ext cx="3254004" cy="552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몬스터 배치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CC2E8C-87C2-953A-C267-B8B731F9697F}"/>
              </a:ext>
            </a:extLst>
          </p:cNvPr>
          <p:cNvSpPr txBox="1"/>
          <p:nvPr/>
        </p:nvSpPr>
        <p:spPr>
          <a:xfrm>
            <a:off x="3267896" y="1745231"/>
            <a:ext cx="3353833" cy="7242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단독 몬스터의 배치</a:t>
            </a:r>
            <a:endParaRPr lang="en-US" altLang="ko-KR" sz="14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몰이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를 통한 평균적 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마리의 동시 공격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D5BBE0-17C8-5BD6-DA7C-85C39C509F33}"/>
              </a:ext>
            </a:extLst>
          </p:cNvPr>
          <p:cNvSpPr txBox="1"/>
          <p:nvPr/>
        </p:nvSpPr>
        <p:spPr>
          <a:xfrm>
            <a:off x="7600270" y="1796325"/>
            <a:ext cx="4780790" cy="7242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몬스터 집단의 배치</a:t>
            </a:r>
            <a:endParaRPr lang="en-US" altLang="ko-KR" sz="1400" b="1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핵엔슬래시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같은 </a:t>
            </a:r>
            <a:r>
              <a:rPr lang="ko-KR" altLang="en-US" sz="140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타격감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제공을 위한 몬스터 배치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ED4F82-2BCF-A05A-78CF-1C8C5A8F8C1E}"/>
              </a:ext>
            </a:extLst>
          </p:cNvPr>
          <p:cNvGrpSpPr/>
          <p:nvPr/>
        </p:nvGrpSpPr>
        <p:grpSpPr>
          <a:xfrm>
            <a:off x="7656262" y="2558816"/>
            <a:ext cx="2927957" cy="3480334"/>
            <a:chOff x="7914012" y="2079818"/>
            <a:chExt cx="3298793" cy="392113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293ED89-0CAB-E0E3-DC02-F5D0CD360015}"/>
                </a:ext>
              </a:extLst>
            </p:cNvPr>
            <p:cNvGrpSpPr/>
            <p:nvPr/>
          </p:nvGrpSpPr>
          <p:grpSpPr>
            <a:xfrm>
              <a:off x="7958264" y="2079818"/>
              <a:ext cx="3254541" cy="3898211"/>
              <a:chOff x="6863390" y="2033653"/>
              <a:chExt cx="3254541" cy="3898211"/>
            </a:xfrm>
          </p:grpSpPr>
          <p:pic>
            <p:nvPicPr>
              <p:cNvPr id="57" name="Picture 2" descr="PNG 및 SVG의 그리드 일러스트">
                <a:extLst>
                  <a:ext uri="{FF2B5EF4-FFF2-40B4-BE49-F238E27FC236}">
                    <a16:creationId xmlns:a16="http://schemas.microsoft.com/office/drawing/2014/main" id="{8FBDC230-6A21-9DD8-DBB2-BAAF532E2D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701674" y="4132139"/>
                <a:ext cx="1961441" cy="1638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PNG 및 SVG의 그리드 일러스트">
                <a:extLst>
                  <a:ext uri="{FF2B5EF4-FFF2-40B4-BE49-F238E27FC236}">
                    <a16:creationId xmlns:a16="http://schemas.microsoft.com/office/drawing/2014/main" id="{5A300E7E-E4D8-83FF-EE7C-7307461025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701870" y="2196274"/>
                <a:ext cx="1961441" cy="1638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PNG 및 SVG의 그리드 일러스트">
                <a:extLst>
                  <a:ext uri="{FF2B5EF4-FFF2-40B4-BE49-F238E27FC236}">
                    <a16:creationId xmlns:a16="http://schemas.microsoft.com/office/drawing/2014/main" id="{F6993A5C-2496-BEC0-F368-015131FA2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8318009" y="4131234"/>
                <a:ext cx="1961441" cy="1638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PNG 및 SVG의 그리드 일러스트">
                <a:extLst>
                  <a:ext uri="{FF2B5EF4-FFF2-40B4-BE49-F238E27FC236}">
                    <a16:creationId xmlns:a16="http://schemas.microsoft.com/office/drawing/2014/main" id="{FE9CB3C5-BBDB-25E5-1F3C-BA07449A99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8318205" y="2195369"/>
                <a:ext cx="1961441" cy="1638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3A596EF4-CC85-2B63-04D8-E20E2570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142" b="94780" l="4533" r="91785">
                          <a14:foregroundMark x1="40510" y1="9788" x2="52125" y2="5873"/>
                          <a14:foregroundMark x1="51416" y1="3263" x2="51841" y2="1631"/>
                          <a14:foregroundMark x1="66714" y1="5383" x2="67705" y2="5383"/>
                          <a14:foregroundMark x1="68272" y1="5546" x2="68272" y2="5546"/>
                          <a14:foregroundMark x1="33853" y1="6199" x2="33853" y2="6199"/>
                          <a14:foregroundMark x1="38527" y1="6199" x2="38527" y2="6199"/>
                          <a14:foregroundMark x1="35977" y1="6199" x2="35977" y2="6199"/>
                          <a14:foregroundMark x1="21671" y1="20065" x2="21671" y2="20065"/>
                          <a14:foregroundMark x1="8074" y1="29690" x2="8074" y2="29690"/>
                          <a14:foregroundMark x1="9065" y1="25612" x2="9065" y2="25612"/>
                          <a14:foregroundMark x1="8215" y1="25938" x2="8215" y2="25938"/>
                          <a14:foregroundMark x1="4674" y1="30179" x2="4674" y2="30179"/>
                          <a14:foregroundMark x1="19405" y1="59543" x2="19405" y2="59543"/>
                          <a14:foregroundMark x1="19263" y1="56607" x2="19263" y2="56607"/>
                          <a14:foregroundMark x1="19688" y1="56444" x2="19688" y2="56444"/>
                          <a14:foregroundMark x1="49433" y1="90375" x2="49433" y2="90375"/>
                          <a14:foregroundMark x1="50142" y1="94780" x2="50142" y2="94780"/>
                          <a14:foregroundMark x1="89377" y1="37194" x2="89377" y2="37194"/>
                          <a14:foregroundMark x1="91785" y1="33768" x2="91785" y2="33768"/>
                          <a14:foregroundMark x1="81586" y1="24307" x2="81586" y2="2430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14012" y="5645608"/>
              <a:ext cx="409251" cy="355341"/>
            </a:xfrm>
            <a:prstGeom prst="rect">
              <a:avLst/>
            </a:prstGeom>
          </p:spPr>
        </p:pic>
        <p:pic>
          <p:nvPicPr>
            <p:cNvPr id="68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9C9A3346-4DA6-0A33-528C-C305D3DC2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401" y="5006932"/>
              <a:ext cx="310248" cy="310248"/>
            </a:xfrm>
            <a:prstGeom prst="rect">
              <a:avLst/>
            </a:prstGeom>
          </p:spPr>
        </p:pic>
        <p:pic>
          <p:nvPicPr>
            <p:cNvPr id="69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7142E1E1-FC1C-4125-7282-D35BA92DA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0329" y="4998452"/>
              <a:ext cx="310248" cy="310248"/>
            </a:xfrm>
            <a:prstGeom prst="rect">
              <a:avLst/>
            </a:prstGeom>
          </p:spPr>
        </p:pic>
        <p:pic>
          <p:nvPicPr>
            <p:cNvPr id="70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F957F227-6DF5-D2CB-64E0-8436176B5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9885" y="5317534"/>
              <a:ext cx="310248" cy="310248"/>
            </a:xfrm>
            <a:prstGeom prst="rect">
              <a:avLst/>
            </a:prstGeom>
          </p:spPr>
        </p:pic>
        <p:pic>
          <p:nvPicPr>
            <p:cNvPr id="71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24972C3E-13E7-D013-5C25-F31D24307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0133" y="5317180"/>
              <a:ext cx="310248" cy="310248"/>
            </a:xfrm>
            <a:prstGeom prst="rect">
              <a:avLst/>
            </a:prstGeom>
          </p:spPr>
        </p:pic>
        <p:pic>
          <p:nvPicPr>
            <p:cNvPr id="72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E4E9FC1F-1926-5C6E-9715-E14030DBC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25035" y="4988039"/>
              <a:ext cx="487225" cy="487225"/>
            </a:xfrm>
            <a:prstGeom prst="rect">
              <a:avLst/>
            </a:prstGeom>
          </p:spPr>
        </p:pic>
        <p:pic>
          <p:nvPicPr>
            <p:cNvPr id="73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D5D56DD3-DA55-3189-1920-ADF64240E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50270" y="2110429"/>
              <a:ext cx="310248" cy="310248"/>
            </a:xfrm>
            <a:prstGeom prst="rect">
              <a:avLst/>
            </a:prstGeom>
          </p:spPr>
        </p:pic>
        <p:pic>
          <p:nvPicPr>
            <p:cNvPr id="74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8ED006F2-A273-0D10-C7A2-8C9FEE2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69198" y="2101949"/>
              <a:ext cx="310248" cy="310248"/>
            </a:xfrm>
            <a:prstGeom prst="rect">
              <a:avLst/>
            </a:prstGeom>
          </p:spPr>
        </p:pic>
        <p:pic>
          <p:nvPicPr>
            <p:cNvPr id="75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3DD17056-6F07-AC77-EC8F-2D1902ABD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58754" y="2421031"/>
              <a:ext cx="310248" cy="310248"/>
            </a:xfrm>
            <a:prstGeom prst="rect">
              <a:avLst/>
            </a:prstGeom>
          </p:spPr>
        </p:pic>
        <p:pic>
          <p:nvPicPr>
            <p:cNvPr id="76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AE0F3293-C6EF-F5D1-CE63-C79D6F9C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69002" y="2420677"/>
              <a:ext cx="310248" cy="310248"/>
            </a:xfrm>
            <a:prstGeom prst="rect">
              <a:avLst/>
            </a:prstGeom>
          </p:spPr>
        </p:pic>
        <p:pic>
          <p:nvPicPr>
            <p:cNvPr id="77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936644C8-4F07-3EF7-0EBF-A5D507A72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58705" y="2101949"/>
              <a:ext cx="487225" cy="487225"/>
            </a:xfrm>
            <a:prstGeom prst="rect">
              <a:avLst/>
            </a:prstGeom>
          </p:spPr>
        </p:pic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A1EFE84-C44A-5A30-7715-61823C402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3263" y="2408006"/>
              <a:ext cx="2545543" cy="290867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541B8C-A0F7-8C48-EC36-82717B8768DB}"/>
                </a:ext>
              </a:extLst>
            </p:cNvPr>
            <p:cNvSpPr txBox="1"/>
            <p:nvPr/>
          </p:nvSpPr>
          <p:spPr>
            <a:xfrm>
              <a:off x="8342657" y="3059699"/>
              <a:ext cx="1634817" cy="34675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평균 거리 </a:t>
              </a:r>
              <a:r>
                <a:rPr lang="en-US" altLang="ko-KR" sz="14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: 1200</a:t>
              </a:r>
              <a:endParaRPr lang="ko-KR" altLang="en-US" sz="14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pic>
          <p:nvPicPr>
            <p:cNvPr id="85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5FFBB82F-D641-426C-8441-053801E43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9264" y="2123067"/>
              <a:ext cx="314701" cy="314701"/>
            </a:xfrm>
            <a:prstGeom prst="rect">
              <a:avLst/>
            </a:prstGeom>
          </p:spPr>
        </p:pic>
        <p:pic>
          <p:nvPicPr>
            <p:cNvPr id="87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D1491FA0-BF16-F993-487E-7DEDF60B6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34327" y="3406733"/>
              <a:ext cx="314701" cy="314701"/>
            </a:xfrm>
            <a:prstGeom prst="rect">
              <a:avLst/>
            </a:prstGeom>
          </p:spPr>
        </p:pic>
        <p:pic>
          <p:nvPicPr>
            <p:cNvPr id="88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A4938C99-FA04-EAB7-E408-F903B65A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77039" y="4053842"/>
              <a:ext cx="314701" cy="314701"/>
            </a:xfrm>
            <a:prstGeom prst="rect">
              <a:avLst/>
            </a:prstGeom>
          </p:spPr>
        </p:pic>
        <p:pic>
          <p:nvPicPr>
            <p:cNvPr id="89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F50E04B9-5EAA-3A0D-32AB-055B64BCD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29374" y="5316679"/>
              <a:ext cx="314701" cy="314701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5CEC855-EBCF-4D56-9015-7C630AD14EBF}"/>
              </a:ext>
            </a:extLst>
          </p:cNvPr>
          <p:cNvSpPr txBox="1"/>
          <p:nvPr/>
        </p:nvSpPr>
        <p:spPr>
          <a:xfrm>
            <a:off x="3267896" y="1175847"/>
            <a:ext cx="4780790" cy="47958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몰이를 통한 공격과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중첩의 적절한 조절을 위한 거리 설정</a:t>
            </a:r>
          </a:p>
        </p:txBody>
      </p:sp>
      <p:sp>
        <p:nvSpPr>
          <p:cNvPr id="46" name="내용 개체 틀 6">
            <a:extLst>
              <a:ext uri="{FF2B5EF4-FFF2-40B4-BE49-F238E27FC236}">
                <a16:creationId xmlns:a16="http://schemas.microsoft.com/office/drawing/2014/main" id="{7FBB6F8E-950F-C4EB-9BF4-2CFDC6961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79" y="1071977"/>
            <a:ext cx="2115671" cy="3966185"/>
          </a:xfrm>
        </p:spPr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 b="1"/>
              <a:t>조건설정</a:t>
            </a:r>
            <a:endParaRPr lang="en-US" altLang="ko-KR" b="1"/>
          </a:p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FAD9-182F-E550-EB66-5989B51384A8}"/>
              </a:ext>
            </a:extLst>
          </p:cNvPr>
          <p:cNvGrpSpPr/>
          <p:nvPr/>
        </p:nvGrpSpPr>
        <p:grpSpPr>
          <a:xfrm>
            <a:off x="8422474" y="967913"/>
            <a:ext cx="3958586" cy="764329"/>
            <a:chOff x="8422474" y="916112"/>
            <a:chExt cx="3958586" cy="7643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319CC74-D537-AFDC-2D74-6D317F5F2DB9}"/>
                </a:ext>
              </a:extLst>
            </p:cNvPr>
            <p:cNvSpPr/>
            <p:nvPr/>
          </p:nvSpPr>
          <p:spPr>
            <a:xfrm>
              <a:off x="8422474" y="940013"/>
              <a:ext cx="2944025" cy="7242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56C482-AAE5-5E71-8C08-3CA10BEB87C2}"/>
                </a:ext>
              </a:extLst>
            </p:cNvPr>
            <p:cNvSpPr txBox="1"/>
            <p:nvPr/>
          </p:nvSpPr>
          <p:spPr>
            <a:xfrm>
              <a:off x="8429211" y="916112"/>
              <a:ext cx="2651344" cy="47958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설정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DFC365-1F10-A4E8-458D-D6F795F76A54}"/>
                </a:ext>
              </a:extLst>
            </p:cNvPr>
            <p:cNvSpPr txBox="1"/>
            <p:nvPr/>
          </p:nvSpPr>
          <p:spPr>
            <a:xfrm>
              <a:off x="8630043" y="1170250"/>
              <a:ext cx="3751017" cy="510191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평균적으로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10</a:t>
              </a:r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초에 </a:t>
              </a:r>
              <a:r>
                <a:rPr lang="en-US" altLang="ko-KR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마리의 몬스터 사냥</a:t>
              </a:r>
              <a:endParaRPr lang="en-US" altLang="ko-KR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84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75B34D-6920-4E2E-5A3F-4567F7C3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AD67-1065-4AD1-8F65-6C64178E850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1D051C-E480-CCFB-4F29-F8A99EB9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목적</a:t>
            </a:r>
            <a:r>
              <a:rPr lang="en-US" altLang="ko-KR"/>
              <a:t>[</a:t>
            </a:r>
            <a:r>
              <a:rPr lang="ko-KR" altLang="en-US"/>
              <a:t>결론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16D66-A940-7587-C806-BBA446D37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게임소개</a:t>
            </a:r>
            <a:endParaRPr lang="en-US" altLang="ko-KR"/>
          </a:p>
          <a:p>
            <a:r>
              <a:rPr lang="ko-KR" altLang="en-US"/>
              <a:t>성장요소</a:t>
            </a:r>
            <a:endParaRPr lang="en-US" altLang="ko-KR"/>
          </a:p>
          <a:p>
            <a:r>
              <a:rPr lang="ko-KR" altLang="en-US"/>
              <a:t>성장과정</a:t>
            </a:r>
            <a:endParaRPr lang="en-US" altLang="ko-KR"/>
          </a:p>
          <a:p>
            <a:r>
              <a:rPr lang="ko-KR" altLang="en-US"/>
              <a:t>기대효과</a:t>
            </a:r>
            <a:endParaRPr lang="en-US" altLang="ko-KR"/>
          </a:p>
          <a:p>
            <a:r>
              <a:rPr lang="ko-KR" altLang="en-US"/>
              <a:t>조건설정</a:t>
            </a:r>
            <a:endParaRPr lang="en-US" altLang="ko-KR"/>
          </a:p>
          <a:p>
            <a:r>
              <a:rPr lang="ko-KR" altLang="en-US" b="1"/>
              <a:t>목적</a:t>
            </a:r>
            <a:r>
              <a:rPr lang="en-US" altLang="ko-KR" b="1"/>
              <a:t>[</a:t>
            </a:r>
            <a:r>
              <a:rPr lang="ko-KR" altLang="en-US" b="1"/>
              <a:t>결론</a:t>
            </a:r>
            <a:r>
              <a:rPr lang="en-US" altLang="ko-KR" b="1"/>
              <a:t>]</a:t>
            </a:r>
          </a:p>
          <a:p>
            <a:r>
              <a:rPr lang="ko-KR" altLang="en-US"/>
              <a:t>체력성장</a:t>
            </a:r>
            <a:endParaRPr lang="en-US" altLang="ko-KR"/>
          </a:p>
          <a:p>
            <a:r>
              <a:rPr lang="ko-KR" altLang="en-US"/>
              <a:t>숙련도</a:t>
            </a:r>
            <a:endParaRPr lang="en-US" altLang="ko-KR"/>
          </a:p>
          <a:p>
            <a:r>
              <a:rPr lang="ko-KR" altLang="en-US"/>
              <a:t>숙련도의 적용</a:t>
            </a:r>
            <a:endParaRPr lang="en-US" altLang="ko-KR"/>
          </a:p>
          <a:p>
            <a:r>
              <a:rPr lang="ko-KR" altLang="en-US"/>
              <a:t>신력</a:t>
            </a:r>
            <a:endParaRPr lang="en-US" altLang="ko-KR"/>
          </a:p>
          <a:p>
            <a:r>
              <a:rPr lang="ko-KR" altLang="en-US"/>
              <a:t>신력 레벨</a:t>
            </a:r>
            <a:endParaRPr lang="en-US" altLang="ko-KR"/>
          </a:p>
          <a:p>
            <a:r>
              <a:rPr lang="ko-KR" altLang="en-US"/>
              <a:t>신력 등급</a:t>
            </a:r>
            <a:endParaRPr lang="en-US" altLang="ko-KR"/>
          </a:p>
          <a:p>
            <a:r>
              <a:rPr lang="ko-KR" altLang="en-US"/>
              <a:t>코멘트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B6C5566-981D-C0E0-97CA-D01720C40525}"/>
              </a:ext>
            </a:extLst>
          </p:cNvPr>
          <p:cNvSpPr txBox="1">
            <a:spLocks/>
          </p:cNvSpPr>
          <p:nvPr/>
        </p:nvSpPr>
        <p:spPr>
          <a:xfrm>
            <a:off x="2581895" y="2834349"/>
            <a:ext cx="4803480" cy="355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 신력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최대레벨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 :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총 공격력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183913</a:t>
            </a:r>
            <a:endParaRPr lang="ko-KR" altLang="en-US" sz="16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1E92066-F879-8C71-0BC6-4F25B231E2D7}"/>
              </a:ext>
            </a:extLst>
          </p:cNvPr>
          <p:cNvSpPr txBox="1">
            <a:spLocks/>
          </p:cNvSpPr>
          <p:nvPr/>
        </p:nvSpPr>
        <p:spPr>
          <a:xfrm>
            <a:off x="2581895" y="4240310"/>
            <a:ext cx="4803480" cy="355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 신력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신력 레벨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1] :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총 공격력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126294</a:t>
            </a:r>
            <a:endParaRPr lang="ko-KR" altLang="en-US" sz="16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30BC3AD-C71E-02F6-04DB-ECC7309DCAE9}"/>
              </a:ext>
            </a:extLst>
          </p:cNvPr>
          <p:cNvSpPr txBox="1">
            <a:spLocks/>
          </p:cNvSpPr>
          <p:nvPr/>
        </p:nvSpPr>
        <p:spPr>
          <a:xfrm>
            <a:off x="7385375" y="2877398"/>
            <a:ext cx="4803480" cy="355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 신력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최대레벨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 :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총 공격력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139723</a:t>
            </a:r>
            <a:endParaRPr lang="ko-KR" altLang="en-US" sz="16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CDAE27A-15E9-9940-7183-F1AC7148C3E1}"/>
              </a:ext>
            </a:extLst>
          </p:cNvPr>
          <p:cNvSpPr txBox="1">
            <a:spLocks/>
          </p:cNvSpPr>
          <p:nvPr/>
        </p:nvSpPr>
        <p:spPr>
          <a:xfrm>
            <a:off x="7385375" y="4193968"/>
            <a:ext cx="4803480" cy="355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 신력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일부 최대레벨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 : </a:t>
            </a:r>
            <a:r>
              <a:rPr lang="ko-KR" altLang="en-US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총 공격력 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124316</a:t>
            </a:r>
            <a:endParaRPr lang="ko-KR" altLang="en-US" sz="16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BADCB4-0D2E-2A1E-0820-5337A2D088A2}"/>
              </a:ext>
            </a:extLst>
          </p:cNvPr>
          <p:cNvCxnSpPr/>
          <p:nvPr/>
        </p:nvCxnSpPr>
        <p:spPr>
          <a:xfrm>
            <a:off x="4660900" y="3189690"/>
            <a:ext cx="0" cy="8933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10EC11-6041-41CA-0E80-774A24100337}"/>
              </a:ext>
            </a:extLst>
          </p:cNvPr>
          <p:cNvSpPr txBox="1"/>
          <p:nvPr/>
        </p:nvSpPr>
        <p:spPr>
          <a:xfrm>
            <a:off x="4735429" y="3149788"/>
            <a:ext cx="2744870" cy="99783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신력의 초기화 </a:t>
            </a:r>
            <a:r>
              <a:rPr lang="en-US" altLang="ko-KR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: 30% ~ 40%</a:t>
            </a:r>
            <a:r>
              <a:rPr lang="ko-KR" altLang="en-US" sz="14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감소</a:t>
            </a:r>
            <a:endParaRPr lang="en-US" altLang="ko-KR" sz="14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아이템 등 신력 외 요소의 완성으로</a:t>
            </a:r>
            <a:endParaRPr lang="en-US" altLang="ko-KR" sz="10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구간 내 계층이동으로 한정</a:t>
            </a:r>
            <a:endParaRPr lang="en-US" altLang="ko-KR" sz="10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282BE37-CF7E-680B-CFDF-E2862143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093" y="4593978"/>
            <a:ext cx="4633924" cy="178829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E27C3FF-AD25-1DA7-CB5C-FC117E6B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66" y="1069575"/>
            <a:ext cx="4536312" cy="17623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AA18372-19B5-6514-3611-A48A8520C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75" y="1075289"/>
            <a:ext cx="4481591" cy="176237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8D9FBF-C76D-3A92-D713-7A749AD6E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519" y="4545930"/>
            <a:ext cx="4803481" cy="18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BADC0CF357174FA4AF0DB9CCB2C990" ma:contentTypeVersion="11" ma:contentTypeDescription="새 문서를 만듭니다." ma:contentTypeScope="" ma:versionID="e32d1e035af90b3aaf659196f03a24c7">
  <xsd:schema xmlns:xsd="http://www.w3.org/2001/XMLSchema" xmlns:xs="http://www.w3.org/2001/XMLSchema" xmlns:p="http://schemas.microsoft.com/office/2006/metadata/properties" xmlns:ns3="ccfd3946-8f19-43a6-b98f-2cdd678b068e" targetNamespace="http://schemas.microsoft.com/office/2006/metadata/properties" ma:root="true" ma:fieldsID="f049ce710eadc1556e734bf68e9f16d3" ns3:_="">
    <xsd:import namespace="ccfd3946-8f19-43a6-b98f-2cdd678b06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3946-8f19-43a6-b98f-2cdd678b0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3A2B81-776E-43A4-BB1F-12E16D0DFA0F}">
  <ds:schemaRefs>
    <ds:schemaRef ds:uri="http://schemas.microsoft.com/office/2006/documentManagement/types"/>
    <ds:schemaRef ds:uri="http://schemas.openxmlformats.org/package/2006/metadata/core-properties"/>
    <ds:schemaRef ds:uri="ccfd3946-8f19-43a6-b98f-2cdd678b068e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4E6F42F-8FF9-4021-848B-9A38FC14A036}">
  <ds:schemaRefs>
    <ds:schemaRef ds:uri="ccfd3946-8f19-43a6-b98f-2cdd678b06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CAEE8B5-EDCE-49CB-BF7F-4FC9AB86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Microsoft Office PowerPoint</Application>
  <PresentationFormat>와이드스크린</PresentationFormat>
  <Paragraphs>617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Microsoft GothicNeo</vt:lpstr>
      <vt:lpstr>Microsoft GothicNeo Light</vt:lpstr>
      <vt:lpstr>맑은 고딕</vt:lpstr>
      <vt:lpstr>Arial</vt:lpstr>
      <vt:lpstr>Office 테마</vt:lpstr>
      <vt:lpstr>PowerPoint 프레젠테이션</vt:lpstr>
      <vt:lpstr>게임 소개</vt:lpstr>
      <vt:lpstr>성장 요소</vt:lpstr>
      <vt:lpstr>성장 요소</vt:lpstr>
      <vt:lpstr>성장 과정</vt:lpstr>
      <vt:lpstr>기대효과</vt:lpstr>
      <vt:lpstr>조건 설정</vt:lpstr>
      <vt:lpstr>조건 설정</vt:lpstr>
      <vt:lpstr>목적[결론]</vt:lpstr>
      <vt:lpstr>체력 성장</vt:lpstr>
      <vt:lpstr>숙련도</vt:lpstr>
      <vt:lpstr>숙련도의 적용</vt:lpstr>
      <vt:lpstr>신력</vt:lpstr>
      <vt:lpstr>신력 레벨</vt:lpstr>
      <vt:lpstr>신력 레벨</vt:lpstr>
      <vt:lpstr>신력 등급</vt:lpstr>
      <vt:lpstr>코멘트</vt:lpstr>
      <vt:lpstr>PowerPoint 프레젠테이션</vt:lpstr>
      <vt:lpstr>성장 요소</vt:lpstr>
      <vt:lpstr>속성 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3</cp:revision>
  <dcterms:created xsi:type="dcterms:W3CDTF">2022-04-19T15:33:09Z</dcterms:created>
  <dcterms:modified xsi:type="dcterms:W3CDTF">2022-09-13T02:29:40Z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0x010100F8BADC0CF357174FA4AF0DB9CCB2C990</vt:lpwstr>
  </property>
</Properties>
</file>