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8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e64a44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e64a447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e64a447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e64a447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9BE2C5-FA83-C914-F5A6-85317F5073AF}"/>
              </a:ext>
            </a:extLst>
          </p:cNvPr>
          <p:cNvCxnSpPr/>
          <p:nvPr/>
        </p:nvCxnSpPr>
        <p:spPr>
          <a:xfrm>
            <a:off x="6610069" y="1216432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28E9AC-1D5B-5C97-CBFD-0093EF79C416}"/>
              </a:ext>
            </a:extLst>
          </p:cNvPr>
          <p:cNvSpPr/>
          <p:nvPr/>
        </p:nvSpPr>
        <p:spPr>
          <a:xfrm>
            <a:off x="683409" y="1409089"/>
            <a:ext cx="1951901" cy="886894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402641-D6E5-A20F-C62B-BD68383A460B}"/>
              </a:ext>
            </a:extLst>
          </p:cNvPr>
          <p:cNvSpPr/>
          <p:nvPr/>
        </p:nvSpPr>
        <p:spPr>
          <a:xfrm>
            <a:off x="675359" y="3007299"/>
            <a:ext cx="1951901" cy="886894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체력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B7627-5971-CDAE-22DE-DBF87F7FB278}"/>
              </a:ext>
            </a:extLst>
          </p:cNvPr>
          <p:cNvCxnSpPr/>
          <p:nvPr/>
        </p:nvCxnSpPr>
        <p:spPr>
          <a:xfrm>
            <a:off x="4574706" y="1216432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2150327-E3A5-C702-2833-7B6C5D569DB8}"/>
              </a:ext>
            </a:extLst>
          </p:cNvPr>
          <p:cNvSpPr/>
          <p:nvPr/>
        </p:nvSpPr>
        <p:spPr>
          <a:xfrm>
            <a:off x="2791754" y="1289319"/>
            <a:ext cx="1681207" cy="468433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최상위권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146306D-BDB3-E459-A813-47759567E39A}"/>
              </a:ext>
            </a:extLst>
          </p:cNvPr>
          <p:cNvSpPr/>
          <p:nvPr/>
        </p:nvSpPr>
        <p:spPr>
          <a:xfrm>
            <a:off x="2791754" y="1618320"/>
            <a:ext cx="3970510" cy="468433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중위권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57BD7-160D-4567-7F8F-24AA6F24871A}"/>
              </a:ext>
            </a:extLst>
          </p:cNvPr>
          <p:cNvSpPr txBox="1"/>
          <p:nvPr/>
        </p:nvSpPr>
        <p:spPr>
          <a:xfrm>
            <a:off x="4319982" y="556784"/>
            <a:ext cx="2485656" cy="578882"/>
          </a:xfrm>
          <a:prstGeom prst="round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패턴의 변경 점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분노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혹은 약화 상태 등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B29A337-BE34-EDBF-B593-C5469AFDAA39}"/>
              </a:ext>
            </a:extLst>
          </p:cNvPr>
          <p:cNvSpPr/>
          <p:nvPr/>
        </p:nvSpPr>
        <p:spPr>
          <a:xfrm>
            <a:off x="2791751" y="1947321"/>
            <a:ext cx="5676880" cy="46843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하위권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13F665-7B8B-E294-A6D2-ABFB6A5D5CB1}"/>
              </a:ext>
            </a:extLst>
          </p:cNvPr>
          <p:cNvCxnSpPr>
            <a:cxnSpLocks/>
          </p:cNvCxnSpPr>
          <p:nvPr/>
        </p:nvCxnSpPr>
        <p:spPr>
          <a:xfrm>
            <a:off x="4574706" y="2764946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9A3DAC-285A-A4A4-6B70-1BA3D03DA514}"/>
              </a:ext>
            </a:extLst>
          </p:cNvPr>
          <p:cNvSpPr txBox="1"/>
          <p:nvPr/>
        </p:nvSpPr>
        <p:spPr>
          <a:xfrm>
            <a:off x="4410214" y="4322177"/>
            <a:ext cx="2396097" cy="34051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전멸공격</a:t>
            </a:r>
            <a:r>
              <a: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패턴 파훼형식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663C592-29E0-FBBE-31A2-9D44200D1C97}"/>
              </a:ext>
            </a:extLst>
          </p:cNvPr>
          <p:cNvCxnSpPr>
            <a:cxnSpLocks/>
          </p:cNvCxnSpPr>
          <p:nvPr/>
        </p:nvCxnSpPr>
        <p:spPr>
          <a:xfrm>
            <a:off x="6610069" y="2764946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A8EBB6-EB40-BF4E-46AF-F58CDFABF393}"/>
              </a:ext>
            </a:extLst>
          </p:cNvPr>
          <p:cNvSpPr/>
          <p:nvPr/>
        </p:nvSpPr>
        <p:spPr>
          <a:xfrm>
            <a:off x="2791753" y="2828509"/>
            <a:ext cx="1618461" cy="1244475"/>
          </a:xfrm>
          <a:prstGeom prst="rightArrow">
            <a:avLst>
              <a:gd name="adj1" fmla="val 50000"/>
              <a:gd name="adj2" fmla="val 19651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 상태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5243A2-B0A4-B111-E11C-FE2618347993}"/>
              </a:ext>
            </a:extLst>
          </p:cNvPr>
          <p:cNvSpPr/>
          <p:nvPr/>
        </p:nvSpPr>
        <p:spPr>
          <a:xfrm>
            <a:off x="4739200" y="2828509"/>
            <a:ext cx="1706378" cy="1244475"/>
          </a:xfrm>
          <a:prstGeom prst="rightArrow">
            <a:avLst>
              <a:gd name="adj1" fmla="val 50000"/>
              <a:gd name="adj2" fmla="val 19651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분노 상태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 </a:t>
            </a:r>
            <a:r>
              <a:rPr lang="ko-KR" altLang="en-US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강하고 빠른 공격 </a:t>
            </a:r>
            <a:r>
              <a: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72BF70E-5860-D947-E083-D36F31FF2704}"/>
              </a:ext>
            </a:extLst>
          </p:cNvPr>
          <p:cNvSpPr/>
          <p:nvPr/>
        </p:nvSpPr>
        <p:spPr>
          <a:xfrm>
            <a:off x="6762262" y="2828509"/>
            <a:ext cx="1706378" cy="1244475"/>
          </a:xfrm>
          <a:prstGeom prst="rightArrow">
            <a:avLst>
              <a:gd name="adj1" fmla="val 50000"/>
              <a:gd name="adj2" fmla="val 19651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빈약 상태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 후 그로기 상태</a:t>
            </a:r>
            <a:r>
              <a: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FB019-B680-6D88-1306-6A7761E3C8B9}"/>
              </a:ext>
            </a:extLst>
          </p:cNvPr>
          <p:cNvSpPr txBox="1"/>
          <p:nvPr/>
        </p:nvSpPr>
        <p:spPr>
          <a:xfrm>
            <a:off x="675359" y="384742"/>
            <a:ext cx="401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레이드 패턴 기본 구성</a:t>
            </a:r>
          </a:p>
        </p:txBody>
      </p:sp>
    </p:spTree>
    <p:extLst>
      <p:ext uri="{BB962C8B-B14F-4D97-AF65-F5344CB8AC3E}">
        <p14:creationId xmlns:p14="http://schemas.microsoft.com/office/powerpoint/2010/main" val="42294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CD651A4-AFE6-2FF6-4927-ECB1D79AA220}"/>
              </a:ext>
            </a:extLst>
          </p:cNvPr>
          <p:cNvSpPr/>
          <p:nvPr/>
        </p:nvSpPr>
        <p:spPr>
          <a:xfrm>
            <a:off x="207122" y="3353749"/>
            <a:ext cx="3398785" cy="1054330"/>
          </a:xfrm>
          <a:prstGeom prst="rightArrow">
            <a:avLst>
              <a:gd name="adj1" fmla="val 4196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3;p14">
            <a:extLst>
              <a:ext uri="{FF2B5EF4-FFF2-40B4-BE49-F238E27FC236}">
                <a16:creationId xmlns:a16="http://schemas.microsoft.com/office/drawing/2014/main" id="{8F05910B-F24B-5737-3F5D-454BB7B065F0}"/>
              </a:ext>
            </a:extLst>
          </p:cNvPr>
          <p:cNvSpPr txBox="1"/>
          <p:nvPr/>
        </p:nvSpPr>
        <p:spPr>
          <a:xfrm>
            <a:off x="3557282" y="133116"/>
            <a:ext cx="53058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패턴 설명</a:t>
            </a:r>
            <a:endParaRPr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보스존 입장 시 플레이어는 빨,파,초,흰의 색을 각각 지정 받음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보스의 체력이 75퍼센트 남았을 경우 전멸 공격 패턴의 시작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보스는 맵의 중앙으로 이동 후 보스 주변에 빨,파,초색의 기둥을 소환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각 유저는 자신의 색에 맞는 기둥으로 이동, 흰색은 보스위치로 이동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 등장 후 3초 후 보스가 빨,파,초 중 랜덤한 순서로 발광(혹은 여러 이펙트 적용 가능)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유저는 보스가 지정한 순서대로 기둥에 일정량의 데미지를 입혀야 한다. 단 각각의 유저는 자신에게 해당하는 색의 기둥만 공격 가능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순서대로 기둥을 무력화 하고 흰색의 유저가 보스에게 기둥에 해당하는 데미지를 입히면 기믹종료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Google Shape;84;p14">
            <a:extLst>
              <a:ext uri="{FF2B5EF4-FFF2-40B4-BE49-F238E27FC236}">
                <a16:creationId xmlns:a16="http://schemas.microsoft.com/office/drawing/2014/main" id="{441F490C-921F-C267-D659-28B20671741C}"/>
              </a:ext>
            </a:extLst>
          </p:cNvPr>
          <p:cNvSpPr txBox="1"/>
          <p:nvPr/>
        </p:nvSpPr>
        <p:spPr>
          <a:xfrm>
            <a:off x="3601352" y="3343455"/>
            <a:ext cx="2899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성공 실패 여부 판단</a:t>
            </a:r>
            <a:endParaRPr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기둥과 보스 무력화 순서</a:t>
            </a:r>
            <a:endParaRPr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 등장 후 지정된 시간안에 성공</a:t>
            </a:r>
            <a:endParaRPr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F2D48-A655-2EDC-5AF6-03E2C28AC588}"/>
              </a:ext>
            </a:extLst>
          </p:cNvPr>
          <p:cNvSpPr txBox="1"/>
          <p:nvPr/>
        </p:nvSpPr>
        <p:spPr>
          <a:xfrm>
            <a:off x="119503" y="166685"/>
            <a:ext cx="2065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*4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 플레이 기준</a:t>
            </a:r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9CB4D703-0258-B1E2-5DC1-A0F98F9103AC}"/>
              </a:ext>
            </a:extLst>
          </p:cNvPr>
          <p:cNvSpPr/>
          <p:nvPr/>
        </p:nvSpPr>
        <p:spPr>
          <a:xfrm>
            <a:off x="359930" y="372248"/>
            <a:ext cx="2977132" cy="297713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029ACB-B2D9-78DD-1334-BFF9F7480B34}"/>
              </a:ext>
            </a:extLst>
          </p:cNvPr>
          <p:cNvGrpSpPr/>
          <p:nvPr/>
        </p:nvGrpSpPr>
        <p:grpSpPr>
          <a:xfrm>
            <a:off x="1716853" y="1516599"/>
            <a:ext cx="531062" cy="691867"/>
            <a:chOff x="1865021" y="2124792"/>
            <a:chExt cx="631904" cy="823243"/>
          </a:xfrm>
        </p:grpSpPr>
        <p:sp>
          <p:nvSpPr>
            <p:cNvPr id="17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0F131D33-13F8-8007-37A0-5DC33019994E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B94A39-AFB2-595A-60BB-11510DBD0575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22" name="원통형 21">
            <a:extLst>
              <a:ext uri="{FF2B5EF4-FFF2-40B4-BE49-F238E27FC236}">
                <a16:creationId xmlns:a16="http://schemas.microsoft.com/office/drawing/2014/main" id="{870ACBFC-5A74-8CB5-853C-1CA80C14759B}"/>
              </a:ext>
            </a:extLst>
          </p:cNvPr>
          <p:cNvSpPr/>
          <p:nvPr/>
        </p:nvSpPr>
        <p:spPr>
          <a:xfrm>
            <a:off x="449404" y="1846333"/>
            <a:ext cx="427130" cy="666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8A079A-FD20-78FD-0F1B-D29D1C13AAF8}"/>
              </a:ext>
            </a:extLst>
          </p:cNvPr>
          <p:cNvGrpSpPr/>
          <p:nvPr/>
        </p:nvGrpSpPr>
        <p:grpSpPr>
          <a:xfrm>
            <a:off x="825089" y="1981606"/>
            <a:ext cx="583603" cy="931193"/>
            <a:chOff x="764582" y="2571750"/>
            <a:chExt cx="694421" cy="1108014"/>
          </a:xfrm>
        </p:grpSpPr>
        <p:pic>
          <p:nvPicPr>
            <p:cNvPr id="27" name="그래픽 26" descr="사용자 단색으로 채워진">
              <a:extLst>
                <a:ext uri="{FF2B5EF4-FFF2-40B4-BE49-F238E27FC236}">
                  <a16:creationId xmlns:a16="http://schemas.microsoft.com/office/drawing/2014/main" id="{7941F2E6-946D-2447-2D5F-912D8C56D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10" name="Google Shape;80;p14">
              <a:extLst>
                <a:ext uri="{FF2B5EF4-FFF2-40B4-BE49-F238E27FC236}">
                  <a16:creationId xmlns:a16="http://schemas.microsoft.com/office/drawing/2014/main" id="{77C9F2C4-F61D-4BD2-EA6E-1EB7F0BDA271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549906-47AE-7F28-9D73-C9B4BFEF5E38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150F89-3882-3999-0A97-62C0E6C29A9F}"/>
              </a:ext>
            </a:extLst>
          </p:cNvPr>
          <p:cNvGrpSpPr/>
          <p:nvPr/>
        </p:nvGrpSpPr>
        <p:grpSpPr>
          <a:xfrm>
            <a:off x="1908745" y="2447202"/>
            <a:ext cx="594380" cy="931193"/>
            <a:chOff x="758170" y="2571750"/>
            <a:chExt cx="707245" cy="1108014"/>
          </a:xfrm>
        </p:grpSpPr>
        <p:pic>
          <p:nvPicPr>
            <p:cNvPr id="43" name="그래픽 42" descr="사용자 단색으로 채워진">
              <a:extLst>
                <a:ext uri="{FF2B5EF4-FFF2-40B4-BE49-F238E27FC236}">
                  <a16:creationId xmlns:a16="http://schemas.microsoft.com/office/drawing/2014/main" id="{358D68AD-A581-C202-76F7-9E3C6E163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4" name="Google Shape;80;p14">
              <a:extLst>
                <a:ext uri="{FF2B5EF4-FFF2-40B4-BE49-F238E27FC236}">
                  <a16:creationId xmlns:a16="http://schemas.microsoft.com/office/drawing/2014/main" id="{BDBFA851-774B-BAB5-CA6E-980592CFB27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A7BBD4-4F5A-2290-74D5-4C92664220EB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8F13B0-0B69-5469-ECED-C3AEB73EFC40}"/>
              </a:ext>
            </a:extLst>
          </p:cNvPr>
          <p:cNvGrpSpPr/>
          <p:nvPr/>
        </p:nvGrpSpPr>
        <p:grpSpPr>
          <a:xfrm>
            <a:off x="2124180" y="588486"/>
            <a:ext cx="594380" cy="931193"/>
            <a:chOff x="758170" y="2571750"/>
            <a:chExt cx="707245" cy="1108014"/>
          </a:xfrm>
        </p:grpSpPr>
        <p:pic>
          <p:nvPicPr>
            <p:cNvPr id="47" name="그래픽 46" descr="사용자 단색으로 채워진">
              <a:extLst>
                <a:ext uri="{FF2B5EF4-FFF2-40B4-BE49-F238E27FC236}">
                  <a16:creationId xmlns:a16="http://schemas.microsoft.com/office/drawing/2014/main" id="{F711D364-EC95-9B84-5E69-6238E0F1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8" name="Google Shape;80;p14">
              <a:extLst>
                <a:ext uri="{FF2B5EF4-FFF2-40B4-BE49-F238E27FC236}">
                  <a16:creationId xmlns:a16="http://schemas.microsoft.com/office/drawing/2014/main" id="{4441B952-4397-51A9-83B7-C202BDED4336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1BB242-218B-2551-9DB9-850911D5018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97D0BB1-EC81-67DD-17BA-B2C05C3C3BF8}"/>
              </a:ext>
            </a:extLst>
          </p:cNvPr>
          <p:cNvGrpSpPr/>
          <p:nvPr/>
        </p:nvGrpSpPr>
        <p:grpSpPr>
          <a:xfrm>
            <a:off x="1117470" y="833810"/>
            <a:ext cx="598422" cy="931193"/>
            <a:chOff x="755766" y="2571750"/>
            <a:chExt cx="712054" cy="1108014"/>
          </a:xfrm>
        </p:grpSpPr>
        <p:pic>
          <p:nvPicPr>
            <p:cNvPr id="51" name="그래픽 50" descr="사용자 단색으로 채워진">
              <a:extLst>
                <a:ext uri="{FF2B5EF4-FFF2-40B4-BE49-F238E27FC236}">
                  <a16:creationId xmlns:a16="http://schemas.microsoft.com/office/drawing/2014/main" id="{738B6D1C-F22E-C7E0-2513-198D4A5BA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52" name="Google Shape;80;p14">
              <a:extLst>
                <a:ext uri="{FF2B5EF4-FFF2-40B4-BE49-F238E27FC236}">
                  <a16:creationId xmlns:a16="http://schemas.microsoft.com/office/drawing/2014/main" id="{B2E2E323-3540-92D4-1BFE-89B280EADEBE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629AD-2331-1EC6-1D99-431C42796120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4" name="원통형 53">
            <a:extLst>
              <a:ext uri="{FF2B5EF4-FFF2-40B4-BE49-F238E27FC236}">
                <a16:creationId xmlns:a16="http://schemas.microsoft.com/office/drawing/2014/main" id="{E20AC7ED-CC7E-758E-E6C9-743C2FD06B25}"/>
              </a:ext>
            </a:extLst>
          </p:cNvPr>
          <p:cNvSpPr/>
          <p:nvPr/>
        </p:nvSpPr>
        <p:spPr>
          <a:xfrm>
            <a:off x="2405607" y="2408450"/>
            <a:ext cx="427130" cy="666237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52620C77-4572-A519-8060-6240AACDCCE3}"/>
              </a:ext>
            </a:extLst>
          </p:cNvPr>
          <p:cNvSpPr/>
          <p:nvPr/>
        </p:nvSpPr>
        <p:spPr>
          <a:xfrm>
            <a:off x="2699718" y="770823"/>
            <a:ext cx="427130" cy="666237"/>
          </a:xfrm>
          <a:prstGeom prst="can">
            <a:avLst/>
          </a:prstGeom>
          <a:solidFill>
            <a:srgbClr val="00B050"/>
          </a:solidFill>
          <a:ln>
            <a:solidFill>
              <a:srgbClr val="249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폭발: 8pt 55">
            <a:extLst>
              <a:ext uri="{FF2B5EF4-FFF2-40B4-BE49-F238E27FC236}">
                <a16:creationId xmlns:a16="http://schemas.microsoft.com/office/drawing/2014/main" id="{43D329EC-711D-32AC-7A08-ECBB1AE50A32}"/>
              </a:ext>
            </a:extLst>
          </p:cNvPr>
          <p:cNvSpPr/>
          <p:nvPr/>
        </p:nvSpPr>
        <p:spPr>
          <a:xfrm>
            <a:off x="737963" y="2305089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7" name="폭발: 8pt 56">
            <a:extLst>
              <a:ext uri="{FF2B5EF4-FFF2-40B4-BE49-F238E27FC236}">
                <a16:creationId xmlns:a16="http://schemas.microsoft.com/office/drawing/2014/main" id="{6ABB1D65-C6B6-297C-BFF0-15C9B85F2953}"/>
              </a:ext>
            </a:extLst>
          </p:cNvPr>
          <p:cNvSpPr/>
          <p:nvPr/>
        </p:nvSpPr>
        <p:spPr>
          <a:xfrm>
            <a:off x="2321814" y="2794988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8" name="폭발: 8pt 57">
            <a:extLst>
              <a:ext uri="{FF2B5EF4-FFF2-40B4-BE49-F238E27FC236}">
                <a16:creationId xmlns:a16="http://schemas.microsoft.com/office/drawing/2014/main" id="{ACA4973E-5B83-A28F-5EFB-5FCF0E51F2CA}"/>
              </a:ext>
            </a:extLst>
          </p:cNvPr>
          <p:cNvSpPr/>
          <p:nvPr/>
        </p:nvSpPr>
        <p:spPr>
          <a:xfrm>
            <a:off x="2559432" y="97039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9" name="폭발: 8pt 58">
            <a:extLst>
              <a:ext uri="{FF2B5EF4-FFF2-40B4-BE49-F238E27FC236}">
                <a16:creationId xmlns:a16="http://schemas.microsoft.com/office/drawing/2014/main" id="{7FEB803F-F580-A07E-3ACF-AE0D262561C5}"/>
              </a:ext>
            </a:extLst>
          </p:cNvPr>
          <p:cNvSpPr/>
          <p:nvPr/>
        </p:nvSpPr>
        <p:spPr>
          <a:xfrm>
            <a:off x="1601788" y="134763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8ED3ADE-ADD5-255D-DF58-6E02CF889EB6}"/>
              </a:ext>
            </a:extLst>
          </p:cNvPr>
          <p:cNvGrpSpPr/>
          <p:nvPr/>
        </p:nvGrpSpPr>
        <p:grpSpPr>
          <a:xfrm>
            <a:off x="191619" y="3708776"/>
            <a:ext cx="694421" cy="1108014"/>
            <a:chOff x="764582" y="2571750"/>
            <a:chExt cx="694421" cy="1108014"/>
          </a:xfrm>
        </p:grpSpPr>
        <p:pic>
          <p:nvPicPr>
            <p:cNvPr id="61" name="그래픽 60" descr="사용자 단색으로 채워진">
              <a:extLst>
                <a:ext uri="{FF2B5EF4-FFF2-40B4-BE49-F238E27FC236}">
                  <a16:creationId xmlns:a16="http://schemas.microsoft.com/office/drawing/2014/main" id="{8C7237E3-6C09-9731-BF2A-07C3AAECB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62" name="Google Shape;80;p14">
              <a:extLst>
                <a:ext uri="{FF2B5EF4-FFF2-40B4-BE49-F238E27FC236}">
                  <a16:creationId xmlns:a16="http://schemas.microsoft.com/office/drawing/2014/main" id="{4AB79468-BDDC-D28D-97EF-B3D7207193E8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FB2937-A7B0-5ADB-3320-2D97CF1002A8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237EB31-4390-D863-C4CF-A8851240F99F}"/>
              </a:ext>
            </a:extLst>
          </p:cNvPr>
          <p:cNvGrpSpPr/>
          <p:nvPr/>
        </p:nvGrpSpPr>
        <p:grpSpPr>
          <a:xfrm>
            <a:off x="960281" y="3708776"/>
            <a:ext cx="707245" cy="1108014"/>
            <a:chOff x="758170" y="2571750"/>
            <a:chExt cx="707245" cy="1108014"/>
          </a:xfrm>
        </p:grpSpPr>
        <p:pic>
          <p:nvPicPr>
            <p:cNvPr id="65" name="그래픽 64" descr="사용자 단색으로 채워진">
              <a:extLst>
                <a:ext uri="{FF2B5EF4-FFF2-40B4-BE49-F238E27FC236}">
                  <a16:creationId xmlns:a16="http://schemas.microsoft.com/office/drawing/2014/main" id="{1945F3D9-6111-374D-A16C-020B338F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66" name="Google Shape;80;p14">
              <a:extLst>
                <a:ext uri="{FF2B5EF4-FFF2-40B4-BE49-F238E27FC236}">
                  <a16:creationId xmlns:a16="http://schemas.microsoft.com/office/drawing/2014/main" id="{35CBFF23-2021-4A27-20C6-3DC075B08B38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527942-D62D-AAAE-1518-6D87B74E788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11DA92-DA59-115A-6DA6-9A982029A120}"/>
              </a:ext>
            </a:extLst>
          </p:cNvPr>
          <p:cNvGrpSpPr/>
          <p:nvPr/>
        </p:nvGrpSpPr>
        <p:grpSpPr>
          <a:xfrm>
            <a:off x="1741767" y="3708776"/>
            <a:ext cx="707245" cy="1108014"/>
            <a:chOff x="758170" y="2571750"/>
            <a:chExt cx="707245" cy="1108014"/>
          </a:xfrm>
        </p:grpSpPr>
        <p:pic>
          <p:nvPicPr>
            <p:cNvPr id="69" name="그래픽 68" descr="사용자 단색으로 채워진">
              <a:extLst>
                <a:ext uri="{FF2B5EF4-FFF2-40B4-BE49-F238E27FC236}">
                  <a16:creationId xmlns:a16="http://schemas.microsoft.com/office/drawing/2014/main" id="{2A13DBC7-AE0A-5B2A-7B97-87DEF27AB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70" name="Google Shape;80;p14">
              <a:extLst>
                <a:ext uri="{FF2B5EF4-FFF2-40B4-BE49-F238E27FC236}">
                  <a16:creationId xmlns:a16="http://schemas.microsoft.com/office/drawing/2014/main" id="{65CAAB17-1E7B-6F4D-82AA-B6F4E4FC3F66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7527EE-3996-5168-9DD3-05F7D14B888B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E16398E-779F-1C2F-EFA3-31674B551C8D}"/>
              </a:ext>
            </a:extLst>
          </p:cNvPr>
          <p:cNvGrpSpPr/>
          <p:nvPr/>
        </p:nvGrpSpPr>
        <p:grpSpPr>
          <a:xfrm>
            <a:off x="2523254" y="3708776"/>
            <a:ext cx="712054" cy="1108014"/>
            <a:chOff x="755766" y="2571750"/>
            <a:chExt cx="712054" cy="1108014"/>
          </a:xfrm>
        </p:grpSpPr>
        <p:pic>
          <p:nvPicPr>
            <p:cNvPr id="73" name="그래픽 72" descr="사용자 단색으로 채워진">
              <a:extLst>
                <a:ext uri="{FF2B5EF4-FFF2-40B4-BE49-F238E27FC236}">
                  <a16:creationId xmlns:a16="http://schemas.microsoft.com/office/drawing/2014/main" id="{08890667-74B7-9F5B-0D95-D94705AD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74" name="Google Shape;80;p14">
              <a:extLst>
                <a:ext uri="{FF2B5EF4-FFF2-40B4-BE49-F238E27FC236}">
                  <a16:creationId xmlns:a16="http://schemas.microsoft.com/office/drawing/2014/main" id="{D7282794-C66A-5FD2-2DB7-67DE9E74BBDE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6E7ED9-D910-0AA0-E50C-00E7E0B6666E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A85E026-F9A7-6410-040A-0427722C6CDB}"/>
              </a:ext>
            </a:extLst>
          </p:cNvPr>
          <p:cNvSpPr txBox="1"/>
          <p:nvPr/>
        </p:nvSpPr>
        <p:spPr>
          <a:xfrm>
            <a:off x="95640" y="3304577"/>
            <a:ext cx="2065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순서</a:t>
            </a:r>
          </a:p>
        </p:txBody>
      </p:sp>
      <p:sp>
        <p:nvSpPr>
          <p:cNvPr id="79" name="Google Shape;89;p15">
            <a:extLst>
              <a:ext uri="{FF2B5EF4-FFF2-40B4-BE49-F238E27FC236}">
                <a16:creationId xmlns:a16="http://schemas.microsoft.com/office/drawing/2014/main" id="{9AEDAB97-C01D-F6D8-B4CE-BDEC5603FB4C}"/>
              </a:ext>
            </a:extLst>
          </p:cNvPr>
          <p:cNvSpPr txBox="1"/>
          <p:nvPr/>
        </p:nvSpPr>
        <p:spPr>
          <a:xfrm>
            <a:off x="6382728" y="3409167"/>
            <a:ext cx="2598778" cy="15220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루아 스크립트로 작성 예정 부분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보스의 중앙 이동 위치 지정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기둥의 위치 지정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기둥의 무력화 시간 확인 후 결과 결정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698727" y="472700"/>
            <a:ext cx="184200" cy="1326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077979" y="472700"/>
            <a:ext cx="184200" cy="1326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23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 레이드 패턴 및 구성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8775" y="472700"/>
            <a:ext cx="1563300" cy="132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8775" y="2674051"/>
            <a:ext cx="1563300" cy="136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체력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18479" y="472700"/>
            <a:ext cx="22596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최상위권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818479" y="846257"/>
            <a:ext cx="38802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중위권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818479" y="1209222"/>
            <a:ext cx="71772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하위권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688176" y="1923137"/>
            <a:ext cx="26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보스 패턴의 변경점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분노, 광폭화 혹은 약화 상태 등</a:t>
            </a:r>
            <a:endParaRPr sz="1000" dirty="0"/>
          </a:p>
        </p:txBody>
      </p:sp>
      <p:sp>
        <p:nvSpPr>
          <p:cNvPr id="63" name="Google Shape;63;p13"/>
          <p:cNvSpPr/>
          <p:nvPr/>
        </p:nvSpPr>
        <p:spPr>
          <a:xfrm>
            <a:off x="4077985" y="2803106"/>
            <a:ext cx="184200" cy="1369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818481" y="3059541"/>
            <a:ext cx="22596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5698736" y="2803106"/>
            <a:ext cx="184200" cy="1369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342621" y="3059541"/>
            <a:ext cx="13560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5963322" y="3059541"/>
            <a:ext cx="30270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3008966" y="4301565"/>
            <a:ext cx="410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전멸공격, 패턴 파훼형식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04600" y="724750"/>
            <a:ext cx="2899800" cy="289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전멸 공격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45300" y="1754800"/>
            <a:ext cx="818400" cy="83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166050" y="451550"/>
            <a:ext cx="621000" cy="973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기둥</a:t>
            </a:r>
            <a:endParaRPr dirty="0"/>
          </a:p>
        </p:txBody>
      </p:sp>
      <p:sp>
        <p:nvSpPr>
          <p:cNvPr id="77" name="Google Shape;77;p14"/>
          <p:cNvSpPr/>
          <p:nvPr/>
        </p:nvSpPr>
        <p:spPr>
          <a:xfrm>
            <a:off x="5650" y="1796350"/>
            <a:ext cx="621000" cy="97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기둥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357975" y="2724850"/>
            <a:ext cx="621000" cy="9738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기둥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80450" y="913875"/>
            <a:ext cx="522300" cy="51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74825" y="2484450"/>
            <a:ext cx="522300" cy="511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527325" y="2142950"/>
            <a:ext cx="522300" cy="511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922850" y="1547475"/>
            <a:ext cx="522300" cy="51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541900" y="122650"/>
            <a:ext cx="5305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/>
              <a:t>보스 패턴 설명</a:t>
            </a:r>
            <a:endParaRPr dirty="0"/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보스존 입장 시 플레이어는 빨,파,초,흰의 색을 각각 지정 받음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보스의 체력이 75퍼센트 남았을 경우 전멸 공격 패턴의 시작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보스는 맵의 중앙으로 이동 후 보스 주변에 빨,파,초색의 기둥을 소환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각 유저는 자신의 색에 맞는 기둥으로 이동, 흰색은 보스위치로 이동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기둥 등장 후 3초 후 보스가 빨,파,초 중 랜덤한 순서로 발광(혹은 여러 이펙트 적용 가능)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유저는 보스가 지정한 순서대로 기둥에 일정량의 데미지를 입혀야 한다. 단 각각의 유저는 자신에게 해당하는 색의 기둥만 공격 가능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순서대로 기둥을 무력화 하고 흰색의 유저가 보스에게 기둥에 해당하는 데미지를 입히면 기믹종료</a:t>
            </a:r>
            <a:endParaRPr sz="1000"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3541900" y="3324575"/>
            <a:ext cx="28998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/>
              <a:t>성공 실패 여부 판단</a:t>
            </a:r>
            <a:endParaRPr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/>
              <a:t>기둥과 보스 무력화 순서</a:t>
            </a:r>
            <a:endParaRPr sz="11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/>
              <a:t>기둥 등장 후 지정된 시간안에 성공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18725" y="303375"/>
            <a:ext cx="383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루아 스크립트로 작성 예정 부분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보스의 중앙 이동 위치 지정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기둥의 위치 지정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기둥의 무력화 시간 확인 후 결과 결정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화면 슬라이드 쇼(16:9)</PresentationFormat>
  <Paragraphs>89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 Light</vt:lpstr>
      <vt:lpstr>Arial</vt:lpstr>
      <vt:lpstr>Cascadia Mono SemiLight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2</cp:revision>
  <dcterms:modified xsi:type="dcterms:W3CDTF">2022-10-11T10:28:54Z</dcterms:modified>
</cp:coreProperties>
</file>