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1" r:id="rId4"/>
    <p:sldId id="304" r:id="rId5"/>
    <p:sldId id="283" r:id="rId6"/>
    <p:sldId id="321" r:id="rId7"/>
    <p:sldId id="340" r:id="rId8"/>
    <p:sldId id="341" r:id="rId9"/>
    <p:sldId id="333" r:id="rId10"/>
    <p:sldId id="334" r:id="rId11"/>
    <p:sldId id="335" r:id="rId12"/>
    <p:sldId id="320" r:id="rId13"/>
    <p:sldId id="323" r:id="rId14"/>
    <p:sldId id="342" r:id="rId15"/>
    <p:sldId id="328" r:id="rId16"/>
    <p:sldId id="325" r:id="rId17"/>
    <p:sldId id="339" r:id="rId18"/>
    <p:sldId id="303" r:id="rId19"/>
  </p:sldIdLst>
  <p:sldSz cx="24387175" cy="13716000"/>
  <p:notesSz cx="6858000" cy="9144000"/>
  <p:defaultTextStyle>
    <a:defPPr>
      <a:defRPr lang="zh-CN"/>
    </a:defPPr>
    <a:lvl1pPr marL="0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390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415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805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830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220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610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635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025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0">
          <p15:clr>
            <a:srgbClr val="A4A3A4"/>
          </p15:clr>
        </p15:guide>
        <p15:guide id="2" pos="835">
          <p15:clr>
            <a:srgbClr val="A4A3A4"/>
          </p15:clr>
        </p15:guide>
        <p15:guide id="3" pos="1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58daojia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2B"/>
    <a:srgbClr val="F7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7732" autoAdjust="0"/>
  </p:normalViewPr>
  <p:slideViewPr>
    <p:cSldViewPr snapToGrid="0" snapToObjects="1">
      <p:cViewPr varScale="1">
        <p:scale>
          <a:sx n="45" d="100"/>
          <a:sy n="45" d="100"/>
        </p:scale>
        <p:origin x="1356" y="66"/>
      </p:cViewPr>
      <p:guideLst>
        <p:guide orient="horz" pos="1600"/>
        <p:guide pos="835"/>
        <p:guide pos="130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01" d="100"/>
          <a:sy n="101" d="100"/>
        </p:scale>
        <p:origin x="-4376" y="-112"/>
      </p:cViewPr>
      <p:guideLst>
        <p:guide orient="horz" pos="286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1669B-E563-1D4F-A86C-A1ABF80B54D2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EA267-8BE3-8443-A89D-5B40ED7D44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03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631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23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如何快速生成一个特定环境、特定服务、特定协议的接口调用客户端？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用配置文件管理环境分组配置方便切换，且与部署平台打通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生成调用客户端后可以自由组合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39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自动化程度不够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13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527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428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370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982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36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7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业务解耦，方便维护，扩容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4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电商场景下的服务</a:t>
            </a:r>
            <a:endParaRPr lang="en-US" altLang="zh-CN" dirty="0" smtClean="0"/>
          </a:p>
          <a:p>
            <a:r>
              <a:rPr lang="zh-CN" altLang="en-US" dirty="0" smtClean="0"/>
              <a:t>中台：用户、商家、商品、订单、交易、支付、卡券</a:t>
            </a:r>
            <a:endParaRPr lang="en-US" altLang="zh-CN" dirty="0" smtClean="0"/>
          </a:p>
          <a:p>
            <a:r>
              <a:rPr lang="zh-CN" altLang="en-US" dirty="0" smtClean="0"/>
              <a:t>平台：短信服务、图片服务</a:t>
            </a:r>
            <a:endParaRPr lang="en-US" altLang="zh-CN" dirty="0" smtClean="0"/>
          </a:p>
          <a:p>
            <a:r>
              <a:rPr lang="zh-CN" altLang="en-US" dirty="0" smtClean="0"/>
              <a:t>服务化将业务解耦，每个系统更关注自己的业务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613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264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测试前，用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dbutil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来准备数据测试后，用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dbutil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来清除数据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接口分类：增删改查，每种类型的接口对应着不同的准备和清除数据的方法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6810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50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多接口串联数据的依赖传递，用一个中间数据结构进行缓存、获取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104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78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1217PPT模板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4131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788" y="549276"/>
            <a:ext cx="19387298" cy="1067253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56073" y="2296433"/>
            <a:ext cx="21948458" cy="9051926"/>
          </a:xfrm>
          <a:prstGeom prst="rect">
            <a:avLst/>
          </a:prstGeom>
        </p:spPr>
        <p:txBody>
          <a:bodyPr vert="horz"/>
          <a:lstStyle>
            <a:lvl1pPr marL="0" indent="0">
              <a:buFont typeface="Wingdings" panose="05000000000000000000" pitchFamily="2" charset="2"/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260851"/>
            <a:ext cx="20729099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359" y="12712701"/>
            <a:ext cx="5690341" cy="730251"/>
          </a:xfrm>
        </p:spPr>
        <p:txBody>
          <a:bodyPr/>
          <a:lstStyle/>
          <a:p>
            <a:fld id="{8ACDB3CC-F982-40F9-8DD6-BCC9AFBF44BD}" type="datetime1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2285" y="12712701"/>
            <a:ext cx="7722605" cy="7302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7475" y="12712701"/>
            <a:ext cx="5690341" cy="730251"/>
          </a:xfr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solidFill>
            <a:srgbClr val="F7F9F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280151" y="2708180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4459" y="-16625"/>
            <a:ext cx="24371300" cy="1371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088390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610" indent="-816610" algn="l" defTabSz="1088390" rtl="0" eaLnBrk="1" latinLnBrk="0" hangingPunct="1">
        <a:spcBef>
          <a:spcPct val="20000"/>
        </a:spcBef>
        <a:buFont typeface="Arial" panose="020B0604020202020204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9110" indent="-680085" algn="l" defTabSz="1088390" rtl="0" eaLnBrk="1" latinLnBrk="0" hangingPunct="1">
        <a:spcBef>
          <a:spcPct val="20000"/>
        </a:spcBef>
        <a:buFont typeface="Arial" panose="020B0604020202020204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610" indent="-544195" algn="l" defTabSz="1088390" rtl="0" eaLnBrk="1" latinLnBrk="0" hangingPunct="1">
        <a:spcBef>
          <a:spcPct val="20000"/>
        </a:spcBef>
        <a:buFont typeface="Arial" panose="020B0604020202020204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10000" indent="-544195" algn="l" defTabSz="1088390" rtl="0" eaLnBrk="1" latinLnBrk="0" hangingPunct="1">
        <a:spcBef>
          <a:spcPct val="20000"/>
        </a:spcBef>
        <a:buFont typeface="Arial" panose="020B0604020202020204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9025" indent="-544195" algn="l" defTabSz="1088390" rtl="0" eaLnBrk="1" latinLnBrk="0" hangingPunct="1">
        <a:spcBef>
          <a:spcPct val="20000"/>
        </a:spcBef>
        <a:buFont typeface="Arial" panose="020B0604020202020204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7415" indent="-544195" algn="l" defTabSz="1088390" rtl="0" eaLnBrk="1" latinLnBrk="0" hangingPunct="1">
        <a:spcBef>
          <a:spcPct val="20000"/>
        </a:spcBef>
        <a:buFont typeface="Arial" panose="020B0604020202020204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440" indent="-544195" algn="l" defTabSz="1088390" rtl="0" eaLnBrk="1" latinLnBrk="0" hangingPunct="1">
        <a:spcBef>
          <a:spcPct val="20000"/>
        </a:spcBef>
        <a:buFont typeface="Arial" panose="020B0604020202020204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830" indent="-544195" algn="l" defTabSz="1088390" rtl="0" eaLnBrk="1" latinLnBrk="0" hangingPunct="1">
        <a:spcBef>
          <a:spcPct val="20000"/>
        </a:spcBef>
        <a:buFont typeface="Arial" panose="020B0604020202020204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220" indent="-544195" algn="l" defTabSz="1088390" rtl="0" eaLnBrk="1" latinLnBrk="0" hangingPunct="1">
        <a:spcBef>
          <a:spcPct val="20000"/>
        </a:spcBef>
        <a:buFont typeface="Arial" panose="020B0604020202020204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390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415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805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830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220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610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635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025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83447" y="5523711"/>
            <a:ext cx="10469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spc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接口自动化测试实践</a:t>
            </a:r>
            <a:endParaRPr kumimoji="1" lang="zh-CN" altLang="en-US" sz="8000" spc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57140" y="9220749"/>
            <a:ext cx="499173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到家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质量保障部</a:t>
            </a: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倪槐清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服务间调用关系复杂</a:t>
            </a:r>
            <a:endParaRPr lang="zh-CN" dirty="0" smtClean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340610" lvl="1" indent="-571500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通过调用链梳理接口依赖关系</a:t>
            </a:r>
          </a:p>
          <a:p>
            <a:pPr marL="2340610" lvl="1" indent="-571500">
              <a:buFont typeface="Arial" panose="020B0604020202020204" pitchFamily="34" charset="0"/>
              <a:buChar char="•"/>
            </a:pPr>
            <a:endParaRPr lang="zh-CN" dirty="0"/>
          </a:p>
          <a:p>
            <a:pPr marL="2340610" lvl="1" indent="-571500">
              <a:buFont typeface="Arial" panose="020B0604020202020204" pitchFamily="34" charset="0"/>
              <a:buChar char="•"/>
            </a:pP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95" y="4262120"/>
            <a:ext cx="19921220" cy="695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环境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 smtClean="0">
                <a:sym typeface="+mn-ea"/>
              </a:rPr>
              <a:t>稳定性要求高</a:t>
            </a:r>
            <a:endParaRPr lang="zh-CN" dirty="0" smtClean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340610" lvl="1" indent="-571500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通过部署系统保证接口测试环境的稳定性</a:t>
            </a:r>
          </a:p>
          <a:p>
            <a:pPr marL="2340610" lvl="1" indent="-571500">
              <a:buFont typeface="Arial" panose="020B0604020202020204" pitchFamily="34" charset="0"/>
              <a:buChar char="•"/>
            </a:pPr>
            <a:endParaRPr lang="zh-CN" dirty="0"/>
          </a:p>
          <a:p>
            <a:pPr marL="2340610" lvl="1" indent="-571500">
              <a:buFont typeface="Arial" panose="020B0604020202020204" pitchFamily="34" charset="0"/>
              <a:buChar char="•"/>
            </a:pP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80" y="3219450"/>
            <a:ext cx="21128990" cy="906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多服务、多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多</a:t>
            </a:r>
            <a:r>
              <a:rPr lang="zh-CN" altLang="en-US" dirty="0"/>
              <a:t>环境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02742" y="2298681"/>
            <a:ext cx="7408949" cy="922501"/>
          </a:xfrm>
        </p:spPr>
        <p:txBody>
          <a:bodyPr/>
          <a:lstStyle/>
          <a:p>
            <a:pPr lvl="1" indent="0">
              <a:buNone/>
            </a:pPr>
            <a:r>
              <a:rPr lang="zh-CN" altLang="en-US" dirty="0" smtClean="0"/>
              <a:t>配置文件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注解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335" y="3382645"/>
            <a:ext cx="15185390" cy="8583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360" y="3382645"/>
            <a:ext cx="5852795" cy="8583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新挑战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340610" lvl="1" indent="-5715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340610" lvl="1" indent="-57150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接口测试不及时</a:t>
            </a:r>
          </a:p>
          <a:p>
            <a:pPr marL="2340610" lvl="1" indent="-571500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pPr marL="2340610" lvl="1" indent="-571500">
              <a:buFont typeface="Arial" panose="020B0604020202020204" pitchFamily="34" charset="0"/>
              <a:buChar char="•"/>
            </a:pPr>
            <a:r>
              <a:rPr lang="zh-CN" altLang="en-US" dirty="0" smtClean="0"/>
              <a:t>反馈结果不及时</a:t>
            </a:r>
          </a:p>
          <a:p>
            <a:pPr marL="2340610" lvl="1" indent="-571500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pPr marL="2340610" lvl="1" indent="-57150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接口测试case不能充分利用</a:t>
            </a:r>
          </a:p>
          <a:p>
            <a:pPr marL="2340610" lvl="1" indent="-571500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pPr marL="2340610" lvl="1" indent="-571500">
              <a:buFont typeface="Arial" panose="020B0604020202020204" pitchFamily="34" charset="0"/>
              <a:buChar char="•"/>
            </a:pPr>
            <a:r>
              <a:rPr lang="zh-CN" altLang="en-US" dirty="0" smtClean="0"/>
              <a:t>case执行情况不能可视化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及时反馈测试结果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64" y="3200400"/>
            <a:ext cx="11530157" cy="76952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04097" y="6078537"/>
            <a:ext cx="6216766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000" dirty="0" smtClean="0"/>
              <a:t>及时、快速反馈测试结果，实现接口自动化测试真正价值</a:t>
            </a:r>
            <a:endParaRPr lang="zh-CN" altLang="en-US" sz="4000" dirty="0"/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>
            <a:off x="12731030" y="7048033"/>
            <a:ext cx="1573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564" y="1997619"/>
            <a:ext cx="19535775" cy="10391775"/>
          </a:xfrm>
          <a:prstGeom prst="rect">
            <a:avLst/>
          </a:prstGeom>
        </p:spPr>
      </p:pic>
      <p:graphicFrame>
        <p:nvGraphicFramePr>
          <p:cNvPr id="11" name="对象 10"/>
          <p:cNvGraphicFramePr/>
          <p:nvPr>
            <p:extLst>
              <p:ext uri="{D42A27DB-BD31-4B8C-83A1-F6EECF244321}">
                <p14:modId xmlns:p14="http://schemas.microsoft.com/office/powerpoint/2010/main" val="83902789"/>
              </p:ext>
            </p:extLst>
          </p:nvPr>
        </p:nvGraphicFramePr>
        <p:xfrm>
          <a:off x="1100606" y="2144806"/>
          <a:ext cx="21032030" cy="1009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r:id="rId6" imgW="1961515" imgH="10553700" progId="Paint.Picture">
                  <p:embed/>
                </p:oleObj>
              </mc:Choice>
              <mc:Fallback>
                <p:oleObj r:id="rId6" imgW="1961515" imgH="105537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0606" y="2144806"/>
                        <a:ext cx="21032030" cy="10097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0607" y="1997619"/>
            <a:ext cx="21054142" cy="102445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788" y="1850429"/>
            <a:ext cx="21239848" cy="1053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持续集成实践</a:t>
            </a:r>
            <a:endParaRPr lang="zh-CN" altLang="en-US" dirty="0"/>
          </a:p>
        </p:txBody>
      </p:sp>
      <p:pic>
        <p:nvPicPr>
          <p:cNvPr id="4" name="image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985" y="2094651"/>
            <a:ext cx="3359149" cy="107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" name="Shape 160"/>
          <p:cNvSpPr/>
          <p:nvPr/>
        </p:nvSpPr>
        <p:spPr>
          <a:xfrm flipV="1">
            <a:off x="4579936" y="6216652"/>
            <a:ext cx="0" cy="815976"/>
          </a:xfrm>
          <a:prstGeom prst="line">
            <a:avLst/>
          </a:prstGeom>
          <a:ln w="3175">
            <a:solidFill>
              <a:srgbClr val="D9D9D9"/>
            </a:solidFill>
          </a:ln>
        </p:spPr>
        <p:txBody>
          <a:bodyPr lIns="68579" tIns="68579" rIns="68579" bIns="68579"/>
          <a:lstStyle/>
          <a:p>
            <a:pPr defTabSz="9144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sym typeface="Helvetica"/>
            </a:endParaRPr>
          </a:p>
        </p:txBody>
      </p:sp>
      <p:sp>
        <p:nvSpPr>
          <p:cNvPr id="6" name="Shape 161"/>
          <p:cNvSpPr/>
          <p:nvPr/>
        </p:nvSpPr>
        <p:spPr>
          <a:xfrm flipV="1">
            <a:off x="8193722" y="10474327"/>
            <a:ext cx="0" cy="815976"/>
          </a:xfrm>
          <a:prstGeom prst="line">
            <a:avLst/>
          </a:prstGeom>
          <a:ln w="3175">
            <a:solidFill>
              <a:srgbClr val="D9D9D9"/>
            </a:solidFill>
          </a:ln>
        </p:spPr>
        <p:txBody>
          <a:bodyPr lIns="68579" tIns="68579" rIns="68579" bIns="68579"/>
          <a:lstStyle/>
          <a:p>
            <a:pPr defTabSz="9144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sym typeface="Helvetica"/>
            </a:endParaRPr>
          </a:p>
        </p:txBody>
      </p:sp>
      <p:sp>
        <p:nvSpPr>
          <p:cNvPr id="7" name="Shape 162"/>
          <p:cNvSpPr/>
          <p:nvPr/>
        </p:nvSpPr>
        <p:spPr>
          <a:xfrm>
            <a:off x="8177214" y="4359280"/>
            <a:ext cx="0" cy="819149"/>
          </a:xfrm>
          <a:prstGeom prst="line">
            <a:avLst/>
          </a:prstGeom>
          <a:ln w="3175">
            <a:solidFill>
              <a:srgbClr val="D9D9D9"/>
            </a:solidFill>
          </a:ln>
        </p:spPr>
        <p:txBody>
          <a:bodyPr lIns="68579" tIns="68579" rIns="68579" bIns="68579"/>
          <a:lstStyle/>
          <a:p>
            <a:pPr defTabSz="9144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sym typeface="Helvetica"/>
            </a:endParaRPr>
          </a:p>
        </p:txBody>
      </p:sp>
      <p:sp>
        <p:nvSpPr>
          <p:cNvPr id="8" name="Shape 163"/>
          <p:cNvSpPr/>
          <p:nvPr/>
        </p:nvSpPr>
        <p:spPr>
          <a:xfrm>
            <a:off x="11806874" y="10369555"/>
            <a:ext cx="0" cy="819149"/>
          </a:xfrm>
          <a:prstGeom prst="line">
            <a:avLst/>
          </a:prstGeom>
          <a:ln w="3175">
            <a:solidFill>
              <a:srgbClr val="D9D9D9"/>
            </a:solidFill>
          </a:ln>
        </p:spPr>
        <p:txBody>
          <a:bodyPr lIns="68579" tIns="68579" rIns="68579" bIns="68579"/>
          <a:lstStyle/>
          <a:p>
            <a:pPr defTabSz="9144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sym typeface="Helvetica"/>
            </a:endParaRPr>
          </a:p>
        </p:txBody>
      </p:sp>
      <p:sp>
        <p:nvSpPr>
          <p:cNvPr id="9" name="Shape 164"/>
          <p:cNvSpPr/>
          <p:nvPr/>
        </p:nvSpPr>
        <p:spPr>
          <a:xfrm flipV="1">
            <a:off x="4579936" y="5493811"/>
            <a:ext cx="0" cy="815973"/>
          </a:xfrm>
          <a:prstGeom prst="line">
            <a:avLst/>
          </a:prstGeom>
          <a:ln w="25400">
            <a:solidFill>
              <a:srgbClr val="F8846B"/>
            </a:solidFill>
          </a:ln>
        </p:spPr>
        <p:txBody>
          <a:bodyPr lIns="68579" tIns="68579" rIns="68579" bIns="68579"/>
          <a:lstStyle/>
          <a:p>
            <a:pPr defTabSz="9144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sym typeface="Helvetica"/>
            </a:endParaRPr>
          </a:p>
        </p:txBody>
      </p:sp>
      <p:grpSp>
        <p:nvGrpSpPr>
          <p:cNvPr id="10" name="Group 167"/>
          <p:cNvGrpSpPr/>
          <p:nvPr/>
        </p:nvGrpSpPr>
        <p:grpSpPr bwMode="auto">
          <a:xfrm>
            <a:off x="4560887" y="7013579"/>
            <a:ext cx="3387731" cy="1612902"/>
            <a:chOff x="-1" y="0"/>
            <a:chExt cx="1693594" cy="806351"/>
          </a:xfrm>
        </p:grpSpPr>
        <p:sp>
          <p:nvSpPr>
            <p:cNvPr id="11" name="Shape 165"/>
            <p:cNvSpPr>
              <a:spLocks noChangeArrowheads="1"/>
            </p:cNvSpPr>
            <p:nvPr/>
          </p:nvSpPr>
          <p:spPr bwMode="auto">
            <a:xfrm>
              <a:off x="-1" y="0"/>
              <a:ext cx="1693594" cy="806351"/>
            </a:xfrm>
            <a:prstGeom prst="rect">
              <a:avLst/>
            </a:prstGeom>
            <a:solidFill>
              <a:srgbClr val="F884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8579" tIns="68579" rIns="68579" bIns="6857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Shape 166"/>
            <p:cNvSpPr>
              <a:spLocks noChangeArrowheads="1"/>
            </p:cNvSpPr>
            <p:nvPr/>
          </p:nvSpPr>
          <p:spPr bwMode="auto">
            <a:xfrm>
              <a:off x="-1" y="189598"/>
              <a:ext cx="1693594" cy="427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87797" tIns="87797" rIns="87797" bIns="87797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zh-CN" sz="440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编译打包</a:t>
              </a:r>
            </a:p>
          </p:txBody>
        </p:sp>
      </p:grpSp>
      <p:grpSp>
        <p:nvGrpSpPr>
          <p:cNvPr id="13" name="Group 170"/>
          <p:cNvGrpSpPr/>
          <p:nvPr/>
        </p:nvGrpSpPr>
        <p:grpSpPr bwMode="auto">
          <a:xfrm>
            <a:off x="8177847" y="5191764"/>
            <a:ext cx="3387728" cy="1612902"/>
            <a:chOff x="-1" y="0"/>
            <a:chExt cx="1693593" cy="806351"/>
          </a:xfrm>
        </p:grpSpPr>
        <p:sp>
          <p:nvSpPr>
            <p:cNvPr id="14" name="Shape 168"/>
            <p:cNvSpPr>
              <a:spLocks noChangeArrowheads="1"/>
            </p:cNvSpPr>
            <p:nvPr/>
          </p:nvSpPr>
          <p:spPr bwMode="auto">
            <a:xfrm>
              <a:off x="-1" y="0"/>
              <a:ext cx="1693593" cy="806351"/>
            </a:xfrm>
            <a:prstGeom prst="rect">
              <a:avLst/>
            </a:prstGeom>
            <a:solidFill>
              <a:srgbClr val="42C7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8579" tIns="68579" rIns="68579" bIns="6857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Shape 169"/>
            <p:cNvSpPr>
              <a:spLocks noChangeArrowheads="1"/>
            </p:cNvSpPr>
            <p:nvPr/>
          </p:nvSpPr>
          <p:spPr bwMode="auto">
            <a:xfrm>
              <a:off x="-1" y="189598"/>
              <a:ext cx="1693593" cy="427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87797" tIns="87797" rIns="87797" bIns="87797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zh-CN" sz="440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代码检测</a:t>
              </a:r>
            </a:p>
          </p:txBody>
        </p:sp>
      </p:grpSp>
      <p:grpSp>
        <p:nvGrpSpPr>
          <p:cNvPr id="16" name="Group 173"/>
          <p:cNvGrpSpPr/>
          <p:nvPr/>
        </p:nvGrpSpPr>
        <p:grpSpPr bwMode="auto">
          <a:xfrm>
            <a:off x="8177845" y="8813806"/>
            <a:ext cx="3384555" cy="1612901"/>
            <a:chOff x="-1" y="0"/>
            <a:chExt cx="1693594" cy="806351"/>
          </a:xfrm>
        </p:grpSpPr>
        <p:sp>
          <p:nvSpPr>
            <p:cNvPr id="17" name="Shape 171"/>
            <p:cNvSpPr>
              <a:spLocks noChangeArrowheads="1"/>
            </p:cNvSpPr>
            <p:nvPr/>
          </p:nvSpPr>
          <p:spPr bwMode="auto">
            <a:xfrm>
              <a:off x="-1" y="0"/>
              <a:ext cx="1693594" cy="806351"/>
            </a:xfrm>
            <a:prstGeom prst="rect">
              <a:avLst/>
            </a:prstGeom>
            <a:solidFill>
              <a:srgbClr val="D05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8579" tIns="68579" rIns="68579" bIns="6857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Shape 172"/>
            <p:cNvSpPr>
              <a:spLocks noChangeArrowheads="1"/>
            </p:cNvSpPr>
            <p:nvPr/>
          </p:nvSpPr>
          <p:spPr bwMode="auto">
            <a:xfrm>
              <a:off x="-1" y="189597"/>
              <a:ext cx="1693594" cy="427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87797" tIns="87797" rIns="87797" bIns="87797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zh-CN" sz="440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部署</a:t>
              </a:r>
            </a:p>
          </p:txBody>
        </p:sp>
      </p:grpSp>
      <p:grpSp>
        <p:nvGrpSpPr>
          <p:cNvPr id="19" name="Group 176"/>
          <p:cNvGrpSpPr/>
          <p:nvPr/>
        </p:nvGrpSpPr>
        <p:grpSpPr bwMode="auto">
          <a:xfrm>
            <a:off x="11784646" y="8813804"/>
            <a:ext cx="3387731" cy="1612901"/>
            <a:chOff x="-1" y="0"/>
            <a:chExt cx="1693593" cy="806351"/>
          </a:xfrm>
        </p:grpSpPr>
        <p:sp>
          <p:nvSpPr>
            <p:cNvPr id="20" name="Shape 174"/>
            <p:cNvSpPr>
              <a:spLocks noChangeArrowheads="1"/>
            </p:cNvSpPr>
            <p:nvPr/>
          </p:nvSpPr>
          <p:spPr bwMode="auto">
            <a:xfrm>
              <a:off x="-1" y="0"/>
              <a:ext cx="1693593" cy="806351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8579" tIns="68579" rIns="68579" bIns="6857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Shape 175"/>
            <p:cNvSpPr>
              <a:spLocks noChangeArrowheads="1"/>
            </p:cNvSpPr>
            <p:nvPr/>
          </p:nvSpPr>
          <p:spPr bwMode="auto">
            <a:xfrm>
              <a:off x="-1" y="189598"/>
              <a:ext cx="1693593" cy="427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87797" tIns="87797" rIns="87797" bIns="87797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zh-CN" sz="44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自动化</a:t>
              </a:r>
              <a:r>
                <a:rPr lang="zh-CN" altLang="zh-CN" sz="4400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测试</a:t>
              </a:r>
              <a:endParaRPr lang="zh-CN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Shape 177"/>
          <p:cNvSpPr/>
          <p:nvPr/>
        </p:nvSpPr>
        <p:spPr>
          <a:xfrm flipV="1">
            <a:off x="8196262" y="11039479"/>
            <a:ext cx="0" cy="815973"/>
          </a:xfrm>
          <a:prstGeom prst="line">
            <a:avLst/>
          </a:prstGeom>
          <a:ln w="25400">
            <a:solidFill>
              <a:srgbClr val="D05886"/>
            </a:solidFill>
          </a:ln>
        </p:spPr>
        <p:txBody>
          <a:bodyPr lIns="68579" tIns="68579" rIns="68579" bIns="68579"/>
          <a:lstStyle/>
          <a:p>
            <a:pPr defTabSz="9144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sym typeface="Helvetica"/>
            </a:endParaRPr>
          </a:p>
        </p:txBody>
      </p:sp>
      <p:sp>
        <p:nvSpPr>
          <p:cNvPr id="23" name="Shape 178"/>
          <p:cNvSpPr/>
          <p:nvPr/>
        </p:nvSpPr>
        <p:spPr>
          <a:xfrm>
            <a:off x="8177214" y="4149729"/>
            <a:ext cx="0" cy="815973"/>
          </a:xfrm>
          <a:prstGeom prst="line">
            <a:avLst/>
          </a:prstGeom>
          <a:ln w="25400">
            <a:solidFill>
              <a:srgbClr val="42C7C6"/>
            </a:solidFill>
          </a:ln>
        </p:spPr>
        <p:txBody>
          <a:bodyPr lIns="68579" tIns="68579" rIns="68579" bIns="68579"/>
          <a:lstStyle/>
          <a:p>
            <a:pPr defTabSz="9144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sym typeface="Helvetica"/>
            </a:endParaRPr>
          </a:p>
        </p:txBody>
      </p:sp>
      <p:sp>
        <p:nvSpPr>
          <p:cNvPr id="24" name="Shape 179"/>
          <p:cNvSpPr/>
          <p:nvPr/>
        </p:nvSpPr>
        <p:spPr>
          <a:xfrm>
            <a:off x="11809414" y="11160129"/>
            <a:ext cx="0" cy="815973"/>
          </a:xfrm>
          <a:prstGeom prst="line">
            <a:avLst/>
          </a:prstGeom>
          <a:ln w="25400">
            <a:solidFill>
              <a:srgbClr val="FFC000"/>
            </a:solidFill>
          </a:ln>
        </p:spPr>
        <p:txBody>
          <a:bodyPr lIns="68579" tIns="68579" rIns="68579" bIns="68579"/>
          <a:lstStyle/>
          <a:p>
            <a:pPr defTabSz="9144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sym typeface="Helvetica"/>
            </a:endParaRPr>
          </a:p>
        </p:txBody>
      </p:sp>
      <p:sp>
        <p:nvSpPr>
          <p:cNvPr id="25" name="Shape 180"/>
          <p:cNvSpPr>
            <a:spLocks noChangeArrowheads="1"/>
          </p:cNvSpPr>
          <p:nvPr/>
        </p:nvSpPr>
        <p:spPr bwMode="auto">
          <a:xfrm>
            <a:off x="4586287" y="5790143"/>
            <a:ext cx="4562477" cy="8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87797" tIns="87797" rIns="87797" bIns="87797"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MAVEN</a:t>
            </a:r>
            <a:endParaRPr lang="zh-CN" altLang="zh-CN" sz="3600" b="1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6" name="Shape 181"/>
          <p:cNvSpPr>
            <a:spLocks noChangeArrowheads="1"/>
          </p:cNvSpPr>
          <p:nvPr/>
        </p:nvSpPr>
        <p:spPr bwMode="auto">
          <a:xfrm>
            <a:off x="8464868" y="10741029"/>
            <a:ext cx="4565651" cy="8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87797" tIns="87797" rIns="87797" bIns="87797"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自动部署系统</a:t>
            </a:r>
            <a:endParaRPr lang="zh-CN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Shape 182"/>
          <p:cNvSpPr>
            <a:spLocks noChangeArrowheads="1"/>
          </p:cNvSpPr>
          <p:nvPr/>
        </p:nvSpPr>
        <p:spPr bwMode="auto">
          <a:xfrm>
            <a:off x="8480109" y="3988339"/>
            <a:ext cx="4562475" cy="84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87797" tIns="87797" rIns="87797" bIns="87797" anchor="b"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Sonar</a:t>
            </a:r>
          </a:p>
        </p:txBody>
      </p:sp>
      <p:sp>
        <p:nvSpPr>
          <p:cNvPr id="28" name="Shape 183"/>
          <p:cNvSpPr>
            <a:spLocks noChangeArrowheads="1"/>
          </p:cNvSpPr>
          <p:nvPr/>
        </p:nvSpPr>
        <p:spPr bwMode="auto">
          <a:xfrm>
            <a:off x="11828464" y="10426702"/>
            <a:ext cx="4565651" cy="150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87797" tIns="87797" rIns="87797" bIns="87797" anchor="b"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接口测试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UI自动化</a:t>
            </a:r>
          </a:p>
        </p:txBody>
      </p:sp>
      <p:grpSp>
        <p:nvGrpSpPr>
          <p:cNvPr id="3" name="Group 173"/>
          <p:cNvGrpSpPr/>
          <p:nvPr/>
        </p:nvGrpSpPr>
        <p:grpSpPr bwMode="auto">
          <a:xfrm>
            <a:off x="8177845" y="6988816"/>
            <a:ext cx="3384555" cy="1612901"/>
            <a:chOff x="-1" y="0"/>
            <a:chExt cx="1693594" cy="806351"/>
          </a:xfrm>
        </p:grpSpPr>
        <p:sp>
          <p:nvSpPr>
            <p:cNvPr id="29" name="Shape 171"/>
            <p:cNvSpPr>
              <a:spLocks noChangeArrowheads="1"/>
            </p:cNvSpPr>
            <p:nvPr/>
          </p:nvSpPr>
          <p:spPr bwMode="auto">
            <a:xfrm>
              <a:off x="-1" y="0"/>
              <a:ext cx="1693594" cy="80635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8579" tIns="68579" rIns="68579" bIns="6857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Shape 172"/>
            <p:cNvSpPr>
              <a:spLocks noChangeArrowheads="1"/>
            </p:cNvSpPr>
            <p:nvPr/>
          </p:nvSpPr>
          <p:spPr bwMode="auto">
            <a:xfrm>
              <a:off x="-1" y="190159"/>
              <a:ext cx="1693594" cy="426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87797" tIns="87797" rIns="87797" bIns="87797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440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黑体" panose="02010609060101010101" pitchFamily="49" charset="-122"/>
                </a:rPr>
                <a:t>codediff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生成持续集成流程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50" y="2787650"/>
            <a:ext cx="20721320" cy="870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精准自动化测试尝试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6005" y="1859741"/>
            <a:ext cx="21948775" cy="1097915"/>
          </a:xfrm>
        </p:spPr>
        <p:txBody>
          <a:bodyPr/>
          <a:lstStyle/>
          <a:p>
            <a:pPr marL="2340610" lvl="1" indent="-571500">
              <a:buFont typeface="Arial" panose="020B0604020202020204" pitchFamily="34" charset="0"/>
              <a:buChar char="•"/>
            </a:pPr>
            <a:r>
              <a:rPr lang="en-US" altLang="zh-CN" dirty="0" smtClean="0"/>
              <a:t>codediff - </a:t>
            </a:r>
            <a:r>
              <a:rPr lang="zh-CN" altLang="en-US" dirty="0" smtClean="0"/>
              <a:t>自动化测试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代码覆盖率平台（</a:t>
            </a:r>
            <a:r>
              <a:rPr lang="en-US" altLang="zh-CN" dirty="0" smtClean="0"/>
              <a:t>jacoco</a:t>
            </a:r>
            <a:r>
              <a:rPr lang="zh-CN" altLang="en-US" dirty="0" smtClean="0"/>
              <a:t>）</a:t>
            </a:r>
          </a:p>
          <a:p>
            <a:pPr marL="2340610" lvl="1" indent="-5715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70" y="2687492"/>
            <a:ext cx="20079639" cy="96153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999" y="2687491"/>
            <a:ext cx="20253210" cy="9704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71891" y="5523711"/>
            <a:ext cx="2492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spc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</a:t>
            </a:r>
            <a:endParaRPr kumimoji="1" lang="zh-CN" altLang="en-US" sz="8000" spc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256963" y="2592668"/>
            <a:ext cx="0" cy="8987968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MH_Entry_2"/>
          <p:cNvSpPr txBox="1"/>
          <p:nvPr>
            <p:custDataLst>
              <p:tags r:id="rId2"/>
            </p:custDataLst>
          </p:nvPr>
        </p:nvSpPr>
        <p:spPr>
          <a:xfrm>
            <a:off x="11965147" y="7239212"/>
            <a:ext cx="9314244" cy="1080000"/>
          </a:xfrm>
          <a:prstGeom prst="rect">
            <a:avLst/>
          </a:prstGeom>
          <a:noFill/>
        </p:spPr>
        <p:txBody>
          <a:bodyPr wrap="square" lIns="360000" tIns="45720" rIns="91440" bIns="45720" anchor="ctr" anchorCtr="0">
            <a:normAutofit/>
          </a:bodyPr>
          <a:lstStyle>
            <a:defPPr>
              <a:defRPr lang="zh-CN"/>
            </a:defPPr>
            <a:lvl1pPr>
              <a:defRPr sz="4800" b="1" kern="0" spc="200">
                <a:latin typeface="+mn-ea"/>
              </a:defRPr>
            </a:lvl1pPr>
          </a:lstStyle>
          <a:p>
            <a:r>
              <a:rPr lang="zh-CN" altLang="en-US" dirty="0"/>
              <a:t>接口测试实践</a:t>
            </a:r>
          </a:p>
        </p:txBody>
      </p:sp>
      <p:sp>
        <p:nvSpPr>
          <p:cNvPr id="6" name="MH_Number_2"/>
          <p:cNvSpPr/>
          <p:nvPr>
            <p:custDataLst>
              <p:tags r:id="rId3"/>
            </p:custDataLst>
          </p:nvPr>
        </p:nvSpPr>
        <p:spPr>
          <a:xfrm>
            <a:off x="10866809" y="7333985"/>
            <a:ext cx="794496" cy="920534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n-US" altLang="zh-CN" sz="4800" kern="0" dirty="0">
                <a:solidFill>
                  <a:srgbClr val="FFFFFF"/>
                </a:solidFill>
                <a:ea typeface="幼圆" panose="02010509060101010101" charset="-122"/>
              </a:rPr>
              <a:t>3</a:t>
            </a:r>
            <a:endParaRPr lang="zh-CN" altLang="en-US" sz="4800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7" name="MH_Others_2"/>
          <p:cNvSpPr txBox="1"/>
          <p:nvPr>
            <p:custDataLst>
              <p:tags r:id="rId4"/>
            </p:custDataLst>
          </p:nvPr>
        </p:nvSpPr>
        <p:spPr>
          <a:xfrm>
            <a:off x="3366356" y="5645882"/>
            <a:ext cx="3533322" cy="1571624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zh-CN" altLang="en-US" sz="10800" b="1" kern="0" dirty="0">
                <a:solidFill>
                  <a:srgbClr val="DC3C2B"/>
                </a:solidFill>
                <a:latin typeface="华文中宋" panose="02010600040101010101" charset="-122"/>
                <a:ea typeface="华文中宋" panose="02010600040101010101" charset="-122"/>
              </a:rPr>
              <a:t>目录</a:t>
            </a:r>
          </a:p>
        </p:txBody>
      </p:sp>
      <p:sp>
        <p:nvSpPr>
          <p:cNvPr id="8" name="MH_Others_3"/>
          <p:cNvSpPr txBox="1"/>
          <p:nvPr>
            <p:custDataLst>
              <p:tags r:id="rId5"/>
            </p:custDataLst>
          </p:nvPr>
        </p:nvSpPr>
        <p:spPr>
          <a:xfrm>
            <a:off x="3366356" y="6692434"/>
            <a:ext cx="3533322" cy="1571624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5600" kern="0" spc="600" dirty="0">
                <a:solidFill>
                  <a:srgbClr val="DDDD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5600" kern="0" spc="600" dirty="0">
              <a:solidFill>
                <a:srgbClr val="DDDDD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Entry_2"/>
          <p:cNvSpPr txBox="1"/>
          <p:nvPr>
            <p:custDataLst>
              <p:tags r:id="rId6"/>
            </p:custDataLst>
          </p:nvPr>
        </p:nvSpPr>
        <p:spPr>
          <a:xfrm>
            <a:off x="11961429" y="3756306"/>
            <a:ext cx="9314244" cy="1080000"/>
          </a:xfrm>
          <a:prstGeom prst="rect">
            <a:avLst/>
          </a:prstGeom>
          <a:noFill/>
        </p:spPr>
        <p:txBody>
          <a:bodyPr wrap="square" lIns="360000" tIns="45720" rIns="91440" bIns="45720" anchor="ctr" anchorCtr="0">
            <a:normAutofit/>
          </a:bodyPr>
          <a:lstStyle>
            <a:defPPr>
              <a:defRPr lang="zh-CN"/>
            </a:defPPr>
            <a:lvl1pPr>
              <a:defRPr sz="4800" b="1" kern="0" spc="200">
                <a:latin typeface="+mn-ea"/>
              </a:defRPr>
            </a:lvl1pPr>
          </a:lstStyle>
          <a:p>
            <a:r>
              <a:rPr lang="zh-CN" dirty="0" smtClean="0"/>
              <a:t>接口测试</a:t>
            </a:r>
            <a:r>
              <a:rPr lang="zh-CN" altLang="en-US" dirty="0" smtClean="0"/>
              <a:t>本质</a:t>
            </a:r>
            <a:endParaRPr lang="zh-CN" dirty="0"/>
          </a:p>
        </p:txBody>
      </p:sp>
      <p:sp>
        <p:nvSpPr>
          <p:cNvPr id="10" name="MH_Number_2"/>
          <p:cNvSpPr/>
          <p:nvPr>
            <p:custDataLst>
              <p:tags r:id="rId7"/>
            </p:custDataLst>
          </p:nvPr>
        </p:nvSpPr>
        <p:spPr>
          <a:xfrm>
            <a:off x="10863091" y="3851079"/>
            <a:ext cx="794496" cy="920534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n-US" altLang="zh-CN" sz="4800" kern="0" dirty="0">
                <a:solidFill>
                  <a:srgbClr val="FFFFFF"/>
                </a:solidFill>
                <a:ea typeface="幼圆" panose="02010509060101010101" charset="-122"/>
              </a:rPr>
              <a:t>1</a:t>
            </a:r>
            <a:endParaRPr lang="zh-CN" altLang="en-US" sz="4800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11" name="MH_Entry_2"/>
          <p:cNvSpPr txBox="1"/>
          <p:nvPr>
            <p:custDataLst>
              <p:tags r:id="rId8"/>
            </p:custDataLst>
          </p:nvPr>
        </p:nvSpPr>
        <p:spPr>
          <a:xfrm>
            <a:off x="12006037" y="5495909"/>
            <a:ext cx="9314244" cy="1080000"/>
          </a:xfrm>
          <a:prstGeom prst="rect">
            <a:avLst/>
          </a:prstGeom>
          <a:noFill/>
        </p:spPr>
        <p:txBody>
          <a:bodyPr wrap="square" lIns="360000" tIns="45720" rIns="91440" bIns="45720" anchor="ctr" anchorCtr="0">
            <a:normAutofit/>
          </a:bodyPr>
          <a:lstStyle>
            <a:defPPr>
              <a:defRPr lang="zh-CN"/>
            </a:defPPr>
            <a:lvl1pPr>
              <a:defRPr sz="4800" b="1" kern="0" spc="200">
                <a:latin typeface="+mn-ea"/>
              </a:defRPr>
            </a:lvl1pPr>
          </a:lstStyle>
          <a:p>
            <a:r>
              <a:rPr lang="zh-CN" dirty="0" smtClean="0">
                <a:sym typeface="+mn-ea"/>
              </a:rPr>
              <a:t>接口测试背景</a:t>
            </a:r>
            <a:endParaRPr lang="zh-CN" altLang="en-US" dirty="0"/>
          </a:p>
        </p:txBody>
      </p:sp>
      <p:sp>
        <p:nvSpPr>
          <p:cNvPr id="12" name="MH_Number_2"/>
          <p:cNvSpPr/>
          <p:nvPr>
            <p:custDataLst>
              <p:tags r:id="rId9"/>
            </p:custDataLst>
          </p:nvPr>
        </p:nvSpPr>
        <p:spPr>
          <a:xfrm>
            <a:off x="10907699" y="5590682"/>
            <a:ext cx="794496" cy="920534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n-US" altLang="zh-CN" sz="4800" kern="0" dirty="0">
                <a:solidFill>
                  <a:srgbClr val="FFFFFF"/>
                </a:solidFill>
                <a:ea typeface="幼圆" panose="02010509060101010101" charset="-122"/>
              </a:rPr>
              <a:t>2</a:t>
            </a:r>
            <a:endParaRPr lang="zh-CN" altLang="en-US" sz="4800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13" name="MH_Entry_2"/>
          <p:cNvSpPr txBox="1"/>
          <p:nvPr>
            <p:custDataLst>
              <p:tags r:id="rId10"/>
            </p:custDataLst>
          </p:nvPr>
        </p:nvSpPr>
        <p:spPr>
          <a:xfrm>
            <a:off x="11965147" y="8978815"/>
            <a:ext cx="9314244" cy="1080000"/>
          </a:xfrm>
          <a:prstGeom prst="rect">
            <a:avLst/>
          </a:prstGeom>
          <a:noFill/>
        </p:spPr>
        <p:txBody>
          <a:bodyPr wrap="square" lIns="360000" tIns="45720" rIns="91440" bIns="45720" anchor="ctr" anchorCtr="0">
            <a:normAutofit/>
          </a:bodyPr>
          <a:lstStyle>
            <a:defPPr>
              <a:defRPr lang="zh-CN"/>
            </a:defPPr>
            <a:lvl1pPr>
              <a:defRPr sz="4800" b="1" kern="0" spc="200">
                <a:latin typeface="+mn-ea"/>
              </a:defRPr>
            </a:lvl1pPr>
          </a:lstStyle>
          <a:p>
            <a:r>
              <a:rPr lang="zh-CN" altLang="en-US" dirty="0"/>
              <a:t>持续集成实践</a:t>
            </a:r>
          </a:p>
        </p:txBody>
      </p:sp>
      <p:sp>
        <p:nvSpPr>
          <p:cNvPr id="14" name="MH_Number_2"/>
          <p:cNvSpPr/>
          <p:nvPr>
            <p:custDataLst>
              <p:tags r:id="rId11"/>
            </p:custDataLst>
          </p:nvPr>
        </p:nvSpPr>
        <p:spPr>
          <a:xfrm>
            <a:off x="10866809" y="9073588"/>
            <a:ext cx="794496" cy="920534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n-US" altLang="zh-CN" sz="4800" kern="0" dirty="0">
                <a:solidFill>
                  <a:srgbClr val="FFFFFF"/>
                </a:solidFill>
                <a:ea typeface="幼圆" panose="02010509060101010101" charset="-122"/>
              </a:rPr>
              <a:t>4</a:t>
            </a:r>
            <a:endParaRPr lang="zh-CN" altLang="en-US" sz="4800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/>
              <a:t>本质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675947" y="6831965"/>
            <a:ext cx="3962400" cy="3810000"/>
          </a:xfrm>
          <a:prstGeom prst="ellipse">
            <a:avLst/>
          </a:prstGeom>
          <a:gradFill flip="none" rotWithShape="1">
            <a:gsLst>
              <a:gs pos="82000">
                <a:srgbClr val="C00000"/>
              </a:gs>
              <a:gs pos="15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txBody>
          <a:bodyPr wrap="none" lIns="182532" tIns="91266" rIns="182532" bIns="91266" anchor="ctr"/>
          <a:lstStyle/>
          <a:p>
            <a:pPr algn="ctr"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1986577" y="6831965"/>
            <a:ext cx="3810000" cy="3810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txBody>
          <a:bodyPr wrap="none" lIns="182532" tIns="91266" rIns="182532" bIns="91266" anchor="ctr"/>
          <a:lstStyle/>
          <a:p>
            <a:pPr algn="ctr"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erver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9796780" y="8266430"/>
            <a:ext cx="2164080" cy="63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lIns="182532" tIns="91266" rIns="182532" bIns="91266"/>
          <a:lstStyle/>
          <a:p>
            <a:pPr>
              <a:defRPr/>
            </a:pPr>
            <a:endParaRPr lang="zh-CN" altLang="en-US" sz="8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rot="21420000" flipH="1" flipV="1">
            <a:off x="9798050" y="9160510"/>
            <a:ext cx="2161540" cy="1047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lIns="182532" tIns="91266" rIns="182532" bIns="91266"/>
          <a:lstStyle/>
          <a:p>
            <a:pPr>
              <a:defRPr/>
            </a:pPr>
            <a:endParaRPr lang="zh-CN" altLang="en-US" sz="8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0233343" y="7108191"/>
            <a:ext cx="1291960" cy="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532" tIns="91266" rIns="182532" bIns="9126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0214290" y="9903461"/>
            <a:ext cx="1291960" cy="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532" tIns="91266" rIns="182532" bIns="9126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1325" y="2018838"/>
            <a:ext cx="15794990" cy="2596226"/>
          </a:xfrm>
        </p:spPr>
        <p:txBody>
          <a:bodyPr numCol="1"/>
          <a:lstStyle/>
          <a:p>
            <a:endParaRPr lang="en-US" altLang="zh-CN" dirty="0" smtClean="0"/>
          </a:p>
          <a:p>
            <a:pPr lvl="1" indent="0">
              <a:buNone/>
            </a:pPr>
            <a:r>
              <a:rPr lang="zh-CN" altLang="en-US" dirty="0" smtClean="0"/>
              <a:t>模拟客户端调用 </a:t>
            </a:r>
            <a:r>
              <a:rPr lang="en-US" altLang="zh-CN" dirty="0" smtClean="0"/>
              <a:t>+ </a:t>
            </a:r>
            <a:r>
              <a:rPr lang="zh-CN" altLang="en-US" dirty="0" smtClean="0"/>
              <a:t>验证服务端返回</a:t>
            </a:r>
            <a:r>
              <a:rPr lang="zh-CN" altLang="en-US" dirty="0"/>
              <a:t>数据</a:t>
            </a:r>
            <a:endParaRPr lang="zh-CN" altLang="en-US" dirty="0" smtClean="0"/>
          </a:p>
          <a:p>
            <a:pPr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891" y="3215555"/>
            <a:ext cx="7637750" cy="54920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9" y="3215554"/>
            <a:ext cx="10556106" cy="549202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 rot="10800000" flipH="1">
            <a:off x="12076253" y="5556754"/>
            <a:ext cx="2200856" cy="1155772"/>
          </a:xfrm>
          <a:prstGeom prst="rightArrow">
            <a:avLst>
              <a:gd name="adj1" fmla="val 59935"/>
              <a:gd name="adj2" fmla="val 5228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26246" y="6717355"/>
            <a:ext cx="10053840" cy="1097915"/>
          </a:xfrm>
        </p:spPr>
        <p:txBody>
          <a:bodyPr/>
          <a:lstStyle/>
          <a:p>
            <a:pPr lvl="1" indent="0">
              <a:buFont typeface="Arial" panose="020B0604020202020204" pitchFamily="34" charset="0"/>
              <a:buNone/>
            </a:pPr>
            <a:r>
              <a:rPr lang="zh-CN" dirty="0" smtClean="0"/>
              <a:t>服务化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背景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90" y="1843260"/>
            <a:ext cx="15764166" cy="10322849"/>
          </a:xfrm>
          <a:prstGeom prst="rect">
            <a:avLst/>
          </a:prstGeom>
        </p:spPr>
      </p:pic>
      <p:sp>
        <p:nvSpPr>
          <p:cNvPr id="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568546" y="3440219"/>
            <a:ext cx="6289675" cy="3931006"/>
          </a:xfrm>
        </p:spPr>
        <p:txBody>
          <a:bodyPr numCol="1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sz="4800" b="1" dirty="0" smtClean="0"/>
              <a:t>SOA</a:t>
            </a:r>
            <a:r>
              <a:rPr lang="en-US" altLang="zh-CN" dirty="0" smtClean="0"/>
              <a:t> </a:t>
            </a:r>
          </a:p>
          <a:p>
            <a:pPr algn="ctr"/>
            <a:r>
              <a:rPr lang="zh-CN" altLang="en-US" dirty="0" smtClean="0"/>
              <a:t>面向</a:t>
            </a:r>
            <a:r>
              <a:rPr lang="zh-CN" altLang="en-US" dirty="0"/>
              <a:t>服务的</a:t>
            </a:r>
            <a:r>
              <a:rPr lang="zh-CN" altLang="en-US" dirty="0" smtClean="0"/>
              <a:t>体系结构</a:t>
            </a:r>
            <a:endParaRPr lang="en-US" altLang="zh-CN" dirty="0" smtClean="0"/>
          </a:p>
        </p:txBody>
      </p:sp>
      <p:sp>
        <p:nvSpPr>
          <p:cNvPr id="5" name="竖排文字占位符 2"/>
          <p:cNvSpPr txBox="1">
            <a:spLocks/>
          </p:cNvSpPr>
          <p:nvPr/>
        </p:nvSpPr>
        <p:spPr>
          <a:xfrm>
            <a:off x="15524018" y="7004684"/>
            <a:ext cx="9050193" cy="767716"/>
          </a:xfrm>
          <a:prstGeom prst="rect">
            <a:avLst/>
          </a:prstGeom>
        </p:spPr>
        <p:txBody>
          <a:bodyPr vert="horz" numCol="1"/>
          <a:lstStyle>
            <a:lvl1pPr marL="0" indent="0" algn="l" defTabSz="108839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69110" indent="-68008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272161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381000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489902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Arial" panose="020B0604020202020204" pitchFamily="34" charset="0"/>
              <a:buNone/>
            </a:pPr>
            <a:r>
              <a:rPr lang="zh-CN" altLang="zh-CN" sz="4000" dirty="0"/>
              <a:t>服务化</a:t>
            </a:r>
            <a:r>
              <a:rPr lang="zh-CN" altLang="en-US" sz="4000" dirty="0"/>
              <a:t>带来了大量</a:t>
            </a:r>
            <a:r>
              <a:rPr lang="zh-CN" altLang="en-US" sz="4000" dirty="0" smtClean="0"/>
              <a:t>的</a:t>
            </a:r>
            <a:r>
              <a:rPr lang="en-US" altLang="zh-CN" sz="4000" dirty="0" smtClean="0"/>
              <a:t>RPC</a:t>
            </a:r>
            <a:r>
              <a:rPr lang="zh-CN" altLang="en-US" sz="4000" dirty="0" smtClean="0"/>
              <a:t>接口</a:t>
            </a:r>
            <a:endParaRPr lang="en-US" altLang="zh-CN" sz="6000" b="1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RPC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823381" y="2296433"/>
            <a:ext cx="2181149" cy="9051926"/>
          </a:xfrm>
        </p:spPr>
        <p:txBody>
          <a:bodyPr numCol="1"/>
          <a:lstStyle/>
          <a:p>
            <a:endParaRPr lang="en-US" altLang="zh-CN" dirty="0" smtClean="0"/>
          </a:p>
          <a:p>
            <a:pPr lvl="1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7" y="3935983"/>
            <a:ext cx="12033503" cy="53962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2788" y="2068370"/>
            <a:ext cx="2082421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RPC</a:t>
            </a:r>
            <a:r>
              <a:rPr lang="zh-CN" altLang="en-US" dirty="0"/>
              <a:t>（</a:t>
            </a:r>
            <a:r>
              <a:rPr lang="en-US" altLang="zh-CN" dirty="0"/>
              <a:t>Remote Procedure Call Protocol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远程过程调用协议，它是一种通过网络从远程计算机程序上请求服务，而不需要了解底层网络技术的协议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2788" y="10037963"/>
            <a:ext cx="1123897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 smtClean="0"/>
              <a:t>调用</a:t>
            </a:r>
            <a:r>
              <a:rPr lang="zh-CN" altLang="en-US" dirty="0"/>
              <a:t>方感觉就像调用本地函数</a:t>
            </a:r>
            <a:r>
              <a:rPr lang="zh-CN" altLang="en-US" dirty="0" smtClean="0"/>
              <a:t>一样调用服务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单接口</a:t>
            </a:r>
            <a:r>
              <a:rPr lang="zh-CN" altLang="en-US" dirty="0" smtClean="0">
                <a:sym typeface="+mn-ea"/>
              </a:rPr>
              <a:t>实践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0" y="3579495"/>
            <a:ext cx="18919825" cy="8876665"/>
          </a:xfrm>
          <a:prstGeom prst="rect">
            <a:avLst/>
          </a:prstGeom>
        </p:spPr>
      </p:pic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6005" y="2296160"/>
            <a:ext cx="21948775" cy="1097915"/>
          </a:xfrm>
        </p:spPr>
        <p:txBody>
          <a:bodyPr/>
          <a:lstStyle/>
          <a:p>
            <a:pPr marL="2340610" lvl="1" indent="-571500">
              <a:buFont typeface="Arial" panose="020B0604020202020204" pitchFamily="34" charset="0"/>
              <a:buChar char="•"/>
            </a:pPr>
            <a:r>
              <a:rPr lang="zh-CN" altLang="en-US" dirty="0" smtClean="0"/>
              <a:t>初始化客户端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准备数据 </a:t>
            </a:r>
            <a:r>
              <a:rPr lang="en-US" altLang="zh-CN" dirty="0" smtClean="0"/>
              <a:t>- </a:t>
            </a:r>
            <a:r>
              <a:rPr lang="zh-CN" altLang="en-US" dirty="0" smtClean="0">
                <a:sym typeface="+mn-ea"/>
              </a:rPr>
              <a:t>调用接口 </a:t>
            </a:r>
            <a:r>
              <a:rPr lang="en-US" altLang="zh-CN" dirty="0" smtClean="0">
                <a:sym typeface="+mn-ea"/>
              </a:rPr>
              <a:t>- </a:t>
            </a:r>
            <a:r>
              <a:rPr lang="zh-CN" altLang="en-US" dirty="0" smtClean="0">
                <a:sym typeface="+mn-ea"/>
              </a:rPr>
              <a:t>断言结果</a:t>
            </a:r>
          </a:p>
          <a:p>
            <a:pPr marL="2340610" lvl="1" indent="-5715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多服务、多协议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多环境</a:t>
            </a:r>
          </a:p>
        </p:txBody>
      </p:sp>
      <p:grpSp>
        <p:nvGrpSpPr>
          <p:cNvPr id="4" name="组合 56"/>
          <p:cNvGrpSpPr/>
          <p:nvPr/>
        </p:nvGrpSpPr>
        <p:grpSpPr>
          <a:xfrm>
            <a:off x="8290560" y="4433570"/>
            <a:ext cx="5339715" cy="5630545"/>
            <a:chOff x="3461572" y="2719359"/>
            <a:chExt cx="2212638" cy="2481908"/>
          </a:xfrm>
        </p:grpSpPr>
        <p:sp>
          <p:nvSpPr>
            <p:cNvPr id="5" name="Freeform 89"/>
            <p:cNvSpPr/>
            <p:nvPr/>
          </p:nvSpPr>
          <p:spPr bwMode="auto">
            <a:xfrm>
              <a:off x="3461572" y="2719359"/>
              <a:ext cx="2212638" cy="248190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02893" y="3092741"/>
              <a:ext cx="1338092" cy="1172256"/>
              <a:chOff x="1992267" y="2273691"/>
              <a:chExt cx="1648011" cy="1443763"/>
            </a:xfrm>
            <a:solidFill>
              <a:schemeClr val="tx1">
                <a:lumMod val="10000"/>
                <a:lumOff val="90000"/>
              </a:schemeClr>
            </a:solidFill>
          </p:grpSpPr>
          <p:sp>
            <p:nvSpPr>
              <p:cNvPr id="7" name="Freeform 90"/>
              <p:cNvSpPr/>
              <p:nvPr/>
            </p:nvSpPr>
            <p:spPr bwMode="auto">
              <a:xfrm>
                <a:off x="2564707" y="2475820"/>
                <a:ext cx="616054" cy="438546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Freeform 91"/>
              <p:cNvSpPr/>
              <p:nvPr/>
            </p:nvSpPr>
            <p:spPr bwMode="auto">
              <a:xfrm>
                <a:off x="1992267" y="2273691"/>
                <a:ext cx="1648011" cy="1443763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椭圆 8"/>
          <p:cNvSpPr/>
          <p:nvPr/>
        </p:nvSpPr>
        <p:spPr>
          <a:xfrm>
            <a:off x="7575550" y="4194175"/>
            <a:ext cx="6689725" cy="6517005"/>
          </a:xfrm>
          <a:prstGeom prst="ellipse">
            <a:avLst/>
          </a:prstGeom>
          <a:noFill/>
          <a:ln w="381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42"/>
          <p:cNvSpPr>
            <a:spLocks noEditPoints="1"/>
          </p:cNvSpPr>
          <p:nvPr/>
        </p:nvSpPr>
        <p:spPr bwMode="auto">
          <a:xfrm>
            <a:off x="8192016" y="4846410"/>
            <a:ext cx="266277" cy="282148"/>
          </a:xfrm>
          <a:custGeom>
            <a:avLst/>
            <a:gdLst>
              <a:gd name="T0" fmla="*/ 46 w 80"/>
              <a:gd name="T1" fmla="*/ 0 h 84"/>
              <a:gd name="T2" fmla="*/ 13 w 80"/>
              <a:gd name="T3" fmla="*/ 34 h 84"/>
              <a:gd name="T4" fmla="*/ 22 w 80"/>
              <a:gd name="T5" fmla="*/ 56 h 84"/>
              <a:gd name="T6" fmla="*/ 1 w 80"/>
              <a:gd name="T7" fmla="*/ 76 h 84"/>
              <a:gd name="T8" fmla="*/ 0 w 80"/>
              <a:gd name="T9" fmla="*/ 79 h 84"/>
              <a:gd name="T10" fmla="*/ 1 w 80"/>
              <a:gd name="T11" fmla="*/ 82 h 84"/>
              <a:gd name="T12" fmla="*/ 7 w 80"/>
              <a:gd name="T13" fmla="*/ 82 h 84"/>
              <a:gd name="T14" fmla="*/ 28 w 80"/>
              <a:gd name="T15" fmla="*/ 62 h 84"/>
              <a:gd name="T16" fmla="*/ 46 w 80"/>
              <a:gd name="T17" fmla="*/ 67 h 84"/>
              <a:gd name="T18" fmla="*/ 80 w 80"/>
              <a:gd name="T19" fmla="*/ 34 h 84"/>
              <a:gd name="T20" fmla="*/ 46 w 80"/>
              <a:gd name="T21" fmla="*/ 0 h 84"/>
              <a:gd name="T22" fmla="*/ 46 w 80"/>
              <a:gd name="T23" fmla="*/ 6 h 84"/>
              <a:gd name="T24" fmla="*/ 74 w 80"/>
              <a:gd name="T25" fmla="*/ 34 h 84"/>
              <a:gd name="T26" fmla="*/ 46 w 80"/>
              <a:gd name="T27" fmla="*/ 61 h 84"/>
              <a:gd name="T28" fmla="*/ 19 w 80"/>
              <a:gd name="T29" fmla="*/ 34 h 84"/>
              <a:gd name="T30" fmla="*/ 46 w 80"/>
              <a:gd name="T31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84">
                <a:moveTo>
                  <a:pt x="46" y="0"/>
                </a:moveTo>
                <a:cubicBezTo>
                  <a:pt x="28" y="0"/>
                  <a:pt x="13" y="15"/>
                  <a:pt x="13" y="34"/>
                </a:cubicBezTo>
                <a:cubicBezTo>
                  <a:pt x="13" y="42"/>
                  <a:pt x="16" y="50"/>
                  <a:pt x="22" y="56"/>
                </a:cubicBezTo>
                <a:cubicBezTo>
                  <a:pt x="1" y="76"/>
                  <a:pt x="1" y="76"/>
                  <a:pt x="1" y="76"/>
                </a:cubicBezTo>
                <a:cubicBezTo>
                  <a:pt x="1" y="77"/>
                  <a:pt x="0" y="78"/>
                  <a:pt x="0" y="79"/>
                </a:cubicBezTo>
                <a:cubicBezTo>
                  <a:pt x="0" y="80"/>
                  <a:pt x="1" y="81"/>
                  <a:pt x="1" y="82"/>
                </a:cubicBezTo>
                <a:cubicBezTo>
                  <a:pt x="3" y="84"/>
                  <a:pt x="6" y="84"/>
                  <a:pt x="7" y="82"/>
                </a:cubicBezTo>
                <a:cubicBezTo>
                  <a:pt x="28" y="62"/>
                  <a:pt x="28" y="62"/>
                  <a:pt x="28" y="62"/>
                </a:cubicBezTo>
                <a:cubicBezTo>
                  <a:pt x="33" y="65"/>
                  <a:pt x="40" y="67"/>
                  <a:pt x="46" y="67"/>
                </a:cubicBezTo>
                <a:cubicBezTo>
                  <a:pt x="65" y="67"/>
                  <a:pt x="80" y="52"/>
                  <a:pt x="80" y="34"/>
                </a:cubicBezTo>
                <a:cubicBezTo>
                  <a:pt x="80" y="15"/>
                  <a:pt x="65" y="0"/>
                  <a:pt x="46" y="0"/>
                </a:cubicBezTo>
                <a:close/>
                <a:moveTo>
                  <a:pt x="46" y="6"/>
                </a:moveTo>
                <a:cubicBezTo>
                  <a:pt x="62" y="6"/>
                  <a:pt x="74" y="18"/>
                  <a:pt x="74" y="34"/>
                </a:cubicBezTo>
                <a:cubicBezTo>
                  <a:pt x="74" y="49"/>
                  <a:pt x="62" y="61"/>
                  <a:pt x="46" y="61"/>
                </a:cubicBezTo>
                <a:cubicBezTo>
                  <a:pt x="31" y="61"/>
                  <a:pt x="19" y="49"/>
                  <a:pt x="19" y="34"/>
                </a:cubicBezTo>
                <a:cubicBezTo>
                  <a:pt x="19" y="18"/>
                  <a:pt x="31" y="6"/>
                  <a:pt x="46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0316659" y="4865655"/>
            <a:ext cx="313977" cy="295507"/>
            <a:chOff x="4860032" y="3075012"/>
            <a:chExt cx="296863" cy="279400"/>
          </a:xfrm>
          <a:solidFill>
            <a:schemeClr val="bg1"/>
          </a:solidFill>
        </p:grpSpPr>
        <p:sp>
          <p:nvSpPr>
            <p:cNvPr id="19" name="Freeform 43"/>
            <p:cNvSpPr/>
            <p:nvPr/>
          </p:nvSpPr>
          <p:spPr bwMode="auto">
            <a:xfrm>
              <a:off x="4910832" y="3124224"/>
              <a:ext cx="198438" cy="230188"/>
            </a:xfrm>
            <a:custGeom>
              <a:avLst/>
              <a:gdLst>
                <a:gd name="T0" fmla="*/ 63 w 125"/>
                <a:gd name="T1" fmla="*/ 0 h 145"/>
                <a:gd name="T2" fmla="*/ 125 w 125"/>
                <a:gd name="T3" fmla="*/ 62 h 145"/>
                <a:gd name="T4" fmla="*/ 125 w 125"/>
                <a:gd name="T5" fmla="*/ 145 h 145"/>
                <a:gd name="T6" fmla="*/ 83 w 125"/>
                <a:gd name="T7" fmla="*/ 145 h 145"/>
                <a:gd name="T8" fmla="*/ 83 w 125"/>
                <a:gd name="T9" fmla="*/ 83 h 145"/>
                <a:gd name="T10" fmla="*/ 42 w 125"/>
                <a:gd name="T11" fmla="*/ 83 h 145"/>
                <a:gd name="T12" fmla="*/ 42 w 125"/>
                <a:gd name="T13" fmla="*/ 145 h 145"/>
                <a:gd name="T14" fmla="*/ 0 w 125"/>
                <a:gd name="T15" fmla="*/ 145 h 145"/>
                <a:gd name="T16" fmla="*/ 0 w 125"/>
                <a:gd name="T17" fmla="*/ 62 h 145"/>
                <a:gd name="T18" fmla="*/ 63 w 125"/>
                <a:gd name="T1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63" y="0"/>
                  </a:moveTo>
                  <a:lnTo>
                    <a:pt x="125" y="62"/>
                  </a:lnTo>
                  <a:lnTo>
                    <a:pt x="125" y="145"/>
                  </a:lnTo>
                  <a:lnTo>
                    <a:pt x="83" y="145"/>
                  </a:lnTo>
                  <a:lnTo>
                    <a:pt x="83" y="83"/>
                  </a:lnTo>
                  <a:lnTo>
                    <a:pt x="42" y="83"/>
                  </a:lnTo>
                  <a:lnTo>
                    <a:pt x="42" y="145"/>
                  </a:lnTo>
                  <a:lnTo>
                    <a:pt x="0" y="145"/>
                  </a:lnTo>
                  <a:lnTo>
                    <a:pt x="0" y="62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4"/>
            <p:cNvSpPr/>
            <p:nvPr/>
          </p:nvSpPr>
          <p:spPr bwMode="auto">
            <a:xfrm>
              <a:off x="4860032" y="3075012"/>
              <a:ext cx="296863" cy="163513"/>
            </a:xfrm>
            <a:custGeom>
              <a:avLst/>
              <a:gdLst>
                <a:gd name="T0" fmla="*/ 94 w 99"/>
                <a:gd name="T1" fmla="*/ 54 h 54"/>
                <a:gd name="T2" fmla="*/ 90 w 99"/>
                <a:gd name="T3" fmla="*/ 53 h 54"/>
                <a:gd name="T4" fmla="*/ 50 w 99"/>
                <a:gd name="T5" fmla="*/ 12 h 54"/>
                <a:gd name="T6" fmla="*/ 9 w 99"/>
                <a:gd name="T7" fmla="*/ 53 h 54"/>
                <a:gd name="T8" fmla="*/ 2 w 99"/>
                <a:gd name="T9" fmla="*/ 53 h 54"/>
                <a:gd name="T10" fmla="*/ 2 w 99"/>
                <a:gd name="T11" fmla="*/ 46 h 54"/>
                <a:gd name="T12" fmla="*/ 46 w 99"/>
                <a:gd name="T13" fmla="*/ 2 h 54"/>
                <a:gd name="T14" fmla="*/ 53 w 99"/>
                <a:gd name="T15" fmla="*/ 2 h 54"/>
                <a:gd name="T16" fmla="*/ 97 w 99"/>
                <a:gd name="T17" fmla="*/ 46 h 54"/>
                <a:gd name="T18" fmla="*/ 97 w 99"/>
                <a:gd name="T19" fmla="*/ 53 h 54"/>
                <a:gd name="T20" fmla="*/ 94 w 99"/>
                <a:gd name="T2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4">
                  <a:moveTo>
                    <a:pt x="94" y="54"/>
                  </a:moveTo>
                  <a:cubicBezTo>
                    <a:pt x="93" y="54"/>
                    <a:pt x="91" y="54"/>
                    <a:pt x="90" y="5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4" y="54"/>
                    <a:pt x="2" y="53"/>
                  </a:cubicBezTo>
                  <a:cubicBezTo>
                    <a:pt x="0" y="51"/>
                    <a:pt x="0" y="48"/>
                    <a:pt x="2" y="4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8" y="0"/>
                    <a:pt x="51" y="0"/>
                    <a:pt x="53" y="2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9" y="48"/>
                    <a:pt x="99" y="51"/>
                    <a:pt x="97" y="53"/>
                  </a:cubicBezTo>
                  <a:cubicBezTo>
                    <a:pt x="96" y="54"/>
                    <a:pt x="95" y="54"/>
                    <a:pt x="9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799637" y="5993002"/>
            <a:ext cx="2241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如何测试？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 flipV="1">
            <a:off x="6888957" y="4577215"/>
            <a:ext cx="1174750" cy="583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3646807" y="4473293"/>
            <a:ext cx="988858" cy="78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0835320" y="3677579"/>
            <a:ext cx="0" cy="516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09255" y="4025698"/>
            <a:ext cx="5895905" cy="7540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/>
              <a:t>跨多个系统的接口串联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338738" y="2676968"/>
            <a:ext cx="3004716" cy="7540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/>
              <a:t>跨多套协议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577092" y="3823162"/>
            <a:ext cx="5895905" cy="7540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/>
              <a:t>跨多套测试环境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挑战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6072" y="2296433"/>
            <a:ext cx="22801455" cy="9051926"/>
          </a:xfrm>
        </p:spPr>
        <p:txBody>
          <a:bodyPr/>
          <a:lstStyle/>
          <a:p>
            <a:pPr lvl="1" indent="0">
              <a:buNone/>
            </a:pPr>
            <a:endParaRPr lang="zh-CN" altLang="en-US" dirty="0" smtClean="0"/>
          </a:p>
          <a:p>
            <a:pPr marL="2340610" lvl="1" indent="-571500">
              <a:buFont typeface="Arial" panose="020B0604020202020204" pitchFamily="34" charset="0"/>
              <a:buChar char="•"/>
            </a:pPr>
            <a:r>
              <a:rPr lang="zh-CN" altLang="en-US" dirty="0"/>
              <a:t>多服务</a:t>
            </a:r>
            <a:endParaRPr lang="en-US" altLang="zh-CN" dirty="0" smtClean="0"/>
          </a:p>
          <a:p>
            <a:pPr marL="3293110" lvl="2" indent="-57150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接口在服务间的调用关系变复杂</a:t>
            </a:r>
            <a:endParaRPr lang="en-US" altLang="zh-CN" dirty="0" smtClean="0"/>
          </a:p>
          <a:p>
            <a:pPr marL="3293110" lvl="2" indent="-571500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接口所依赖的测试环境的稳定性要求变高</a:t>
            </a:r>
            <a:endParaRPr lang="en-US" altLang="zh-CN" dirty="0" smtClean="0">
              <a:sym typeface="+mn-ea"/>
            </a:endParaRPr>
          </a:p>
          <a:p>
            <a:pPr marL="3293110" lvl="2" indent="-57150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340610" lvl="1" indent="-571500">
              <a:buFont typeface="Arial" panose="020B0604020202020204" pitchFamily="34" charset="0"/>
              <a:buChar char="•"/>
            </a:pPr>
            <a:r>
              <a:rPr lang="zh-CN" altLang="en-US" dirty="0"/>
              <a:t>多</a:t>
            </a:r>
            <a:r>
              <a:rPr lang="zh-CN" altLang="en-US" dirty="0" smtClean="0"/>
              <a:t>协议（</a:t>
            </a:r>
            <a:r>
              <a:rPr lang="en-US" altLang="zh-CN" dirty="0" err="1"/>
              <a:t>dsf</a:t>
            </a:r>
            <a:r>
              <a:rPr lang="zh-CN" altLang="en-US" dirty="0"/>
              <a:t>、</a:t>
            </a:r>
            <a:r>
              <a:rPr lang="en-US" altLang="zh-CN" dirty="0" err="1"/>
              <a:t>dubbo</a:t>
            </a:r>
            <a:r>
              <a:rPr lang="zh-CN" altLang="en-US" dirty="0"/>
              <a:t>、</a:t>
            </a:r>
            <a:r>
              <a:rPr lang="en-US" altLang="zh-CN" dirty="0" err="1"/>
              <a:t>scf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293110" lvl="2" indent="-571500">
              <a:buFont typeface="Arial" panose="020B0604020202020204" pitchFamily="34" charset="0"/>
              <a:buChar char="•"/>
            </a:pPr>
            <a:r>
              <a:rPr lang="zh-CN" altLang="en-US" dirty="0" smtClean="0"/>
              <a:t>初始化</a:t>
            </a:r>
            <a:r>
              <a:rPr lang="zh-CN" altLang="en-US" dirty="0"/>
              <a:t>接口</a:t>
            </a:r>
            <a:r>
              <a:rPr lang="zh-CN" altLang="en-US" dirty="0" smtClean="0"/>
              <a:t>调用端方式变</a:t>
            </a:r>
            <a:r>
              <a:rPr lang="zh-CN" altLang="en-US" dirty="0" smtClean="0">
                <a:solidFill>
                  <a:srgbClr val="FF0000"/>
                </a:solidFill>
              </a:rPr>
              <a:t>复杂</a:t>
            </a:r>
            <a:r>
              <a:rPr lang="zh-CN" altLang="en-US" dirty="0"/>
              <a:t>且</a:t>
            </a:r>
            <a:r>
              <a:rPr lang="zh-CN" altLang="en-US" dirty="0" smtClean="0">
                <a:solidFill>
                  <a:srgbClr val="FF0000"/>
                </a:solidFill>
              </a:rPr>
              <a:t>不易统一</a:t>
            </a:r>
            <a:endParaRPr lang="zh-CN" altLang="en-US" dirty="0">
              <a:solidFill>
                <a:srgbClr val="FF0000"/>
              </a:solidFill>
            </a:endParaRPr>
          </a:p>
          <a:p>
            <a:pPr marL="2340610" lvl="1" indent="-571500">
              <a:buFont typeface="Arial" panose="020B0604020202020204" pitchFamily="34" charset="0"/>
              <a:buChar char="•"/>
            </a:pPr>
            <a:endParaRPr lang="en-US" altLang="zh-CN" dirty="0" smtClean="0">
              <a:sym typeface="+mn-ea"/>
            </a:endParaRPr>
          </a:p>
          <a:p>
            <a:pPr marL="2340610" lvl="1" indent="-571500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多环境</a:t>
            </a:r>
            <a:endParaRPr lang="en-US" altLang="zh-CN" dirty="0" smtClean="0">
              <a:sym typeface="+mn-ea"/>
            </a:endParaRPr>
          </a:p>
          <a:p>
            <a:pPr marL="3293110" lvl="2" indent="-571500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接口测试时需来回切换测试环境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OTHERS"/>
  <p:tag name="ID" val="5471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ENTRY"/>
  <p:tag name="ID" val="547136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ENTRY"/>
  <p:tag name="ID" val="547136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OTHERS"/>
  <p:tag name="ID" val="5471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OTHERS"/>
  <p:tag name="ID" val="5471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ENTRY"/>
  <p:tag name="ID" val="547136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ENTRY"/>
  <p:tag name="ID" val="547136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473</Words>
  <Application>Microsoft Office PowerPoint</Application>
  <PresentationFormat>自定义</PresentationFormat>
  <Paragraphs>109</Paragraphs>
  <Slides>18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黑体</vt:lpstr>
      <vt:lpstr>华文细黑</vt:lpstr>
      <vt:lpstr>华文中宋</vt:lpstr>
      <vt:lpstr>宋体</vt:lpstr>
      <vt:lpstr>微软雅黑</vt:lpstr>
      <vt:lpstr>幼圆</vt:lpstr>
      <vt:lpstr>Arial</vt:lpstr>
      <vt:lpstr>Calibri</vt:lpstr>
      <vt:lpstr>Helvetica</vt:lpstr>
      <vt:lpstr>Impact</vt:lpstr>
      <vt:lpstr>Wingdings</vt:lpstr>
      <vt:lpstr>Office 主题</vt:lpstr>
      <vt:lpstr>Bitmap Image</vt:lpstr>
      <vt:lpstr>PowerPoint 演示文稿</vt:lpstr>
      <vt:lpstr>PowerPoint 演示文稿</vt:lpstr>
      <vt:lpstr>本质</vt:lpstr>
      <vt:lpstr>背景</vt:lpstr>
      <vt:lpstr>背景</vt:lpstr>
      <vt:lpstr>了解RPC</vt:lpstr>
      <vt:lpstr>单接口实践</vt:lpstr>
      <vt:lpstr>多服务、多协议&amp;多环境</vt:lpstr>
      <vt:lpstr>挑战</vt:lpstr>
      <vt:lpstr>服务间调用关系复杂</vt:lpstr>
      <vt:lpstr>环境的稳定性要求高</vt:lpstr>
      <vt:lpstr>多服务、多协议&amp;多环境</vt:lpstr>
      <vt:lpstr>新挑战</vt:lpstr>
      <vt:lpstr>及时反馈测试结果</vt:lpstr>
      <vt:lpstr>持续集成实践</vt:lpstr>
      <vt:lpstr>生成持续集成流程</vt:lpstr>
      <vt:lpstr>精准自动化测试尝试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58daojia</dc:creator>
  <cp:lastModifiedBy>怀青倪</cp:lastModifiedBy>
  <cp:revision>280</cp:revision>
  <dcterms:created xsi:type="dcterms:W3CDTF">2015-12-30T11:19:00Z</dcterms:created>
  <dcterms:modified xsi:type="dcterms:W3CDTF">2017-10-21T04:00:35Z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