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79" r:id="rId3"/>
    <p:sldId id="281" r:id="rId4"/>
    <p:sldId id="304" r:id="rId5"/>
    <p:sldId id="319" r:id="rId6"/>
    <p:sldId id="317" r:id="rId7"/>
    <p:sldId id="318" r:id="rId8"/>
    <p:sldId id="320" r:id="rId9"/>
    <p:sldId id="321" r:id="rId10"/>
    <p:sldId id="305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03" r:id="rId25"/>
  </p:sldIdLst>
  <p:sldSz cx="24387175" cy="13716000"/>
  <p:notesSz cx="6858000" cy="9144000"/>
  <p:defaultTextStyle>
    <a:defPPr>
      <a:defRPr lang="zh-CN"/>
    </a:defPPr>
    <a:lvl1pPr marL="0" algn="l" defTabSz="108839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1pPr>
    <a:lvl2pPr marL="1088390" algn="l" defTabSz="108839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2pPr>
    <a:lvl3pPr marL="2177415" algn="l" defTabSz="108839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3pPr>
    <a:lvl4pPr marL="3265805" algn="l" defTabSz="108839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4pPr>
    <a:lvl5pPr marL="4354830" algn="l" defTabSz="108839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5pPr>
    <a:lvl6pPr marL="5443220" algn="l" defTabSz="108839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6pPr>
    <a:lvl7pPr marL="6531610" algn="l" defTabSz="108839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7pPr>
    <a:lvl8pPr marL="7620635" algn="l" defTabSz="108839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8pPr>
    <a:lvl9pPr marL="8709025" algn="l" defTabSz="1088390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780">
          <p15:clr>
            <a:srgbClr val="A4A3A4"/>
          </p15:clr>
        </p15:guide>
        <p15:guide id="2" pos="854">
          <p15:clr>
            <a:srgbClr val="A4A3A4"/>
          </p15:clr>
        </p15:guide>
        <p15:guide id="3" pos="13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58daojia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C3C2B"/>
    <a:srgbClr val="F7F9F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70130" autoAdjust="0"/>
  </p:normalViewPr>
  <p:slideViewPr>
    <p:cSldViewPr snapToGrid="0" snapToObjects="1">
      <p:cViewPr varScale="1">
        <p:scale>
          <a:sx n="24" d="100"/>
          <a:sy n="24" d="100"/>
        </p:scale>
        <p:origin x="-1554" y="-102"/>
      </p:cViewPr>
      <p:guideLst>
        <p:guide orient="horz" pos="1780"/>
        <p:guide pos="854"/>
        <p:guide pos="130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101" d="100"/>
          <a:sy n="101" d="100"/>
        </p:scale>
        <p:origin x="-4376" y="-11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4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1669B-E563-1D4F-A86C-A1ABF80B54D2}" type="datetimeFigureOut">
              <a:rPr kumimoji="1" lang="zh-CN" altLang="en-US" smtClean="0"/>
              <a:pPr/>
              <a:t>2017-3-28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EA267-8BE3-8443-A89D-5B40ED7D44D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8145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A267-8BE3-8443-A89D-5B40ED7D44DE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75493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05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A267-8BE3-8443-A89D-5B40ED7D44DE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05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A267-8BE3-8443-A89D-5B40ED7D44DE}" type="slidenum">
              <a:rPr kumimoji="1" lang="zh-CN" altLang="en-US" smtClean="0"/>
              <a:pPr/>
              <a:t>13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05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A267-8BE3-8443-A89D-5B40ED7D44DE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05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A267-8BE3-8443-A89D-5B40ED7D44DE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05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A267-8BE3-8443-A89D-5B40ED7D44DE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05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A267-8BE3-8443-A89D-5B40ED7D44DE}" type="slidenum">
              <a:rPr kumimoji="1" lang="zh-CN" altLang="en-US" smtClean="0"/>
              <a:pPr/>
              <a:t>17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05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A267-8BE3-8443-A89D-5B40ED7D44DE}" type="slidenum">
              <a:rPr kumimoji="1" lang="zh-CN" altLang="en-US" smtClean="0"/>
              <a:pPr/>
              <a:t>18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05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A267-8BE3-8443-A89D-5B40ED7D44DE}" type="slidenum">
              <a:rPr kumimoji="1" lang="zh-CN" altLang="en-US" smtClean="0"/>
              <a:pPr/>
              <a:t>19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05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A267-8BE3-8443-A89D-5B40ED7D44DE}" type="slidenum">
              <a:rPr kumimoji="1" lang="zh-CN" altLang="en-US" smtClean="0"/>
              <a:pPr/>
              <a:t>20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在敏捷方法中，开发人员的主导作用更明显，系统设计、编程实现、单元测试、重构等看似关键的一些任务都落在开发人员身上，测试人员容易被边缘化。那么，在敏捷方法中，测试人员的价值又如何体现呢？</a:t>
            </a:r>
            <a:endParaRPr lang="en-US" altLang="zh-CN" sz="105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A267-8BE3-8443-A89D-5B40ED7D44DE}" type="slidenum">
              <a:rPr kumimoji="1" lang="zh-CN" altLang="en-US" smtClean="0"/>
              <a:pPr/>
              <a:t>21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A267-8BE3-8443-A89D-5B40ED7D44DE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13841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理想情况下，测试人员掌握设计模式、具有很好的编程能力，可以和开发人员进行角色互换，如在当前版本开发中担任测试人员角色，在下一个版本开发中则担任开发人员角色。这样双方对不同角色的工作有着更深刻的认识，消除沟通的障碍，开发的效率和质量会有进一步的提高。</a:t>
            </a:r>
            <a:endParaRPr lang="en-US" altLang="zh-CN" sz="105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A267-8BE3-8443-A89D-5B40ED7D44DE}" type="slidenum">
              <a:rPr kumimoji="1" lang="zh-CN" altLang="en-US" smtClean="0"/>
              <a:pPr/>
              <a:t>22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050" dirty="0" smtClean="0"/>
              <a:t>最后是对敏捷测试的总结</a:t>
            </a:r>
            <a:endParaRPr lang="en-US" altLang="zh-CN" sz="1050" dirty="0" smtClean="0"/>
          </a:p>
          <a:p>
            <a:endParaRPr lang="en-US" altLang="zh-CN" sz="105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A267-8BE3-8443-A89D-5B40ED7D44DE}" type="slidenum">
              <a:rPr kumimoji="1" lang="zh-CN" altLang="en-US" smtClean="0"/>
              <a:pPr/>
              <a:t>23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A267-8BE3-8443-A89D-5B40ED7D44DE}" type="slidenum">
              <a:rPr kumimoji="1" lang="zh-CN" altLang="en-US" smtClean="0"/>
              <a:pPr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16490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这里边有个“敏捷宣言”，我们会在讲敏捷开发的时候说到这个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A267-8BE3-8443-A89D-5B40ED7D44DE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总的来说，传统测试强调的是：阶段性、计划性和独立性。做事照本宣科，按部就班。</a:t>
            </a:r>
            <a:endParaRPr lang="en-US" altLang="zh-CN" dirty="0" smtClean="0"/>
          </a:p>
          <a:p>
            <a:r>
              <a:rPr lang="zh-CN" altLang="en-US" dirty="0" smtClean="0"/>
              <a:t>而敏捷测试则是以用户为中心，更轻量化更快速的展开测试。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A267-8BE3-8443-A89D-5B40ED7D44DE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A267-8BE3-8443-A89D-5B40ED7D44DE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条原则中没有一条直接谈到测试，那是否说明没有敏捷测试呢？有开发就有测试，只是原来参加敏捷宣言的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人，基本是清一色程序员，没有在原则中单独阐述一下测试的原则。但其中一些原则和测试的关联性很强，例如：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软件测试如何支撑或协助“</a:t>
            </a:r>
            <a:r>
              <a:rPr lang="zh-CN" altLang="en-US" sz="1200" b="1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持续不断地及早交付有价值的软件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”？如何在非常有限的时间内进行充分的测试？这就是我们经常在敏捷测试中强调的“自动化测试”，如果没有自动化测试，就没有敏捷，就不能持续不断地及早交付有价值的软件，而且还要“使客户满意”。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 “</a:t>
            </a:r>
            <a:r>
              <a:rPr lang="zh-CN" altLang="en-US" sz="1200" b="1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欣然面对需求变化，即使在开发后期也一样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和传统的开发原则是不同的，传统的开发希望有严格的需求变更控制，越到后期控制越严。而敏捷开发拥抱变化，那么测试如何适应这种变化？如何快速地完成回归测试？这可能要依赖于开发做好单元测试，或全员参与测试，以及全面支持系统级的、端到端的回归测试的自动化测试执行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3)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传统的开发也要求“业务人员和开发人员必须相互合作”，但存在一定的阶段性，例如前期需求评审、期间产品走查（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 walk-through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）、后期验收测试等要求有紧密的沟通与协作。但敏捷开发更强调“</a:t>
            </a:r>
            <a:r>
              <a:rPr lang="zh-CN" altLang="en-US" sz="1200" b="1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项目中的每一天都不例外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”，在这样的原则下，如何去做敏捷测试？这样可以减少测试文档，刚开始也没必要把测试计划写得很详细，而是写一页纸测试计划就可以，将来再持续的完善和调整。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4) “</a:t>
            </a:r>
            <a:r>
              <a:rPr lang="zh-CN" altLang="en-US" sz="1200" b="1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可工作的软件是进度的首要度量标准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”，不再是测试计划完成情况、完成的测试用例数目、测试脚本量等，而是如何及时验证每天完成的功能特性。开发的工作量也不能按代码行来衡量，而是看多少个具体的用户故事（功能特性）被实现了（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）。某个开发说已完成了某个用户故事，要么是通过他自己的验证，要么是通过测试人员的验证，谁做的测试不重要，关键是要有准备好的测试，随时验证已完成的工作。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A267-8BE3-8443-A89D-5B40ED7D44DE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9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5) “</a:t>
            </a:r>
            <a:r>
              <a:rPr lang="zh-CN" altLang="en-US" sz="900" b="1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坚持不懈地追求技术卓越和良好设计</a:t>
            </a:r>
            <a:r>
              <a:rPr lang="zh-CN" altLang="en-US" sz="9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，一方面要求测试的技术要不断提高，在处理每个测试任务时，都应该找到最有效的办法；另方面，在前期要更多地参与设计评审，及时发现设计的问题。只有良好的设计，才能更好地支持系统的功能扩充和不断的重构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A267-8BE3-8443-A89D-5B40ED7D44DE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基于这些原则，我们就可以概括一下敏捷测试的一些特点</a:t>
            </a:r>
            <a:endParaRPr lang="en-US" altLang="zh-CN" sz="105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A267-8BE3-8443-A89D-5B40ED7D44DE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05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A267-8BE3-8443-A89D-5B40ED7D44DE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51217PPT模板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24374131" cy="1371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2788" y="549276"/>
            <a:ext cx="19387298" cy="1067253"/>
          </a:xfrm>
          <a:prstGeom prst="rect">
            <a:avLst/>
          </a:prstGeom>
        </p:spPr>
        <p:txBody>
          <a:bodyPr/>
          <a:lstStyle>
            <a:lvl1pPr algn="l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1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056073" y="2296433"/>
            <a:ext cx="21948458" cy="9051926"/>
          </a:xfrm>
          <a:prstGeom prst="rect">
            <a:avLst/>
          </a:prstGeom>
        </p:spPr>
        <p:txBody>
          <a:bodyPr vert="horz"/>
          <a:lstStyle>
            <a:lvl1pPr marL="0" indent="0">
              <a:buFont typeface="Wingdings" panose="05000000000000000000" pitchFamily="2" charset="2"/>
              <a:buNone/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4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4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24387175" cy="13716000"/>
          </a:xfrm>
          <a:prstGeom prst="rect">
            <a:avLst/>
          </a:prstGeom>
          <a:solidFill>
            <a:srgbClr val="F7F9F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-280151" y="2708180"/>
            <a:ext cx="184666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459" y="-16625"/>
            <a:ext cx="24371300" cy="13716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</p:sldLayoutIdLst>
  <p:txStyles>
    <p:titleStyle>
      <a:lvl1pPr algn="ctr" defTabSz="1088390" rtl="0" eaLnBrk="1" latinLnBrk="0" hangingPunct="1">
        <a:spcBef>
          <a:spcPct val="0"/>
        </a:spcBef>
        <a:buNone/>
        <a:defRPr sz="10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6610" indent="-816610" algn="l" defTabSz="1088390" rtl="0" eaLnBrk="1" latinLnBrk="0" hangingPunct="1">
        <a:spcBef>
          <a:spcPct val="20000"/>
        </a:spcBef>
        <a:buFont typeface="Arial" panose="020B0604020202020204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9110" indent="-680085" algn="l" defTabSz="1088390" rtl="0" eaLnBrk="1" latinLnBrk="0" hangingPunct="1">
        <a:spcBef>
          <a:spcPct val="20000"/>
        </a:spcBef>
        <a:buFont typeface="Arial" panose="020B0604020202020204"/>
        <a:buChar char="–"/>
        <a:defRPr sz="6700" kern="1200">
          <a:solidFill>
            <a:schemeClr val="tx1"/>
          </a:solidFill>
          <a:latin typeface="+mn-lt"/>
          <a:ea typeface="+mn-ea"/>
          <a:cs typeface="+mn-cs"/>
        </a:defRPr>
      </a:lvl2pPr>
      <a:lvl3pPr marL="2721610" indent="-544195" algn="l" defTabSz="1088390" rtl="0" eaLnBrk="1" latinLnBrk="0" hangingPunct="1">
        <a:spcBef>
          <a:spcPct val="20000"/>
        </a:spcBef>
        <a:buFont typeface="Arial" panose="020B0604020202020204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3810000" indent="-544195" algn="l" defTabSz="1088390" rtl="0" eaLnBrk="1" latinLnBrk="0" hangingPunct="1">
        <a:spcBef>
          <a:spcPct val="20000"/>
        </a:spcBef>
        <a:buFont typeface="Arial" panose="020B0604020202020204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99025" indent="-544195" algn="l" defTabSz="1088390" rtl="0" eaLnBrk="1" latinLnBrk="0" hangingPunct="1">
        <a:spcBef>
          <a:spcPct val="20000"/>
        </a:spcBef>
        <a:buFont typeface="Arial" panose="020B0604020202020204"/>
        <a:buChar char="»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987415" indent="-544195" algn="l" defTabSz="1088390" rtl="0" eaLnBrk="1" latinLnBrk="0" hangingPunct="1">
        <a:spcBef>
          <a:spcPct val="20000"/>
        </a:spcBef>
        <a:buFont typeface="Arial" panose="020B0604020202020204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076440" indent="-544195" algn="l" defTabSz="1088390" rtl="0" eaLnBrk="1" latinLnBrk="0" hangingPunct="1">
        <a:spcBef>
          <a:spcPct val="20000"/>
        </a:spcBef>
        <a:buFont typeface="Arial" panose="020B0604020202020204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164830" indent="-544195" algn="l" defTabSz="1088390" rtl="0" eaLnBrk="1" latinLnBrk="0" hangingPunct="1">
        <a:spcBef>
          <a:spcPct val="20000"/>
        </a:spcBef>
        <a:buFont typeface="Arial" panose="020B0604020202020204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253220" indent="-544195" algn="l" defTabSz="1088390" rtl="0" eaLnBrk="1" latinLnBrk="0" hangingPunct="1">
        <a:spcBef>
          <a:spcPct val="20000"/>
        </a:spcBef>
        <a:buFont typeface="Arial" panose="020B0604020202020204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8390" algn="l" defTabSz="108839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77415" algn="l" defTabSz="108839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65805" algn="l" defTabSz="108839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54830" algn="l" defTabSz="108839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43220" algn="l" defTabSz="108839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531610" algn="l" defTabSz="108839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620635" algn="l" defTabSz="108839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709025" algn="l" defTabSz="1088390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839175" y="5523711"/>
            <a:ext cx="71096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8000" spc="1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微软雅黑" panose="020B0503020204020204" charset="-122"/>
              </a:rPr>
              <a:t>浅谈敏捷测试</a:t>
            </a:r>
            <a:endParaRPr kumimoji="1" lang="zh-CN" altLang="en-US" sz="8000" spc="100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257140" y="9220749"/>
            <a:ext cx="49808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质量部</a:t>
            </a:r>
            <a:r>
              <a:rPr lang="en-US" altLang="zh-CN" sz="4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4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信息技术组</a:t>
            </a:r>
            <a:endParaRPr lang="en-US" altLang="zh-CN" sz="4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4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周新</a:t>
            </a:r>
            <a:endParaRPr lang="en-US" altLang="zh-CN" sz="4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4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2017.3.24</a:t>
            </a:r>
            <a:endParaRPr lang="en-US" altLang="zh-CN" sz="4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600" dirty="0" smtClean="0">
                <a:latin typeface="黑体" pitchFamily="49" charset="-122"/>
                <a:ea typeface="黑体" pitchFamily="49" charset="-122"/>
              </a:rPr>
              <a:t>敏捷测试与敏捷开发</a:t>
            </a:r>
            <a:endParaRPr lang="zh-CN" altLang="en-US" sz="6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4294967295"/>
          </p:nvPr>
        </p:nvSpPr>
        <p:spPr>
          <a:xfrm>
            <a:off x="1056073" y="2296433"/>
            <a:ext cx="21948458" cy="537045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latin typeface="+mn-ea"/>
              </a:rPr>
              <a:t>敏捷测试的一些特点</a:t>
            </a:r>
            <a:endParaRPr lang="en-US" altLang="zh-CN" sz="6000" dirty="0" smtClean="0">
              <a:latin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800" b="1" dirty="0" smtClean="0">
                <a:latin typeface="+mn-ea"/>
              </a:rPr>
              <a:t>敏捷测试一定是敏捷开发方法的一部分</a:t>
            </a:r>
            <a:r>
              <a:rPr lang="zh-CN" altLang="en-US" sz="4800" dirty="0" smtClean="0">
                <a:latin typeface="+mn-ea"/>
              </a:rPr>
              <a:t>，应符合敏捷测试宣言的思想，也遵守上面所列的敏捷开发的原则，强调测试人员的个人技能，始终保持与客户</a:t>
            </a:r>
            <a:r>
              <a:rPr lang="en-US" altLang="zh-CN" sz="4800" dirty="0" smtClean="0">
                <a:latin typeface="+mn-ea"/>
              </a:rPr>
              <a:t>/</a:t>
            </a:r>
            <a:r>
              <a:rPr lang="zh-CN" altLang="en-US" sz="4800" dirty="0" smtClean="0">
                <a:latin typeface="+mn-ea"/>
              </a:rPr>
              <a:t>用户、其它成员（特别是业务人员、产品设计人员等）的紧密协作，建立良好的测试框架（特别是持续集成测试和自动化回归测试的基础设施）以适应需求的变化，更关注被测系统的本身而不是测试文档（如测试计划、测试用例等）。</a:t>
            </a:r>
            <a:r>
              <a:rPr lang="en-US" altLang="zh-CN" sz="4800" dirty="0" smtClean="0">
                <a:latin typeface="+mn-ea"/>
              </a:rPr>
              <a:t/>
            </a:r>
            <a:br>
              <a:rPr lang="en-US" altLang="zh-CN" sz="4800" dirty="0" smtClean="0">
                <a:latin typeface="+mn-ea"/>
              </a:rPr>
            </a:br>
            <a:endParaRPr lang="zh-CN" altLang="en-US" sz="4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551708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600" dirty="0" smtClean="0">
                <a:latin typeface="黑体" pitchFamily="49" charset="-122"/>
                <a:ea typeface="黑体" pitchFamily="49" charset="-122"/>
              </a:rPr>
              <a:t>敏捷测试与敏捷开发</a:t>
            </a:r>
            <a:endParaRPr lang="zh-CN" altLang="en-US" sz="6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4294967295"/>
          </p:nvPr>
        </p:nvSpPr>
        <p:spPr>
          <a:xfrm>
            <a:off x="892788" y="1616529"/>
            <a:ext cx="21948458" cy="1141956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latin typeface="+mn-ea"/>
              </a:rPr>
              <a:t>敏捷测试的一些特点</a:t>
            </a:r>
            <a:endParaRPr lang="en-US" altLang="zh-CN" sz="6000" dirty="0" smtClean="0">
              <a:latin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800" b="1" dirty="0" smtClean="0">
                <a:latin typeface="+mn-ea"/>
              </a:rPr>
              <a:t>敏捷测试具有鲜明的敏捷开发的特征</a:t>
            </a:r>
            <a:r>
              <a:rPr lang="zh-CN" altLang="en-US" sz="4800" dirty="0" smtClean="0">
                <a:latin typeface="+mn-ea"/>
              </a:rPr>
              <a:t>，如测试驱动开发（</a:t>
            </a:r>
            <a:r>
              <a:rPr lang="en-US" altLang="zh-CN" sz="4800" dirty="0" smtClean="0">
                <a:latin typeface="+mn-ea"/>
              </a:rPr>
              <a:t>TDD</a:t>
            </a:r>
            <a:r>
              <a:rPr lang="zh-CN" altLang="en-US" sz="4800" dirty="0" smtClean="0">
                <a:latin typeface="+mn-ea"/>
              </a:rPr>
              <a:t>）、验收测试驱动开发（</a:t>
            </a:r>
            <a:r>
              <a:rPr lang="en-US" altLang="zh-CN" sz="4800" dirty="0" smtClean="0">
                <a:latin typeface="+mn-ea"/>
              </a:rPr>
              <a:t>ATDD</a:t>
            </a:r>
            <a:r>
              <a:rPr lang="zh-CN" altLang="en-US" sz="4800" dirty="0" smtClean="0">
                <a:latin typeface="+mn-ea"/>
              </a:rPr>
              <a:t>）。测试驱动开发的思想是敏捷测试的核心，或者说，单元测试是敏捷测试的基础，如果没有足够的单元测试就无法应付将来需求的快速变化、也无法实现持续的交付。这也说明，在敏捷测试中，开发人员承担更多的测试，这也就是我们说的，在敏捷测试中，是整个团队的共同努力。在敏捷测试中，可以没有专职的测试人员，每个人都可以主动去取设计任务、代码任务做，也可以去拿测试任务来做。在敏捷测试中，也可以像开发人员的结对编程那样，实践结对测试</a:t>
            </a:r>
            <a:r>
              <a:rPr lang="en-US" altLang="zh-CN" sz="4800" dirty="0" smtClean="0">
                <a:latin typeface="+mn-ea"/>
              </a:rPr>
              <a:t>——</a:t>
            </a:r>
            <a:r>
              <a:rPr lang="zh-CN" altLang="en-US" sz="4800" dirty="0" smtClean="0">
                <a:latin typeface="+mn-ea"/>
              </a:rPr>
              <a:t>一个测试人员对应一个开发人员、或一个测试人员对应另一个测试人员。</a:t>
            </a:r>
            <a:endParaRPr lang="zh-CN" altLang="en-US" sz="4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551708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600" dirty="0" smtClean="0">
                <a:latin typeface="黑体" pitchFamily="49" charset="-122"/>
                <a:ea typeface="黑体" pitchFamily="49" charset="-122"/>
              </a:rPr>
              <a:t>敏捷测试与敏捷开发</a:t>
            </a:r>
            <a:endParaRPr lang="zh-CN" altLang="en-US" sz="6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4294967295"/>
          </p:nvPr>
        </p:nvSpPr>
        <p:spPr>
          <a:xfrm>
            <a:off x="1056073" y="2296433"/>
            <a:ext cx="21948458" cy="537045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latin typeface="+mn-ea"/>
              </a:rPr>
              <a:t>敏捷测试的一些特点</a:t>
            </a:r>
            <a:endParaRPr lang="en-US" altLang="zh-CN" sz="6000" dirty="0" smtClean="0">
              <a:latin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800" b="1" dirty="0" smtClean="0"/>
              <a:t>敏捷测试无处不在、无时不在</a:t>
            </a:r>
            <a:r>
              <a:rPr lang="zh-CN" altLang="en-US" sz="4800" dirty="0" smtClean="0"/>
              <a:t>。在传统测试里也提倡尽早测试，包括需求和设计的评审；在传统测试里也提倡全过程测试。但在传统测试里阶段性特征相对突出一些，例如，需求评审，意味着先让产品人员去写需求，但需求文档写好之后，测试人员再参加评审。而在敏捷测试里，团队每一天都在一起工作，一起讨论需求、一起评审需求。在敏捷测试中，这种持续性更为显著一些。</a:t>
            </a:r>
            <a:endParaRPr lang="zh-CN" altLang="en-US" sz="4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551708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600" dirty="0" smtClean="0">
                <a:latin typeface="黑体" pitchFamily="49" charset="-122"/>
                <a:ea typeface="黑体" pitchFamily="49" charset="-122"/>
              </a:rPr>
              <a:t>敏捷测试与敏捷开发</a:t>
            </a:r>
            <a:endParaRPr lang="zh-CN" altLang="en-US" sz="6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4294967295"/>
          </p:nvPr>
        </p:nvSpPr>
        <p:spPr>
          <a:xfrm>
            <a:off x="1056073" y="2296433"/>
            <a:ext cx="21948458" cy="537045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latin typeface="+mn-ea"/>
              </a:rPr>
              <a:t>敏捷测试的一些特点</a:t>
            </a:r>
            <a:endParaRPr lang="en-US" altLang="zh-CN" sz="6000" dirty="0" smtClean="0">
              <a:latin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800" b="1" dirty="0" smtClean="0"/>
              <a:t>敏捷测试是基于自动化测试的</a:t>
            </a:r>
            <a:r>
              <a:rPr lang="zh-CN" altLang="en-US" sz="4800" dirty="0" smtClean="0"/>
              <a:t>，自动化测试在敏捷测试中占有绝对的主导地位。在传统测试中也提倡自动化测试，但由于传统开发的周期比较长（几个月到几年），即使没有自动化测试也是可以应付的，一般来说，回归测试能够获得几周时间，甚至</a:t>
            </a:r>
            <a:r>
              <a:rPr lang="en-US" altLang="zh-CN" sz="4800" dirty="0" smtClean="0"/>
              <a:t>1-2</a:t>
            </a:r>
            <a:r>
              <a:rPr lang="zh-CN" altLang="en-US" sz="4800" dirty="0" smtClean="0"/>
              <a:t>个月的时间。而敏捷测试的持续性迫切要求测试的高度自动化，在</a:t>
            </a:r>
            <a:r>
              <a:rPr lang="en-US" altLang="zh-CN" sz="4800" dirty="0" smtClean="0"/>
              <a:t>1-3</a:t>
            </a:r>
            <a:r>
              <a:rPr lang="zh-CN" altLang="en-US" sz="4800" dirty="0" smtClean="0"/>
              <a:t>天内就有完成整个的验收测试（包括回归测试）。没有自动化，就没有敏捷。</a:t>
            </a:r>
            <a:endParaRPr lang="zh-CN" altLang="en-US" sz="4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551708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600" dirty="0" smtClean="0">
                <a:latin typeface="黑体" pitchFamily="49" charset="-122"/>
                <a:ea typeface="黑体" pitchFamily="49" charset="-122"/>
              </a:rPr>
              <a:t>敏捷测试的方法与实践</a:t>
            </a:r>
            <a:endParaRPr lang="zh-CN" altLang="en-US" sz="6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4294967295"/>
          </p:nvPr>
        </p:nvSpPr>
        <p:spPr>
          <a:xfrm>
            <a:off x="1056073" y="2296433"/>
            <a:ext cx="21948458" cy="1058136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6000" b="1" dirty="0" smtClean="0"/>
              <a:t>敏捷测试流程的优化</a:t>
            </a:r>
            <a:endParaRPr lang="en-US" altLang="zh-CN" sz="60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800" dirty="0" smtClean="0"/>
              <a:t>在敏捷方法中，需求变化比较快、产品开发周期很短，短时间就会发布一个版本。开发周期短，功能不断累加，给软件测试带来很大的挑战，软件测试流程要做相应的调整。</a:t>
            </a:r>
            <a:endParaRPr lang="en-US" altLang="zh-CN" sz="4800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4800" dirty="0" smtClean="0">
                <a:latin typeface="+mn-ea"/>
              </a:rPr>
              <a:t>例如：简单化测试计划书</a:t>
            </a:r>
            <a:endParaRPr lang="en-US" altLang="zh-CN" sz="4800" dirty="0" smtClean="0">
              <a:latin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4800" dirty="0" smtClean="0">
                <a:latin typeface="+mn-ea"/>
              </a:rPr>
              <a:t>      </a:t>
            </a:r>
            <a:r>
              <a:rPr lang="zh-CN" altLang="en-US" sz="4800" dirty="0" smtClean="0">
                <a:latin typeface="+mn-ea"/>
              </a:rPr>
              <a:t>放弃详细的测试用例，改用大粒度的测试点</a:t>
            </a:r>
            <a:endParaRPr lang="en-US" altLang="zh-CN" sz="4800" dirty="0" smtClean="0">
              <a:latin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4800" dirty="0" smtClean="0">
                <a:latin typeface="+mn-ea"/>
              </a:rPr>
              <a:t>      </a:t>
            </a:r>
            <a:r>
              <a:rPr lang="zh-CN" altLang="en-US" sz="4800" dirty="0" smtClean="0">
                <a:latin typeface="+mn-ea"/>
              </a:rPr>
              <a:t>利用自动化测试进行回归，缩短回归轮数</a:t>
            </a:r>
            <a:endParaRPr lang="zh-CN" altLang="en-US" sz="4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551708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600" dirty="0" smtClean="0">
                <a:latin typeface="黑体" pitchFamily="49" charset="-122"/>
                <a:ea typeface="黑体" pitchFamily="49" charset="-122"/>
              </a:rPr>
              <a:t>敏捷测试的方法与实践</a:t>
            </a:r>
            <a:endParaRPr lang="zh-CN" altLang="en-US" sz="6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4294967295"/>
          </p:nvPr>
        </p:nvSpPr>
        <p:spPr>
          <a:xfrm>
            <a:off x="1056073" y="2296433"/>
            <a:ext cx="21948458" cy="1058136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6000" b="1" dirty="0" smtClean="0"/>
              <a:t>敏捷测试流程的优化</a:t>
            </a:r>
            <a:endParaRPr lang="en-US" altLang="zh-CN" sz="60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800" dirty="0" smtClean="0"/>
              <a:t>测试人员不仅要全程参与需求、产品功能设计等讨论，而且要面对面地、充分地讨论，仅仅通过钉钉或邮件是不够的。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800" dirty="0" smtClean="0"/>
              <a:t>参与代码复审（</a:t>
            </a:r>
            <a:r>
              <a:rPr lang="en-US" altLang="zh-CN" sz="4800" dirty="0" smtClean="0"/>
              <a:t>Code Review</a:t>
            </a:r>
            <a:r>
              <a:rPr lang="zh-CN" altLang="en-US" sz="4800" dirty="0" smtClean="0"/>
              <a:t>），并适当辅助开发人员进行单元测试。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800" dirty="0" smtClean="0"/>
              <a:t>在流程中增加一个环节“产品走查（</a:t>
            </a:r>
            <a:r>
              <a:rPr lang="en-US" altLang="zh-CN" sz="4800" dirty="0" smtClean="0"/>
              <a:t>Product Walk-through</a:t>
            </a:r>
            <a:r>
              <a:rPr lang="zh-CN" altLang="en-US" sz="4800" dirty="0" smtClean="0"/>
              <a:t>）”</a:t>
            </a:r>
            <a:r>
              <a:rPr lang="en-US" altLang="zh-CN" sz="4800" dirty="0" smtClean="0"/>
              <a:t>——</a:t>
            </a:r>
            <a:r>
              <a:rPr lang="zh-CN" altLang="en-US" sz="4800" dirty="0" smtClean="0"/>
              <a:t>测试人员和产品经理、开发人员等在一起，从头到尾将新功能看一遍，可直观、快速地发现问题。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416551708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600" dirty="0" smtClean="0">
                <a:latin typeface="黑体" pitchFamily="49" charset="-122"/>
                <a:ea typeface="黑体" pitchFamily="49" charset="-122"/>
              </a:rPr>
              <a:t>敏捷测试的方法与实践</a:t>
            </a:r>
            <a:endParaRPr lang="zh-CN" altLang="en-US" sz="6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4294967295"/>
          </p:nvPr>
        </p:nvSpPr>
        <p:spPr>
          <a:xfrm>
            <a:off x="1056073" y="2296433"/>
            <a:ext cx="21948458" cy="1058136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6000" b="1" dirty="0" smtClean="0"/>
              <a:t>新功能的测试和回归测试策略</a:t>
            </a:r>
            <a:endParaRPr lang="en-US" altLang="zh-CN" sz="60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800" dirty="0" smtClean="0"/>
              <a:t>测试任务简单地可分为新功能测试和回归测试。在敏捷方法中，针对这两部分的测试建立相应的策略，以提高测试的效率，最大限度地降低质量风险。新功能测试的策略主要有：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800" dirty="0" smtClean="0"/>
              <a:t>不需要测试用例，直接基于</a:t>
            </a:r>
            <a:r>
              <a:rPr lang="zh-CN" altLang="en-US" sz="4800" dirty="0" smtClean="0"/>
              <a:t>用户和</a:t>
            </a:r>
            <a:r>
              <a:rPr lang="zh-CN" altLang="en-US" sz="4800" dirty="0" smtClean="0"/>
              <a:t>对需求的理解来完成新功能的验证。即使要写测试用例，只要保证各个功能点被覆盖，不要过于详细（大颗粒度）。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800" dirty="0" smtClean="0"/>
              <a:t>持续地进行验证，一旦某块新代码完成（</a:t>
            </a:r>
            <a:r>
              <a:rPr lang="en-US" altLang="zh-CN" sz="4800" dirty="0" smtClean="0"/>
              <a:t>Code Drop</a:t>
            </a:r>
            <a:r>
              <a:rPr lang="zh-CN" altLang="en-US" sz="4800" dirty="0" smtClean="0"/>
              <a:t>），就开始验证，而不是等到所有代码完成后才开始测试。这也包括参与到单元测试和集成测试中。</a:t>
            </a:r>
          </a:p>
        </p:txBody>
      </p:sp>
    </p:spTree>
    <p:extLst>
      <p:ext uri="{BB962C8B-B14F-4D97-AF65-F5344CB8AC3E}">
        <p14:creationId xmlns:p14="http://schemas.microsoft.com/office/powerpoint/2010/main" xmlns="" val="416551708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600" dirty="0" smtClean="0">
                <a:latin typeface="黑体" pitchFamily="49" charset="-122"/>
                <a:ea typeface="黑体" pitchFamily="49" charset="-122"/>
              </a:rPr>
              <a:t>敏捷测试的方法与实践</a:t>
            </a:r>
            <a:endParaRPr lang="zh-CN" altLang="en-US" sz="6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4294967295"/>
          </p:nvPr>
        </p:nvSpPr>
        <p:spPr>
          <a:xfrm>
            <a:off x="1056073" y="2296433"/>
            <a:ext cx="21948458" cy="1058136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6000" b="1" dirty="0" smtClean="0"/>
              <a:t>新功能的测试和回归测试策略</a:t>
            </a:r>
            <a:endParaRPr lang="en-US" altLang="zh-CN" sz="60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800" dirty="0" smtClean="0"/>
              <a:t>实施端到端（</a:t>
            </a:r>
            <a:r>
              <a:rPr lang="en-US" altLang="zh-CN" sz="4800" dirty="0" smtClean="0"/>
              <a:t>End-to-End</a:t>
            </a:r>
            <a:r>
              <a:rPr lang="zh-CN" altLang="en-US" sz="4800" dirty="0" smtClean="0"/>
              <a:t>）的测试，确保完整的业务流程的实现，同时，也容易发现业务逻辑不够清晰、不够合理等各方面的问题。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800" dirty="0" smtClean="0"/>
              <a:t>阅读代码来发现问题，可以和开发人员工作保持同步，消除测试周期的压力。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800" dirty="0" smtClean="0"/>
              <a:t>基于经验，可以实施更多的探索性测试、组合交互性（</a:t>
            </a:r>
            <a:r>
              <a:rPr lang="en-US" altLang="zh-CN" sz="4800" dirty="0" smtClean="0"/>
              <a:t>Interoperation</a:t>
            </a:r>
            <a:r>
              <a:rPr lang="zh-CN" altLang="en-US" sz="4800" dirty="0" smtClean="0"/>
              <a:t>）测试和用户场景</a:t>
            </a:r>
            <a:r>
              <a:rPr lang="en-US" altLang="zh-CN" sz="4800" dirty="0" smtClean="0"/>
              <a:t>(User Scenario)</a:t>
            </a:r>
            <a:r>
              <a:rPr lang="zh-CN" altLang="en-US" sz="4800" dirty="0" smtClean="0"/>
              <a:t>测试，更有效地发现埋藏较深的缺陷。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416551708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600" dirty="0" smtClean="0">
                <a:latin typeface="黑体" pitchFamily="49" charset="-122"/>
                <a:ea typeface="黑体" pitchFamily="49" charset="-122"/>
              </a:rPr>
              <a:t>敏捷测试的方法与实践</a:t>
            </a:r>
            <a:endParaRPr lang="zh-CN" altLang="en-US" sz="6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4294967295"/>
          </p:nvPr>
        </p:nvSpPr>
        <p:spPr>
          <a:xfrm>
            <a:off x="1056073" y="2296433"/>
            <a:ext cx="21948458" cy="1058136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6000" b="1" dirty="0" smtClean="0"/>
              <a:t>新功能的测试和回归测试策略</a:t>
            </a:r>
            <a:endParaRPr lang="en-US" altLang="zh-CN" sz="6000" b="1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4800" dirty="0" smtClean="0"/>
              <a:t>	</a:t>
            </a:r>
            <a:r>
              <a:rPr lang="zh-CN" altLang="en-US" sz="4800" dirty="0" smtClean="0"/>
              <a:t>回归测试是敏捷测试中需要面对的难点。每次迭代都会增加新的功能，一个产品可能会经过十几次、甚至几十次迭代，回归测试范围在不断增大，而每次迭代周期没变，可能还是一个月。这样验收测试的时间非常有限，所以回归测试很大程度上依赖于自动化测试，因为很难将回归测试控制在非常有限的范围内。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416551708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600" dirty="0" smtClean="0">
                <a:latin typeface="黑体" pitchFamily="49" charset="-122"/>
                <a:ea typeface="黑体" pitchFamily="49" charset="-122"/>
              </a:rPr>
              <a:t>敏捷测试的方法与实践</a:t>
            </a:r>
            <a:endParaRPr lang="zh-CN" altLang="en-US" sz="6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4294967295"/>
          </p:nvPr>
        </p:nvSpPr>
        <p:spPr>
          <a:xfrm>
            <a:off x="1056073" y="2296433"/>
            <a:ext cx="21948458" cy="1058136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6000" b="1" dirty="0" smtClean="0"/>
              <a:t>新功能的测试和回归测试策略</a:t>
            </a:r>
            <a:endParaRPr lang="en-US" altLang="zh-CN" sz="6000" b="1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4800" dirty="0" smtClean="0"/>
              <a:t>	</a:t>
            </a:r>
            <a:r>
              <a:rPr lang="zh-CN" altLang="en-US" sz="4800" dirty="0" smtClean="0"/>
              <a:t>当然，还是有些办法可以帮助我们减少回归测试的范围，例如：</a:t>
            </a:r>
            <a:endParaRPr lang="en-US" altLang="zh-CN" sz="4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800" dirty="0" smtClean="0"/>
              <a:t>通过执行</a:t>
            </a:r>
            <a:r>
              <a:rPr lang="en-US" altLang="zh-CN" sz="4800" dirty="0" smtClean="0"/>
              <a:t>Code Diff </a:t>
            </a:r>
            <a:r>
              <a:rPr lang="zh-CN" altLang="en-US" sz="4800" dirty="0" smtClean="0"/>
              <a:t>来了解代码变动的所有地方，再做代码关联分析，就可以明确知道要进行哪些地方的回归测试，回归测试范围会大大缩小。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800" dirty="0" smtClean="0"/>
              <a:t>基于风险和操作面分析来减少回归测试的范围，例如回归测试只是保证主要功能点没有问题，而忽视一些细节的问题。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800" dirty="0" smtClean="0"/>
              <a:t>持续测试的过程，只要有时间，就进行测试，包括开发人员、产品设计人员都参与到日常的试用和测试中来。</a:t>
            </a:r>
          </a:p>
        </p:txBody>
      </p:sp>
    </p:spTree>
    <p:extLst>
      <p:ext uri="{BB962C8B-B14F-4D97-AF65-F5344CB8AC3E}">
        <p14:creationId xmlns:p14="http://schemas.microsoft.com/office/powerpoint/2010/main" xmlns="" val="416551708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MH_Others_1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1256963" y="2592668"/>
            <a:ext cx="0" cy="8987968"/>
          </a:xfrm>
          <a:prstGeom prst="line">
            <a:avLst/>
          </a:prstGeom>
          <a:noFill/>
          <a:ln w="25400" algn="ctr">
            <a:solidFill>
              <a:schemeClr val="accent1">
                <a:lumMod val="40000"/>
                <a:lumOff val="6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" name="MH_Entry_2"/>
          <p:cNvSpPr txBox="1"/>
          <p:nvPr>
            <p:custDataLst>
              <p:tags r:id="rId2"/>
            </p:custDataLst>
          </p:nvPr>
        </p:nvSpPr>
        <p:spPr>
          <a:xfrm>
            <a:off x="11965147" y="7593830"/>
            <a:ext cx="9314244" cy="1080000"/>
          </a:xfrm>
          <a:prstGeom prst="rect">
            <a:avLst/>
          </a:prstGeom>
          <a:noFill/>
        </p:spPr>
        <p:txBody>
          <a:bodyPr wrap="square" lIns="360000" tIns="45720" rIns="91440" bIns="45720" anchor="ctr" anchorCtr="0">
            <a:normAutofit/>
          </a:bodyPr>
          <a:lstStyle>
            <a:defPPr>
              <a:defRPr lang="zh-CN"/>
            </a:defPPr>
            <a:lvl1pPr>
              <a:defRPr sz="4800" b="1" kern="0" spc="200">
                <a:latin typeface="+mn-ea"/>
              </a:defRPr>
            </a:lvl1pPr>
          </a:lstStyle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敏捷测试的方法与实践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MH_Number_2"/>
          <p:cNvSpPr/>
          <p:nvPr>
            <p:custDataLst>
              <p:tags r:id="rId3"/>
            </p:custDataLst>
          </p:nvPr>
        </p:nvSpPr>
        <p:spPr>
          <a:xfrm>
            <a:off x="10866809" y="7688603"/>
            <a:ext cx="794496" cy="920534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DC3C2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anchor="ctr">
            <a:noAutofit/>
          </a:bodyPr>
          <a:lstStyle/>
          <a:p>
            <a:pPr algn="ctr"/>
            <a:r>
              <a:rPr lang="en-US" altLang="zh-CN" sz="4800" kern="0" dirty="0">
                <a:solidFill>
                  <a:srgbClr val="FFFFFF"/>
                </a:solidFill>
                <a:ea typeface="幼圆" panose="02010509060101010101" charset="-122"/>
              </a:rPr>
              <a:t>3</a:t>
            </a:r>
            <a:endParaRPr lang="zh-CN" altLang="en-US" sz="4800" kern="0" dirty="0">
              <a:solidFill>
                <a:srgbClr val="FFFFFF"/>
              </a:solidFill>
              <a:ea typeface="幼圆" panose="02010509060101010101" charset="-122"/>
            </a:endParaRPr>
          </a:p>
        </p:txBody>
      </p:sp>
      <p:sp>
        <p:nvSpPr>
          <p:cNvPr id="7" name="MH_Others_2"/>
          <p:cNvSpPr txBox="1"/>
          <p:nvPr>
            <p:custDataLst>
              <p:tags r:id="rId4"/>
            </p:custDataLst>
          </p:nvPr>
        </p:nvSpPr>
        <p:spPr>
          <a:xfrm>
            <a:off x="3366356" y="5645882"/>
            <a:ext cx="3533322" cy="1571624"/>
          </a:xfrm>
          <a:prstGeom prst="rect">
            <a:avLst/>
          </a:prstGeom>
          <a:noFill/>
        </p:spPr>
        <p:txBody>
          <a:bodyPr wrap="none" anchor="ctr" anchorCtr="0">
            <a:noAutofit/>
          </a:bodyPr>
          <a:lstStyle/>
          <a:p>
            <a:pPr algn="ctr">
              <a:defRPr/>
            </a:pPr>
            <a:r>
              <a:rPr lang="zh-CN" altLang="en-US" sz="10800" b="1" kern="0" dirty="0">
                <a:solidFill>
                  <a:srgbClr val="DC3C2B"/>
                </a:solidFill>
                <a:latin typeface="华文中宋" panose="02010600040101010101" charset="-122"/>
                <a:ea typeface="华文中宋" panose="02010600040101010101" charset="-122"/>
              </a:rPr>
              <a:t>目录</a:t>
            </a:r>
          </a:p>
        </p:txBody>
      </p:sp>
      <p:sp>
        <p:nvSpPr>
          <p:cNvPr id="8" name="MH_Others_3"/>
          <p:cNvSpPr txBox="1"/>
          <p:nvPr>
            <p:custDataLst>
              <p:tags r:id="rId5"/>
            </p:custDataLst>
          </p:nvPr>
        </p:nvSpPr>
        <p:spPr>
          <a:xfrm>
            <a:off x="3366356" y="6692434"/>
            <a:ext cx="3533322" cy="1571624"/>
          </a:xfrm>
          <a:prstGeom prst="rect">
            <a:avLst/>
          </a:prstGeom>
          <a:noFill/>
        </p:spPr>
        <p:txBody>
          <a:bodyPr wrap="none" anchor="ctr" anchorCtr="0">
            <a:noAutofit/>
          </a:bodyPr>
          <a:lstStyle/>
          <a:p>
            <a:pPr algn="ctr">
              <a:defRPr/>
            </a:pPr>
            <a:r>
              <a:rPr lang="en-US" altLang="zh-CN" sz="5600" kern="0" spc="600" dirty="0">
                <a:solidFill>
                  <a:srgbClr val="DDDDD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CONTENTS</a:t>
            </a:r>
            <a:endParaRPr lang="zh-CN" altLang="en-US" sz="5600" kern="0" spc="600" dirty="0">
              <a:solidFill>
                <a:srgbClr val="DDDDDD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MH_Entry_2"/>
          <p:cNvSpPr txBox="1"/>
          <p:nvPr>
            <p:custDataLst>
              <p:tags r:id="rId6"/>
            </p:custDataLst>
          </p:nvPr>
        </p:nvSpPr>
        <p:spPr>
          <a:xfrm>
            <a:off x="11961428" y="4110924"/>
            <a:ext cx="11279572" cy="1080000"/>
          </a:xfrm>
          <a:prstGeom prst="rect">
            <a:avLst/>
          </a:prstGeom>
          <a:noFill/>
        </p:spPr>
        <p:txBody>
          <a:bodyPr wrap="square" lIns="360000" tIns="45720" rIns="91440" bIns="45720" anchor="ctr" anchorCtr="0">
            <a:normAutofit/>
          </a:bodyPr>
          <a:lstStyle>
            <a:defPPr>
              <a:defRPr lang="zh-CN"/>
            </a:defPPr>
            <a:lvl1pPr>
              <a:defRPr sz="4800" b="1" kern="0" spc="200">
                <a:latin typeface="+mn-ea"/>
              </a:defRPr>
            </a:lvl1pPr>
          </a:lstStyle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什么是敏捷测试，与传统测试的区别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MH_Number_2"/>
          <p:cNvSpPr/>
          <p:nvPr>
            <p:custDataLst>
              <p:tags r:id="rId7"/>
            </p:custDataLst>
          </p:nvPr>
        </p:nvSpPr>
        <p:spPr>
          <a:xfrm>
            <a:off x="10863091" y="4205697"/>
            <a:ext cx="794496" cy="920534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DC3C2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anchor="ctr">
            <a:noAutofit/>
          </a:bodyPr>
          <a:lstStyle/>
          <a:p>
            <a:pPr algn="ctr"/>
            <a:r>
              <a:rPr lang="en-US" altLang="zh-CN" sz="4800" kern="0" dirty="0">
                <a:solidFill>
                  <a:srgbClr val="FFFFFF"/>
                </a:solidFill>
                <a:ea typeface="幼圆" panose="02010509060101010101" charset="-122"/>
              </a:rPr>
              <a:t>1</a:t>
            </a:r>
            <a:endParaRPr lang="zh-CN" altLang="en-US" sz="4800" kern="0" dirty="0">
              <a:solidFill>
                <a:srgbClr val="FFFFFF"/>
              </a:solidFill>
              <a:ea typeface="幼圆" panose="02010509060101010101" charset="-122"/>
            </a:endParaRPr>
          </a:p>
        </p:txBody>
      </p:sp>
      <p:sp>
        <p:nvSpPr>
          <p:cNvPr id="11" name="MH_Entry_2"/>
          <p:cNvSpPr txBox="1"/>
          <p:nvPr>
            <p:custDataLst>
              <p:tags r:id="rId8"/>
            </p:custDataLst>
          </p:nvPr>
        </p:nvSpPr>
        <p:spPr>
          <a:xfrm>
            <a:off x="12006037" y="5850527"/>
            <a:ext cx="9314244" cy="1080000"/>
          </a:xfrm>
          <a:prstGeom prst="rect">
            <a:avLst/>
          </a:prstGeom>
          <a:noFill/>
        </p:spPr>
        <p:txBody>
          <a:bodyPr wrap="square" lIns="360000" tIns="45720" rIns="91440" bIns="45720" anchor="ctr" anchorCtr="0">
            <a:normAutofit/>
          </a:bodyPr>
          <a:lstStyle>
            <a:defPPr>
              <a:defRPr lang="zh-CN"/>
            </a:defPPr>
            <a:lvl1pPr>
              <a:defRPr sz="4800" b="1" kern="0" spc="200">
                <a:latin typeface="+mn-ea"/>
              </a:defRPr>
            </a:lvl1pPr>
          </a:lstStyle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敏捷测试与敏捷开发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MH_Number_2"/>
          <p:cNvSpPr/>
          <p:nvPr>
            <p:custDataLst>
              <p:tags r:id="rId9"/>
            </p:custDataLst>
          </p:nvPr>
        </p:nvSpPr>
        <p:spPr>
          <a:xfrm>
            <a:off x="10869599" y="5945300"/>
            <a:ext cx="794496" cy="920534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DC3C2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anchor="ctr">
            <a:noAutofit/>
          </a:bodyPr>
          <a:lstStyle/>
          <a:p>
            <a:pPr algn="ctr"/>
            <a:r>
              <a:rPr lang="en-US" altLang="zh-CN" sz="4800" kern="0" dirty="0">
                <a:solidFill>
                  <a:srgbClr val="FFFFFF"/>
                </a:solidFill>
                <a:ea typeface="幼圆" panose="02010509060101010101" charset="-122"/>
              </a:rPr>
              <a:t>2</a:t>
            </a:r>
            <a:endParaRPr lang="zh-CN" altLang="en-US" sz="4800" kern="0" dirty="0">
              <a:solidFill>
                <a:srgbClr val="FFFFFF"/>
              </a:solidFill>
              <a:ea typeface="幼圆" panose="02010509060101010101" charset="-122"/>
            </a:endParaRPr>
          </a:p>
        </p:txBody>
      </p:sp>
      <p:sp>
        <p:nvSpPr>
          <p:cNvPr id="13" name="MH_Number_2"/>
          <p:cNvSpPr/>
          <p:nvPr>
            <p:custDataLst>
              <p:tags r:id="rId10"/>
            </p:custDataLst>
          </p:nvPr>
        </p:nvSpPr>
        <p:spPr>
          <a:xfrm>
            <a:off x="10859715" y="9368645"/>
            <a:ext cx="794496" cy="920534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DC3C2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anchor="ctr">
            <a:noAutofit/>
          </a:bodyPr>
          <a:lstStyle/>
          <a:p>
            <a:pPr algn="ctr"/>
            <a:r>
              <a:rPr lang="en-US" altLang="zh-CN" sz="4800" kern="0" dirty="0" smtClean="0">
                <a:solidFill>
                  <a:srgbClr val="FFFFFF"/>
                </a:solidFill>
                <a:ea typeface="幼圆" panose="02010509060101010101" charset="-122"/>
              </a:rPr>
              <a:t>4</a:t>
            </a:r>
            <a:endParaRPr lang="zh-CN" altLang="en-US" sz="4800" kern="0" dirty="0">
              <a:solidFill>
                <a:srgbClr val="FFFFFF"/>
              </a:solidFill>
              <a:ea typeface="幼圆" panose="02010509060101010101" charset="-122"/>
            </a:endParaRPr>
          </a:p>
        </p:txBody>
      </p:sp>
      <p:sp>
        <p:nvSpPr>
          <p:cNvPr id="14" name="MH_Entry_2"/>
          <p:cNvSpPr txBox="1"/>
          <p:nvPr>
            <p:custDataLst>
              <p:tags r:id="rId11"/>
            </p:custDataLst>
          </p:nvPr>
        </p:nvSpPr>
        <p:spPr>
          <a:xfrm>
            <a:off x="11968895" y="9209179"/>
            <a:ext cx="9314244" cy="1080000"/>
          </a:xfrm>
          <a:prstGeom prst="rect">
            <a:avLst/>
          </a:prstGeom>
          <a:noFill/>
        </p:spPr>
        <p:txBody>
          <a:bodyPr wrap="square" lIns="360000" tIns="45720" rIns="91440" bIns="45720" anchor="ctr" anchorCtr="0">
            <a:normAutofit/>
          </a:bodyPr>
          <a:lstStyle>
            <a:defPPr>
              <a:defRPr lang="zh-CN"/>
            </a:defPPr>
            <a:lvl1pPr>
              <a:defRPr sz="4800" b="1" kern="0" spc="200">
                <a:latin typeface="+mn-ea"/>
              </a:defRPr>
            </a:lvl1pPr>
          </a:lstStyle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总结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600" dirty="0" smtClean="0">
                <a:latin typeface="黑体" pitchFamily="49" charset="-122"/>
                <a:ea typeface="黑体" pitchFamily="49" charset="-122"/>
              </a:rPr>
              <a:t>敏捷测试的方法与实践</a:t>
            </a:r>
            <a:endParaRPr lang="zh-CN" altLang="en-US" sz="6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4294967295"/>
          </p:nvPr>
        </p:nvSpPr>
        <p:spPr>
          <a:xfrm>
            <a:off x="1056073" y="1616529"/>
            <a:ext cx="21948458" cy="1058136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6000" b="1" dirty="0" smtClean="0"/>
              <a:t>敏捷测试工具</a:t>
            </a:r>
            <a:endParaRPr lang="en-US" altLang="zh-CN" sz="6000" b="1" dirty="0" smtClean="0"/>
          </a:p>
          <a:p>
            <a:pPr>
              <a:lnSpc>
                <a:spcPts val="7000"/>
              </a:lnSpc>
              <a:buFont typeface="Wingdings" pitchFamily="2" charset="2"/>
              <a:buChar char="Ø"/>
            </a:pPr>
            <a:r>
              <a:rPr lang="zh-CN" altLang="en-US" sz="4800" dirty="0" smtClean="0"/>
              <a:t>单元测试工具：</a:t>
            </a:r>
            <a:r>
              <a:rPr lang="en-US" altLang="zh-CN" sz="4800" dirty="0" err="1" smtClean="0"/>
              <a:t>TestNG</a:t>
            </a:r>
            <a:r>
              <a:rPr lang="zh-CN" altLang="en-US" sz="4800" dirty="0" smtClean="0"/>
              <a:t>、</a:t>
            </a:r>
            <a:r>
              <a:rPr lang="en-US" altLang="zh-CN" sz="4800" dirty="0" err="1" smtClean="0"/>
              <a:t>xUnit</a:t>
            </a:r>
            <a:r>
              <a:rPr lang="zh-CN" altLang="en-US" sz="4800" dirty="0" smtClean="0"/>
              <a:t>家族（如</a:t>
            </a:r>
            <a:r>
              <a:rPr lang="en-US" altLang="zh-CN" sz="4800" dirty="0" err="1" smtClean="0"/>
              <a:t>JUnit</a:t>
            </a:r>
            <a:r>
              <a:rPr lang="zh-CN" altLang="en-US" sz="4800" dirty="0" smtClean="0"/>
              <a:t>、</a:t>
            </a:r>
            <a:r>
              <a:rPr lang="en-US" altLang="zh-CN" sz="4800" dirty="0" err="1" smtClean="0"/>
              <a:t>NUnit</a:t>
            </a:r>
            <a:r>
              <a:rPr lang="zh-CN" altLang="en-US" sz="4800" dirty="0" smtClean="0"/>
              <a:t>）、</a:t>
            </a:r>
            <a:r>
              <a:rPr lang="en-US" altLang="zh-CN" sz="4800" dirty="0" err="1" smtClean="0"/>
              <a:t>JMock</a:t>
            </a:r>
            <a:r>
              <a:rPr lang="zh-CN" altLang="en-US" sz="4800" dirty="0" smtClean="0"/>
              <a:t>、</a:t>
            </a:r>
            <a:r>
              <a:rPr lang="en-US" altLang="zh-CN" sz="4800" dirty="0" err="1" smtClean="0"/>
              <a:t>BizMock</a:t>
            </a:r>
            <a:r>
              <a:rPr lang="zh-CN" altLang="en-US" sz="4800" dirty="0" smtClean="0"/>
              <a:t>等。</a:t>
            </a:r>
          </a:p>
          <a:p>
            <a:pPr>
              <a:lnSpc>
                <a:spcPts val="7000"/>
              </a:lnSpc>
              <a:buFont typeface="Wingdings" pitchFamily="2" charset="2"/>
              <a:buChar char="Ø"/>
            </a:pPr>
            <a:r>
              <a:rPr lang="zh-CN" altLang="en-US" sz="4800" dirty="0" smtClean="0"/>
              <a:t>功能测试自动化：</a:t>
            </a:r>
            <a:r>
              <a:rPr lang="en-US" altLang="zh-CN" sz="4800" dirty="0" err="1" smtClean="0"/>
              <a:t>ThoughtWorks</a:t>
            </a:r>
            <a:r>
              <a:rPr lang="en-US" altLang="zh-CN" sz="4800" dirty="0" smtClean="0"/>
              <a:t> Twist</a:t>
            </a:r>
            <a:r>
              <a:rPr lang="zh-CN" altLang="en-US" sz="4800" dirty="0" smtClean="0"/>
              <a:t>。</a:t>
            </a:r>
          </a:p>
          <a:p>
            <a:pPr>
              <a:lnSpc>
                <a:spcPts val="7000"/>
              </a:lnSpc>
              <a:buFont typeface="Wingdings" pitchFamily="2" charset="2"/>
              <a:buChar char="Ø"/>
            </a:pPr>
            <a:r>
              <a:rPr lang="en-US" altLang="zh-CN" sz="4800" dirty="0" smtClean="0"/>
              <a:t>Web</a:t>
            </a:r>
            <a:r>
              <a:rPr lang="zh-CN" altLang="en-US" sz="4800" dirty="0" smtClean="0"/>
              <a:t>功能测试（</a:t>
            </a:r>
            <a:r>
              <a:rPr lang="en-US" altLang="zh-CN" sz="4800" dirty="0" smtClean="0"/>
              <a:t>frontend</a:t>
            </a:r>
            <a:r>
              <a:rPr lang="zh-CN" altLang="en-US" sz="4800" dirty="0" smtClean="0"/>
              <a:t>）：</a:t>
            </a:r>
            <a:r>
              <a:rPr lang="en-US" altLang="zh-CN" sz="4800" dirty="0" smtClean="0"/>
              <a:t>Selenium IDE/RC</a:t>
            </a:r>
            <a:r>
              <a:rPr lang="zh-CN" altLang="en-US" sz="4800" dirty="0" smtClean="0"/>
              <a:t>、</a:t>
            </a:r>
            <a:r>
              <a:rPr lang="en-US" altLang="zh-CN" sz="4800" dirty="0" err="1" smtClean="0"/>
              <a:t>WatiR</a:t>
            </a:r>
            <a:r>
              <a:rPr lang="zh-CN" altLang="en-US" sz="4800" dirty="0" smtClean="0"/>
              <a:t>、</a:t>
            </a:r>
            <a:r>
              <a:rPr lang="en-US" altLang="zh-CN" sz="4800" dirty="0" err="1" smtClean="0"/>
              <a:t>WatiN</a:t>
            </a:r>
            <a:r>
              <a:rPr lang="zh-CN" altLang="en-US" sz="4800" dirty="0" smtClean="0"/>
              <a:t>。</a:t>
            </a:r>
          </a:p>
          <a:p>
            <a:pPr>
              <a:lnSpc>
                <a:spcPts val="7000"/>
              </a:lnSpc>
              <a:buFont typeface="Wingdings" pitchFamily="2" charset="2"/>
              <a:buChar char="Ø"/>
            </a:pPr>
            <a:r>
              <a:rPr lang="en-US" altLang="zh-CN" sz="4800" dirty="0" smtClean="0"/>
              <a:t>Web service</a:t>
            </a:r>
            <a:r>
              <a:rPr lang="zh-CN" altLang="en-US" sz="4800" dirty="0" smtClean="0"/>
              <a:t>测试工具（</a:t>
            </a:r>
            <a:r>
              <a:rPr lang="en-US" altLang="zh-CN" sz="4800" dirty="0" smtClean="0"/>
              <a:t>backend</a:t>
            </a:r>
            <a:r>
              <a:rPr lang="zh-CN" altLang="en-US" sz="4800" dirty="0" smtClean="0"/>
              <a:t>）：</a:t>
            </a:r>
            <a:r>
              <a:rPr lang="en-US" altLang="zh-CN" sz="4800" dirty="0" err="1" smtClean="0"/>
              <a:t>soapUI</a:t>
            </a:r>
            <a:r>
              <a:rPr lang="zh-CN" altLang="en-US" sz="4800" dirty="0" smtClean="0"/>
              <a:t>。</a:t>
            </a:r>
          </a:p>
          <a:p>
            <a:pPr>
              <a:lnSpc>
                <a:spcPts val="7000"/>
              </a:lnSpc>
              <a:buFont typeface="Wingdings" pitchFamily="2" charset="2"/>
              <a:buChar char="Ø"/>
            </a:pPr>
            <a:r>
              <a:rPr lang="zh-CN" altLang="en-US" sz="4800" dirty="0" smtClean="0"/>
              <a:t>性能测试：</a:t>
            </a:r>
            <a:r>
              <a:rPr lang="en-US" altLang="zh-CN" sz="4800" dirty="0" err="1" smtClean="0"/>
              <a:t>JMeter+BadBoy</a:t>
            </a:r>
            <a:r>
              <a:rPr lang="zh-CN" altLang="en-US" sz="4800" dirty="0" smtClean="0"/>
              <a:t>。</a:t>
            </a:r>
          </a:p>
          <a:p>
            <a:pPr>
              <a:lnSpc>
                <a:spcPts val="7000"/>
              </a:lnSpc>
              <a:buFont typeface="Wingdings" pitchFamily="2" charset="2"/>
              <a:buChar char="Ø"/>
            </a:pPr>
            <a:r>
              <a:rPr lang="zh-CN" altLang="en-US" sz="4800" dirty="0" smtClean="0"/>
              <a:t>验收测试框架：</a:t>
            </a:r>
            <a:r>
              <a:rPr lang="en-US" altLang="zh-CN" sz="4800" dirty="0" err="1" smtClean="0"/>
              <a:t>Fitnesse</a:t>
            </a:r>
            <a:r>
              <a:rPr lang="zh-CN" altLang="en-US" sz="4800" dirty="0" smtClean="0"/>
              <a:t>、</a:t>
            </a:r>
            <a:r>
              <a:rPr lang="en-US" altLang="zh-CN" sz="4800" dirty="0" smtClean="0"/>
              <a:t>Tellurium</a:t>
            </a:r>
            <a:r>
              <a:rPr lang="zh-CN" altLang="en-US" sz="4800" dirty="0" smtClean="0"/>
              <a:t>。</a:t>
            </a:r>
          </a:p>
          <a:p>
            <a:pPr>
              <a:lnSpc>
                <a:spcPts val="7000"/>
              </a:lnSpc>
              <a:buFont typeface="Wingdings" pitchFamily="2" charset="2"/>
              <a:buChar char="Ø"/>
            </a:pPr>
            <a:r>
              <a:rPr lang="zh-CN" altLang="en-US" sz="4800" dirty="0" smtClean="0"/>
              <a:t>敏捷测试过程管理工具：微软的</a:t>
            </a:r>
            <a:r>
              <a:rPr lang="en-US" altLang="zh-CN" sz="4800" dirty="0" smtClean="0"/>
              <a:t>Visual Studio 2010</a:t>
            </a:r>
            <a:r>
              <a:rPr lang="zh-CN" altLang="en-US" sz="4800" dirty="0" smtClean="0"/>
              <a:t>，包括</a:t>
            </a:r>
            <a:r>
              <a:rPr lang="en-US" altLang="zh-CN" sz="4800" dirty="0" smtClean="0"/>
              <a:t>TFS 2010</a:t>
            </a:r>
            <a:r>
              <a:rPr lang="zh-CN" altLang="en-US" sz="4800" dirty="0" smtClean="0"/>
              <a:t>、</a:t>
            </a:r>
            <a:r>
              <a:rPr lang="en-US" altLang="zh-CN" sz="4800" dirty="0" smtClean="0"/>
              <a:t>Scrum</a:t>
            </a:r>
            <a:r>
              <a:rPr lang="zh-CN" altLang="en-US" sz="4800" dirty="0" smtClean="0"/>
              <a:t>模板（</a:t>
            </a:r>
            <a:r>
              <a:rPr lang="en-US" altLang="zh-CN" sz="4800" dirty="0" smtClean="0"/>
              <a:t>MS VS Scrum 1.0</a:t>
            </a:r>
            <a:r>
              <a:rPr lang="zh-CN" altLang="en-US" sz="4800" dirty="0" smtClean="0"/>
              <a:t>）、</a:t>
            </a:r>
            <a:r>
              <a:rPr lang="en-US" altLang="zh-CN" sz="4800" dirty="0" smtClean="0"/>
              <a:t>Test Manager 2010</a:t>
            </a:r>
            <a:r>
              <a:rPr lang="zh-CN" altLang="en-US" sz="4800" dirty="0" smtClean="0"/>
              <a:t>、</a:t>
            </a:r>
            <a:r>
              <a:rPr lang="en-US" altLang="zh-CN" sz="4800" dirty="0" smtClean="0"/>
              <a:t>Coded UI Test</a:t>
            </a:r>
            <a:r>
              <a:rPr lang="zh-CN" altLang="en-US" sz="4800" dirty="0" smtClean="0"/>
              <a:t>等。</a:t>
            </a:r>
          </a:p>
          <a:p>
            <a:pPr>
              <a:lnSpc>
                <a:spcPts val="7000"/>
              </a:lnSpc>
              <a:buFont typeface="Wingdings" pitchFamily="2" charset="2"/>
              <a:buChar char="Ø"/>
            </a:pPr>
            <a:r>
              <a:rPr lang="zh-CN" altLang="en-US" sz="4800" dirty="0" smtClean="0"/>
              <a:t>业务智能（</a:t>
            </a:r>
            <a:r>
              <a:rPr lang="en-US" altLang="zh-CN" sz="4800" dirty="0" smtClean="0"/>
              <a:t>BI</a:t>
            </a:r>
            <a:r>
              <a:rPr lang="zh-CN" altLang="en-US" sz="4800" dirty="0" smtClean="0"/>
              <a:t>）应用的测试框架：</a:t>
            </a:r>
            <a:r>
              <a:rPr lang="en-US" altLang="zh-CN" sz="4800" dirty="0" err="1" smtClean="0"/>
              <a:t>Oraylis</a:t>
            </a:r>
            <a:r>
              <a:rPr lang="en-US" altLang="zh-CN" sz="4800" dirty="0" smtClean="0"/>
              <a:t> </a:t>
            </a:r>
            <a:r>
              <a:rPr lang="en-US" altLang="zh-CN" sz="4800" dirty="0" err="1" smtClean="0"/>
              <a:t>BI.Quality</a:t>
            </a:r>
            <a:r>
              <a:rPr lang="en-US" altLang="zh-CN" sz="4800" dirty="0" smtClean="0"/>
              <a:t> </a:t>
            </a:r>
            <a:r>
              <a:rPr lang="zh-CN" altLang="en-US" sz="4800" dirty="0" smtClean="0"/>
              <a:t>（</a:t>
            </a:r>
            <a:r>
              <a:rPr lang="en-US" altLang="zh-CN" sz="4800" dirty="0" smtClean="0"/>
              <a:t>+ </a:t>
            </a:r>
            <a:r>
              <a:rPr lang="en-US" altLang="zh-CN" sz="4800" dirty="0" err="1" smtClean="0"/>
              <a:t>NUnit</a:t>
            </a:r>
            <a:r>
              <a:rPr lang="zh-CN" altLang="en-US" sz="4800" dirty="0" smtClean="0"/>
              <a:t>）。</a:t>
            </a:r>
          </a:p>
          <a:p>
            <a:pPr>
              <a:lnSpc>
                <a:spcPts val="7000"/>
              </a:lnSpc>
              <a:buFont typeface="Wingdings" pitchFamily="2" charset="2"/>
              <a:buChar char="Ø"/>
            </a:pPr>
            <a:r>
              <a:rPr lang="zh-CN" altLang="en-US" sz="4800" dirty="0" smtClean="0"/>
              <a:t>其他一些协作工具等，如</a:t>
            </a:r>
            <a:r>
              <a:rPr lang="en-US" altLang="zh-CN" sz="4800" dirty="0" err="1" smtClean="0"/>
              <a:t>TestLink</a:t>
            </a:r>
            <a:r>
              <a:rPr lang="zh-CN" altLang="en-US" sz="4800" dirty="0" smtClean="0"/>
              <a:t>、</a:t>
            </a:r>
            <a:r>
              <a:rPr lang="en-US" altLang="zh-CN" sz="4800" dirty="0" err="1" smtClean="0"/>
              <a:t>BugZilla</a:t>
            </a:r>
            <a:r>
              <a:rPr lang="zh-CN" altLang="en-US" sz="4800" dirty="0" smtClean="0"/>
              <a:t>、</a:t>
            </a:r>
            <a:r>
              <a:rPr lang="en-US" altLang="zh-CN" sz="4800" dirty="0" err="1" smtClean="0"/>
              <a:t>BugFree</a:t>
            </a:r>
            <a:r>
              <a:rPr lang="zh-CN" altLang="en-US" sz="4800" dirty="0" smtClean="0"/>
              <a:t>、</a:t>
            </a:r>
            <a:r>
              <a:rPr lang="en-US" altLang="zh-CN" sz="4800" dirty="0" smtClean="0"/>
              <a:t>Wiki</a:t>
            </a:r>
            <a:r>
              <a:rPr lang="zh-CN" altLang="en-US" sz="4800" dirty="0" smtClean="0"/>
              <a:t>等。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416551708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600" dirty="0" smtClean="0">
                <a:latin typeface="黑体" pitchFamily="49" charset="-122"/>
                <a:ea typeface="黑体" pitchFamily="49" charset="-122"/>
              </a:rPr>
              <a:t>总结</a:t>
            </a:r>
            <a:endParaRPr lang="zh-CN" altLang="en-US" sz="6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4294967295"/>
          </p:nvPr>
        </p:nvSpPr>
        <p:spPr>
          <a:xfrm>
            <a:off x="1056073" y="1616529"/>
            <a:ext cx="21948458" cy="1058136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6000" b="1" dirty="0" smtClean="0"/>
              <a:t>测试人员在敏捷方法中的价值</a:t>
            </a:r>
            <a:endParaRPr lang="en-US" altLang="zh-CN" sz="60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800" dirty="0" smtClean="0"/>
              <a:t>在需求和功能设计讨论上，测试人员可以站在客户角度来阐述自己的观点，扮演“用户代表”角色，强调用户体验，真正体现测试人员和开发人员的互补作用。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800" dirty="0" smtClean="0"/>
              <a:t>测试人员不仅扮演“用户代表”角色，而且通过需求讨论、代码复审等各种活动及时地提供质量反馈，包括代码质量、接口一致性等，保证在产品构造的整个过程中质量受到足够的关注，以提高质量改进的持续性和可视性。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800" dirty="0" smtClean="0"/>
              <a:t>测试人员应积极参与单元测试，即使不参加单元测试，也应督促开发人员进行单元测试，确保单元测试达到</a:t>
            </a:r>
            <a:r>
              <a:rPr lang="en-US" altLang="zh-CN" sz="4800" dirty="0" smtClean="0"/>
              <a:t>80% </a:t>
            </a:r>
            <a:r>
              <a:rPr lang="zh-CN" altLang="en-US" sz="4800" dirty="0" smtClean="0"/>
              <a:t>以上覆盖率，确保开发出具有良好可测试性的代码。</a:t>
            </a:r>
          </a:p>
        </p:txBody>
      </p:sp>
    </p:spTree>
    <p:extLst>
      <p:ext uri="{BB962C8B-B14F-4D97-AF65-F5344CB8AC3E}">
        <p14:creationId xmlns:p14="http://schemas.microsoft.com/office/powerpoint/2010/main" xmlns="" val="416551708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600" dirty="0" smtClean="0">
                <a:latin typeface="黑体" pitchFamily="49" charset="-122"/>
                <a:ea typeface="黑体" pitchFamily="49" charset="-122"/>
              </a:rPr>
              <a:t>总结</a:t>
            </a:r>
            <a:endParaRPr lang="zh-CN" altLang="en-US" sz="6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4294967295"/>
          </p:nvPr>
        </p:nvSpPr>
        <p:spPr>
          <a:xfrm>
            <a:off x="1056073" y="1616529"/>
            <a:ext cx="21948458" cy="1058136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6000" b="1" dirty="0" smtClean="0"/>
              <a:t>测试人员在敏捷方法中的价值</a:t>
            </a:r>
            <a:endParaRPr lang="zh-CN" altLang="en-US" sz="4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800" dirty="0" smtClean="0"/>
              <a:t>在敏捷方法中，往往将一个大的系统开发分解成多个小的子系统（模块或组件），集成测试和端到端（</a:t>
            </a:r>
            <a:r>
              <a:rPr lang="en-US" altLang="zh-CN" sz="4800" dirty="0" smtClean="0"/>
              <a:t>End-to-End</a:t>
            </a:r>
            <a:r>
              <a:rPr lang="zh-CN" altLang="en-US" sz="4800" dirty="0" smtClean="0"/>
              <a:t>）测试显得更为重要，测试人员在这些测试上能发挥更大的作用。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800" dirty="0" smtClean="0"/>
              <a:t>产品发布前，验收测试和回归测试依然不可缺少，这更是测试人员的用武之地。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4800" dirty="0" smtClean="0"/>
              <a:t>一个迭代周期结束后，对缺陷根本原因进行分析、总结规律，帮助开发人员建立良好的习惯，预防缺陷，从根本上提高产品质量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416551708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600" dirty="0" smtClean="0">
                <a:latin typeface="黑体" pitchFamily="49" charset="-122"/>
                <a:ea typeface="黑体" pitchFamily="49" charset="-122"/>
              </a:rPr>
              <a:t>总结</a:t>
            </a:r>
            <a:endParaRPr lang="zh-CN" altLang="en-US" sz="6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4294967295"/>
          </p:nvPr>
        </p:nvSpPr>
        <p:spPr>
          <a:xfrm>
            <a:off x="1056073" y="1616529"/>
            <a:ext cx="21948458" cy="1058136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6000" dirty="0" smtClean="0"/>
              <a:t>敏捷测试就是持续测试、持续反馈，扮演“用户代表”角色，确保产品满足客户的需求。</a:t>
            </a:r>
          </a:p>
          <a:p>
            <a:pPr>
              <a:lnSpc>
                <a:spcPct val="150000"/>
              </a:lnSpc>
            </a:pPr>
            <a:r>
              <a:rPr lang="zh-CN" altLang="en-US" sz="6000" dirty="0" smtClean="0"/>
              <a:t>敏捷功能测试 </a:t>
            </a:r>
            <a:r>
              <a:rPr lang="en-US" altLang="zh-CN" sz="6000" dirty="0" smtClean="0"/>
              <a:t>= </a:t>
            </a:r>
            <a:r>
              <a:rPr lang="zh-CN" altLang="en-US" sz="6000" dirty="0" smtClean="0"/>
              <a:t>新特性的手工测试（</a:t>
            </a:r>
            <a:r>
              <a:rPr lang="en-US" altLang="zh-CN" sz="6000" dirty="0" smtClean="0"/>
              <a:t>Use Case</a:t>
            </a:r>
            <a:r>
              <a:rPr lang="zh-CN" altLang="en-US" sz="6000" dirty="0" smtClean="0"/>
              <a:t>验证和探索性测试） </a:t>
            </a:r>
            <a:r>
              <a:rPr lang="en-US" altLang="zh-CN" sz="6000" dirty="0" smtClean="0"/>
              <a:t>+ </a:t>
            </a:r>
            <a:r>
              <a:rPr lang="zh-CN" altLang="en-US" sz="6000" dirty="0" smtClean="0"/>
              <a:t>原有功能的自动化测试 （回归测试）。</a:t>
            </a:r>
          </a:p>
          <a:p>
            <a:pPr>
              <a:lnSpc>
                <a:spcPct val="150000"/>
              </a:lnSpc>
            </a:pPr>
            <a:r>
              <a:rPr lang="zh-CN" altLang="en-US" sz="6000" dirty="0" smtClean="0"/>
              <a:t>敏捷测试人员和开发人员的区别越来越小，理想情况下，敏捷方法中，测试人员和开发人员在不同的迭代周期可以互换。</a:t>
            </a:r>
          </a:p>
          <a:p>
            <a:pPr>
              <a:lnSpc>
                <a:spcPct val="150000"/>
              </a:lnSpc>
            </a:pPr>
            <a:r>
              <a:rPr lang="zh-CN" altLang="en-US" sz="6000" dirty="0" smtClean="0"/>
              <a:t>敏捷测试流程依据不同的团队特点、不同产品的特点而不同，因地制宜，适合才是最好。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416551708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99030" y="8088923"/>
            <a:ext cx="74265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8000" spc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 YOU</a:t>
            </a:r>
            <a:endParaRPr kumimoji="1" lang="zh-CN" altLang="en-US" sz="8000" spc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0233338" y="4009292"/>
            <a:ext cx="30203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8000" spc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xmlns="" val="41363086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600" dirty="0" smtClean="0">
                <a:latin typeface="黑体" pitchFamily="49" charset="-122"/>
                <a:ea typeface="黑体" pitchFamily="49" charset="-122"/>
              </a:rPr>
              <a:t>什么是敏捷测试</a:t>
            </a:r>
            <a:endParaRPr lang="zh-CN" altLang="en-US" sz="6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4294967295"/>
          </p:nvPr>
        </p:nvSpPr>
        <p:spPr>
          <a:xfrm>
            <a:off x="1056073" y="2296433"/>
            <a:ext cx="21948458" cy="10067845"/>
          </a:xfrm>
          <a:prstGeom prst="rect">
            <a:avLst/>
          </a:prstGeom>
        </p:spPr>
        <p:txBody>
          <a:bodyPr/>
          <a:lstStyle/>
          <a:p>
            <a:r>
              <a:rPr lang="zh-CN" altLang="en-US" sz="6000" dirty="0" smtClean="0"/>
              <a:t>敏捷测试是遵循敏捷宣言的一种测试实践：</a:t>
            </a:r>
          </a:p>
          <a:p>
            <a:pPr>
              <a:buFont typeface="Wingdings" pitchFamily="2" charset="2"/>
              <a:buChar char="ü"/>
            </a:pPr>
            <a:r>
              <a:rPr lang="zh-CN" altLang="en-US" sz="6000" dirty="0" smtClean="0"/>
              <a:t>强调</a:t>
            </a:r>
            <a:r>
              <a:rPr lang="zh-CN" altLang="en-US" sz="6000" dirty="0" smtClean="0"/>
              <a:t>从客户的角度，即从使用系统的用户角度，来测试系统。</a:t>
            </a:r>
          </a:p>
          <a:p>
            <a:pPr>
              <a:buFont typeface="Wingdings" pitchFamily="2" charset="2"/>
              <a:buChar char="ü"/>
            </a:pPr>
            <a:r>
              <a:rPr lang="zh-CN" altLang="en-US" sz="6000" dirty="0" smtClean="0"/>
              <a:t>重点</a:t>
            </a:r>
            <a:r>
              <a:rPr lang="zh-CN" altLang="en-US" sz="6000" dirty="0" smtClean="0"/>
              <a:t>关注持续迭代地测试新开发的功能，而不再强调</a:t>
            </a:r>
            <a:r>
              <a:rPr lang="zh-CN" altLang="en-US" sz="6000" dirty="0" smtClean="0"/>
              <a:t>传统测试过程中</a:t>
            </a:r>
            <a:r>
              <a:rPr lang="zh-CN" altLang="en-US" sz="6000" dirty="0" smtClean="0"/>
              <a:t>严格的测试阶段。</a:t>
            </a:r>
          </a:p>
          <a:p>
            <a:pPr>
              <a:buFont typeface="Wingdings" pitchFamily="2" charset="2"/>
              <a:buChar char="ü"/>
            </a:pPr>
            <a:r>
              <a:rPr lang="zh-CN" altLang="en-US" sz="6000" dirty="0" smtClean="0"/>
              <a:t>建议</a:t>
            </a:r>
            <a:r>
              <a:rPr lang="zh-CN" altLang="en-US" sz="6000" dirty="0" smtClean="0"/>
              <a:t>尽早开始测试，一旦系统某个层面可测，比如提供了模块功能，就要开始模块层面</a:t>
            </a:r>
            <a:r>
              <a:rPr lang="zh-CN" altLang="en-US" sz="6000" dirty="0" smtClean="0"/>
              <a:t>的单元测试，</a:t>
            </a:r>
            <a:r>
              <a:rPr lang="zh-CN" altLang="en-US" sz="6000" dirty="0" smtClean="0"/>
              <a:t>同时随着测试深入，持续</a:t>
            </a:r>
            <a:r>
              <a:rPr lang="zh-CN" altLang="en-US" sz="6000" dirty="0" smtClean="0"/>
              <a:t>进行回归测试保证</a:t>
            </a:r>
            <a:r>
              <a:rPr lang="zh-CN" altLang="en-US" sz="6000" dirty="0" smtClean="0"/>
              <a:t>之前测试过内容的正确性。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416551708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600" dirty="0" smtClean="0">
                <a:latin typeface="黑体" pitchFamily="49" charset="-122"/>
                <a:ea typeface="黑体" pitchFamily="49" charset="-122"/>
              </a:rPr>
              <a:t>敏捷测试与传统测试的区别</a:t>
            </a:r>
            <a:endParaRPr lang="zh-CN" altLang="en-US" sz="6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4294967295"/>
          </p:nvPr>
        </p:nvSpPr>
        <p:spPr>
          <a:xfrm>
            <a:off x="1056073" y="2296433"/>
            <a:ext cx="21948458" cy="905192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6000" dirty="0" smtClean="0"/>
              <a:t> </a:t>
            </a:r>
            <a:r>
              <a:rPr lang="zh-CN" altLang="en-US" sz="6000" dirty="0" smtClean="0"/>
              <a:t>传统测试更强调测试的独立性，将“开发人员”和“测试人员”角色分得比较清楚。而敏捷测试可以有专职的测试人员，也可以是全民测试，即在敏捷测试中，可以没有“测试人员”角色，强调整个团队对测试负责。</a:t>
            </a:r>
          </a:p>
          <a:p>
            <a:pPr>
              <a:buNone/>
            </a:pPr>
            <a:endParaRPr lang="zh-CN" altLang="en-US" sz="6000" dirty="0" smtClean="0"/>
          </a:p>
        </p:txBody>
      </p:sp>
    </p:spTree>
    <p:extLst>
      <p:ext uri="{BB962C8B-B14F-4D97-AF65-F5344CB8AC3E}">
        <p14:creationId xmlns:p14="http://schemas.microsoft.com/office/powerpoint/2010/main" xmlns="" val="4165517087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600" dirty="0" smtClean="0">
                <a:latin typeface="黑体" pitchFamily="49" charset="-122"/>
                <a:ea typeface="黑体" pitchFamily="49" charset="-122"/>
              </a:rPr>
              <a:t>敏捷测试与传统测试的区别</a:t>
            </a:r>
            <a:endParaRPr lang="zh-CN" altLang="en-US" sz="6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4294967295"/>
          </p:nvPr>
        </p:nvSpPr>
        <p:spPr>
          <a:xfrm>
            <a:off x="1056073" y="2296433"/>
            <a:ext cx="21948458" cy="905192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6000" dirty="0" smtClean="0"/>
              <a:t> </a:t>
            </a:r>
            <a:r>
              <a:rPr lang="zh-CN" altLang="en-US" sz="6000" dirty="0" smtClean="0"/>
              <a:t>传统测试更具有阶段性，从需求评审、设计评审、单元测试到集成测试、系统测试等，从测试计划、测试设计再到测试执行、测试报告等，但敏捷测试更强调持续测试、持续的质量反馈，阶段性比较模糊。</a:t>
            </a:r>
          </a:p>
          <a:p>
            <a:pPr>
              <a:lnSpc>
                <a:spcPct val="150000"/>
              </a:lnSpc>
            </a:pPr>
            <a:r>
              <a:rPr lang="en-US" altLang="zh-CN" sz="6000" dirty="0" smtClean="0"/>
              <a:t> </a:t>
            </a:r>
            <a:r>
              <a:rPr lang="zh-CN" altLang="en-US" sz="6000" dirty="0" smtClean="0"/>
              <a:t>传统测试强调测试的计划性，认为没有良好的测试计划和不按计划执行，测试就难以控制和管理，而敏捷测试更强调测试的速度和适应性，侧重计划的不断调整以适应需求的变化。</a:t>
            </a:r>
          </a:p>
        </p:txBody>
      </p:sp>
    </p:spTree>
    <p:extLst>
      <p:ext uri="{BB962C8B-B14F-4D97-AF65-F5344CB8AC3E}">
        <p14:creationId xmlns:p14="http://schemas.microsoft.com/office/powerpoint/2010/main" xmlns="" val="4165517087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600" dirty="0" smtClean="0">
                <a:latin typeface="黑体" pitchFamily="49" charset="-122"/>
                <a:ea typeface="黑体" pitchFamily="49" charset="-122"/>
              </a:rPr>
              <a:t>敏捷测试与传统测试的区别</a:t>
            </a:r>
            <a:endParaRPr lang="zh-CN" altLang="en-US" sz="6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4294967295"/>
          </p:nvPr>
        </p:nvSpPr>
        <p:spPr>
          <a:xfrm>
            <a:off x="1056073" y="2296433"/>
            <a:ext cx="21948458" cy="905192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6000" dirty="0" smtClean="0"/>
              <a:t> </a:t>
            </a:r>
            <a:r>
              <a:rPr lang="zh-CN" altLang="en-US" sz="6000" dirty="0" smtClean="0"/>
              <a:t>传统测试强调测试是由“验证”和“确认”两种活动构成的，而敏捷测试没有这种区分，始终以用户需求为中心，每时每刻不离用户需求，将验证和确认统一起来。</a:t>
            </a:r>
          </a:p>
          <a:p>
            <a:pPr>
              <a:lnSpc>
                <a:spcPct val="150000"/>
              </a:lnSpc>
            </a:pPr>
            <a:r>
              <a:rPr lang="en-US" altLang="zh-CN" sz="6000" dirty="0" smtClean="0"/>
              <a:t> </a:t>
            </a:r>
            <a:r>
              <a:rPr lang="zh-CN" altLang="en-US" sz="6000" dirty="0" smtClean="0"/>
              <a:t>传统测试强调任何发现的缺陷要记录下来，以便进行缺陷根本原因分析，达到缺陷预防的目的，并强调缺陷跟踪和处理的流程，区分测试人员和开发人员的各自不同的责任。而敏捷测试强调面对面的沟通、协作，强调团队的责任，不太关注对缺陷的记录与跟踪。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4165517087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600" dirty="0" smtClean="0">
                <a:latin typeface="黑体" pitchFamily="49" charset="-122"/>
                <a:ea typeface="黑体" pitchFamily="49" charset="-122"/>
              </a:rPr>
              <a:t>敏捷测试与敏捷开发</a:t>
            </a:r>
            <a:endParaRPr lang="zh-CN" altLang="en-US" sz="6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4294967295"/>
          </p:nvPr>
        </p:nvSpPr>
        <p:spPr>
          <a:xfrm>
            <a:off x="1056073" y="2296432"/>
            <a:ext cx="21948458" cy="107834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latin typeface="+mn-ea"/>
              </a:rPr>
              <a:t>敏捷宣言</a:t>
            </a:r>
            <a:endParaRPr lang="en-US" altLang="zh-CN" sz="6000" dirty="0" smtClean="0">
              <a:latin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4800" dirty="0" smtClean="0"/>
              <a:t>       敏捷宣言，也叫做敏捷软件开发宣言，正式宣布了对四种核心价值和十二条原则，可以指导迭代的以人为中心的软件开发方法。</a:t>
            </a:r>
            <a:endParaRPr lang="en-US" altLang="zh-CN" sz="4800" dirty="0" smtClean="0"/>
          </a:p>
          <a:p>
            <a:pPr>
              <a:lnSpc>
                <a:spcPct val="150000"/>
              </a:lnSpc>
            </a:pPr>
            <a:r>
              <a:rPr lang="zh-CN" altLang="en-US" sz="6000" dirty="0" smtClean="0"/>
              <a:t>敏捷</a:t>
            </a:r>
            <a:r>
              <a:rPr lang="zh-CN" altLang="en-US" sz="6000" dirty="0" smtClean="0"/>
              <a:t>宣言的</a:t>
            </a:r>
            <a:r>
              <a:rPr lang="zh-CN" altLang="en-US" sz="6000" dirty="0" smtClean="0"/>
              <a:t>四个核心</a:t>
            </a:r>
            <a:r>
              <a:rPr lang="zh-CN" altLang="en-US" sz="6000" dirty="0" smtClean="0"/>
              <a:t>价值</a:t>
            </a:r>
            <a:r>
              <a:rPr lang="zh-CN" altLang="en-US" sz="4800" dirty="0" smtClean="0"/>
              <a:t>：</a:t>
            </a:r>
            <a:endParaRPr lang="en-US" altLang="zh-CN" sz="48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4800" b="1" dirty="0" smtClean="0"/>
              <a:t>      </a:t>
            </a:r>
            <a:r>
              <a:rPr lang="zh-CN" altLang="en-US" sz="4800" b="1" dirty="0" smtClean="0"/>
              <a:t>个体和互动</a:t>
            </a:r>
            <a:r>
              <a:rPr lang="zh-CN" altLang="en-US" sz="4800" dirty="0" smtClean="0"/>
              <a:t>高于流程和工具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4800" b="1" dirty="0" smtClean="0"/>
              <a:t>      工作的软件</a:t>
            </a:r>
            <a:r>
              <a:rPr lang="zh-CN" altLang="en-US" sz="4800" dirty="0" smtClean="0"/>
              <a:t>高于详尽的文档</a:t>
            </a:r>
            <a:endParaRPr lang="en-US" altLang="zh-CN" sz="48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4800" b="1" dirty="0" smtClean="0"/>
              <a:t>       </a:t>
            </a:r>
            <a:r>
              <a:rPr lang="zh-CN" altLang="en-US" sz="4800" b="1" dirty="0" smtClean="0"/>
              <a:t>客户合作</a:t>
            </a:r>
            <a:r>
              <a:rPr lang="zh-CN" altLang="en-US" sz="4800" dirty="0" smtClean="0"/>
              <a:t>高于合同谈判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4800" b="1" dirty="0" smtClean="0"/>
              <a:t>       响应变化</a:t>
            </a:r>
            <a:r>
              <a:rPr lang="zh-CN" altLang="en-US" sz="4800" dirty="0" smtClean="0"/>
              <a:t>高于遵循计划</a:t>
            </a:r>
          </a:p>
          <a:p>
            <a:pPr>
              <a:lnSpc>
                <a:spcPct val="150000"/>
              </a:lnSpc>
              <a:buNone/>
            </a:pP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4165517087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600" dirty="0" smtClean="0">
                <a:latin typeface="黑体" pitchFamily="49" charset="-122"/>
                <a:ea typeface="黑体" pitchFamily="49" charset="-122"/>
              </a:rPr>
              <a:t>敏捷测试与敏捷开发</a:t>
            </a:r>
            <a:endParaRPr lang="zh-CN" altLang="en-US" sz="6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4294967295"/>
          </p:nvPr>
        </p:nvSpPr>
        <p:spPr>
          <a:xfrm>
            <a:off x="892788" y="1616529"/>
            <a:ext cx="21948458" cy="905192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6000" dirty="0" smtClean="0"/>
              <a:t> </a:t>
            </a:r>
            <a:r>
              <a:rPr lang="zh-CN" altLang="en-US" sz="6000" dirty="0" smtClean="0"/>
              <a:t>敏捷宣言的</a:t>
            </a:r>
            <a:r>
              <a:rPr lang="en-US" altLang="zh-CN" sz="6000" dirty="0" smtClean="0"/>
              <a:t>12</a:t>
            </a:r>
            <a:r>
              <a:rPr lang="zh-CN" altLang="en-US" sz="6000" dirty="0" smtClean="0"/>
              <a:t>条原则</a:t>
            </a:r>
            <a:endParaRPr lang="en-US" altLang="zh-CN" sz="6000" dirty="0" smtClean="0"/>
          </a:p>
          <a:p>
            <a:pPr>
              <a:lnSpc>
                <a:spcPts val="7000"/>
              </a:lnSpc>
              <a:buFont typeface="Wingdings" pitchFamily="2" charset="2"/>
              <a:buChar char="Ø"/>
            </a:pPr>
            <a:r>
              <a:rPr lang="zh-CN" altLang="en-US" sz="4800" dirty="0" smtClean="0"/>
              <a:t>我们最重要的目标，是通过持续不断地及早交付有价值的软件使客户满意。</a:t>
            </a:r>
          </a:p>
          <a:p>
            <a:pPr>
              <a:lnSpc>
                <a:spcPts val="7000"/>
              </a:lnSpc>
              <a:buFont typeface="Wingdings" pitchFamily="2" charset="2"/>
              <a:buChar char="Ø"/>
            </a:pPr>
            <a:r>
              <a:rPr lang="en-US" altLang="zh-CN" sz="4800" dirty="0" smtClean="0"/>
              <a:t> </a:t>
            </a:r>
            <a:r>
              <a:rPr lang="zh-CN" altLang="en-US" sz="4800" dirty="0" smtClean="0"/>
              <a:t>欣然面对需求变化，即使在开发后期也一样。为了客户的竞争优势，敏捷过程掌控变化。</a:t>
            </a:r>
          </a:p>
          <a:p>
            <a:pPr>
              <a:lnSpc>
                <a:spcPts val="7000"/>
              </a:lnSpc>
              <a:buFont typeface="Wingdings" pitchFamily="2" charset="2"/>
              <a:buChar char="Ø"/>
            </a:pPr>
            <a:r>
              <a:rPr lang="zh-CN" altLang="en-US" sz="4800" dirty="0" smtClean="0"/>
              <a:t>经常地交付可工作的软件，相隔几星期或一两个月，倾向于采取较短的周期。</a:t>
            </a:r>
          </a:p>
          <a:p>
            <a:pPr>
              <a:lnSpc>
                <a:spcPts val="7000"/>
              </a:lnSpc>
              <a:buFont typeface="Wingdings" pitchFamily="2" charset="2"/>
              <a:buChar char="Ø"/>
            </a:pPr>
            <a:r>
              <a:rPr lang="zh-CN" altLang="en-US" sz="4800" dirty="0" smtClean="0"/>
              <a:t>业务人员和开发人员必须相互合作，项目中的每一天都不例外。</a:t>
            </a:r>
          </a:p>
          <a:p>
            <a:pPr>
              <a:lnSpc>
                <a:spcPts val="7000"/>
              </a:lnSpc>
              <a:buFont typeface="Wingdings" pitchFamily="2" charset="2"/>
              <a:buChar char="Ø"/>
            </a:pPr>
            <a:r>
              <a:rPr lang="zh-CN" altLang="en-US" sz="4800" dirty="0" smtClean="0"/>
              <a:t>激发个体的斗志，以他们为核心搭建项目。提供所需的环境和支援，辅以信任，从而达成目标。</a:t>
            </a:r>
          </a:p>
          <a:p>
            <a:pPr>
              <a:lnSpc>
                <a:spcPts val="7000"/>
              </a:lnSpc>
              <a:buFont typeface="Wingdings" pitchFamily="2" charset="2"/>
              <a:buChar char="Ø"/>
            </a:pPr>
            <a:r>
              <a:rPr lang="zh-CN" altLang="en-US" sz="4800" dirty="0" smtClean="0"/>
              <a:t>不论团队内外，传递信息效果最好效率也最高的方式是面对面的交谈。</a:t>
            </a:r>
          </a:p>
          <a:p>
            <a:pPr>
              <a:lnSpc>
                <a:spcPts val="7000"/>
              </a:lnSpc>
              <a:buFont typeface="Wingdings" pitchFamily="2" charset="2"/>
              <a:buChar char="Ø"/>
            </a:pPr>
            <a:r>
              <a:rPr lang="zh-CN" altLang="en-US" sz="4800" dirty="0" smtClean="0"/>
              <a:t>可工作的软件是进度的首要度量标准。</a:t>
            </a:r>
          </a:p>
        </p:txBody>
      </p:sp>
    </p:spTree>
    <p:extLst>
      <p:ext uri="{BB962C8B-B14F-4D97-AF65-F5344CB8AC3E}">
        <p14:creationId xmlns:p14="http://schemas.microsoft.com/office/powerpoint/2010/main" xmlns="" val="4165517087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600" dirty="0" smtClean="0">
                <a:latin typeface="黑体" pitchFamily="49" charset="-122"/>
                <a:ea typeface="黑体" pitchFamily="49" charset="-122"/>
              </a:rPr>
              <a:t>敏捷测试与敏捷开发</a:t>
            </a:r>
            <a:endParaRPr lang="zh-CN" altLang="en-US" sz="6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4294967295"/>
          </p:nvPr>
        </p:nvSpPr>
        <p:spPr>
          <a:xfrm>
            <a:off x="1056073" y="2296433"/>
            <a:ext cx="21948458" cy="905192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6000" dirty="0" smtClean="0"/>
              <a:t> </a:t>
            </a:r>
            <a:r>
              <a:rPr lang="zh-CN" altLang="en-US" sz="6000" dirty="0" smtClean="0"/>
              <a:t>敏捷宣言的</a:t>
            </a:r>
            <a:r>
              <a:rPr lang="en-US" altLang="zh-CN" sz="6000" dirty="0" smtClean="0"/>
              <a:t>12</a:t>
            </a:r>
            <a:r>
              <a:rPr lang="zh-CN" altLang="en-US" sz="6000" dirty="0" smtClean="0"/>
              <a:t>条原则</a:t>
            </a:r>
            <a:endParaRPr lang="en-US" altLang="zh-CN" sz="6000" dirty="0" smtClean="0"/>
          </a:p>
          <a:p>
            <a:pPr>
              <a:lnSpc>
                <a:spcPts val="7000"/>
              </a:lnSpc>
              <a:buFont typeface="Wingdings" pitchFamily="2" charset="2"/>
              <a:buChar char="Ø"/>
            </a:pPr>
            <a:r>
              <a:rPr lang="zh-CN" altLang="en-US" sz="4800" dirty="0" smtClean="0"/>
              <a:t>敏捷过程倡导可持续开发。责任人、开发人员和用户要能够共同维持其步调稳定延续。</a:t>
            </a:r>
          </a:p>
          <a:p>
            <a:pPr>
              <a:lnSpc>
                <a:spcPts val="7000"/>
              </a:lnSpc>
              <a:buFont typeface="Wingdings" pitchFamily="2" charset="2"/>
              <a:buChar char="Ø"/>
            </a:pPr>
            <a:r>
              <a:rPr lang="zh-CN" altLang="en-US" sz="4800" dirty="0" smtClean="0"/>
              <a:t>坚持不懈地追求技术卓越和良好设计，敏捷能力由此增强。</a:t>
            </a:r>
          </a:p>
          <a:p>
            <a:pPr>
              <a:lnSpc>
                <a:spcPts val="7000"/>
              </a:lnSpc>
              <a:buFont typeface="Wingdings" pitchFamily="2" charset="2"/>
              <a:buChar char="Ø"/>
            </a:pPr>
            <a:r>
              <a:rPr lang="zh-CN" altLang="en-US" sz="4800" dirty="0" smtClean="0"/>
              <a:t>以简洁为本，它是极力减少不必要工作量的艺术。</a:t>
            </a:r>
          </a:p>
          <a:p>
            <a:pPr>
              <a:lnSpc>
                <a:spcPts val="7000"/>
              </a:lnSpc>
              <a:buFont typeface="Wingdings" pitchFamily="2" charset="2"/>
              <a:buChar char="Ø"/>
            </a:pPr>
            <a:r>
              <a:rPr lang="zh-CN" altLang="en-US" sz="4800" dirty="0" smtClean="0"/>
              <a:t>最好的架构、需求和设计出自自组织团队。</a:t>
            </a:r>
          </a:p>
          <a:p>
            <a:pPr>
              <a:lnSpc>
                <a:spcPts val="7000"/>
              </a:lnSpc>
              <a:buFont typeface="Wingdings" pitchFamily="2" charset="2"/>
              <a:buChar char="Ø"/>
            </a:pPr>
            <a:r>
              <a:rPr lang="zh-CN" altLang="en-US" sz="4800" dirty="0" smtClean="0"/>
              <a:t>团队定期地反思如何能提高成效，并依此调整自身的举止表现。</a:t>
            </a:r>
          </a:p>
          <a:p>
            <a:pPr>
              <a:lnSpc>
                <a:spcPct val="150000"/>
              </a:lnSpc>
            </a:pP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4165517087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25111827"/>
  <p:tag name="MH_LIBRARY" val="CONTENTS"/>
  <p:tag name="MH_TYPE" val="OTHERS"/>
  <p:tag name="ID" val="54713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25111827"/>
  <p:tag name="MH_LIBRARY" val="CONTENTS"/>
  <p:tag name="MH_TYPE" val="NUMBER"/>
  <p:tag name="ID" val="547136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25111827"/>
  <p:tag name="MH_LIBRARY" val="CONTENTS"/>
  <p:tag name="MH_TYPE" val="ENTRY"/>
  <p:tag name="ID" val="547136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25111827"/>
  <p:tag name="MH_LIBRARY" val="CONTENTS"/>
  <p:tag name="MH_TYPE" val="ENTRY"/>
  <p:tag name="ID" val="547136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25111827"/>
  <p:tag name="MH_LIBRARY" val="CONTENTS"/>
  <p:tag name="MH_TYPE" val="NUMBER"/>
  <p:tag name="ID" val="547136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25111827"/>
  <p:tag name="MH_LIBRARY" val="CONTENTS"/>
  <p:tag name="MH_TYPE" val="OTHERS"/>
  <p:tag name="ID" val="54713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25111827"/>
  <p:tag name="MH_LIBRARY" val="CONTENTS"/>
  <p:tag name="MH_TYPE" val="OTHERS"/>
  <p:tag name="ID" val="54713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25111827"/>
  <p:tag name="MH_LIBRARY" val="CONTENTS"/>
  <p:tag name="MH_TYPE" val="ENTRY"/>
  <p:tag name="ID" val="547136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25111827"/>
  <p:tag name="MH_LIBRARY" val="CONTENTS"/>
  <p:tag name="MH_TYPE" val="NUMBER"/>
  <p:tag name="ID" val="547136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25111827"/>
  <p:tag name="MH_LIBRARY" val="CONTENTS"/>
  <p:tag name="MH_TYPE" val="ENTRY"/>
  <p:tag name="ID" val="547136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25111827"/>
  <p:tag name="MH_LIBRARY" val="CONTENTS"/>
  <p:tag name="MH_TYPE" val="NUMBER"/>
  <p:tag name="ID" val="547136"/>
  <p:tag name="MH_ORDER" val="2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2954</Words>
  <Application>Microsoft Office PowerPoint</Application>
  <PresentationFormat>自定义</PresentationFormat>
  <Paragraphs>156</Paragraphs>
  <Slides>24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幻灯片 1</vt:lpstr>
      <vt:lpstr>幻灯片 2</vt:lpstr>
      <vt:lpstr>什么是敏捷测试</vt:lpstr>
      <vt:lpstr>敏捷测试与传统测试的区别</vt:lpstr>
      <vt:lpstr>敏捷测试与传统测试的区别</vt:lpstr>
      <vt:lpstr>敏捷测试与传统测试的区别</vt:lpstr>
      <vt:lpstr>敏捷测试与敏捷开发</vt:lpstr>
      <vt:lpstr>敏捷测试与敏捷开发</vt:lpstr>
      <vt:lpstr>敏捷测试与敏捷开发</vt:lpstr>
      <vt:lpstr>敏捷测试与敏捷开发</vt:lpstr>
      <vt:lpstr>敏捷测试与敏捷开发</vt:lpstr>
      <vt:lpstr>敏捷测试与敏捷开发</vt:lpstr>
      <vt:lpstr>敏捷测试与敏捷开发</vt:lpstr>
      <vt:lpstr>敏捷测试的方法与实践</vt:lpstr>
      <vt:lpstr>敏捷测试的方法与实践</vt:lpstr>
      <vt:lpstr>敏捷测试的方法与实践</vt:lpstr>
      <vt:lpstr>敏捷测试的方法与实践</vt:lpstr>
      <vt:lpstr>敏捷测试的方法与实践</vt:lpstr>
      <vt:lpstr>敏捷测试的方法与实践</vt:lpstr>
      <vt:lpstr>敏捷测试的方法与实践</vt:lpstr>
      <vt:lpstr>总结</vt:lpstr>
      <vt:lpstr>总结</vt:lpstr>
      <vt:lpstr>总结</vt:lpstr>
      <vt:lpstr>幻灯片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58daojia</dc:creator>
  <cp:lastModifiedBy>daojia</cp:lastModifiedBy>
  <cp:revision>268</cp:revision>
  <dcterms:created xsi:type="dcterms:W3CDTF">2015-12-30T11:19:00Z</dcterms:created>
  <dcterms:modified xsi:type="dcterms:W3CDTF">2017-03-28T07:38:30Z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