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4" r:id="rId3"/>
    <p:sldId id="344" r:id="rId5"/>
    <p:sldId id="345" r:id="rId6"/>
    <p:sldId id="367" r:id="rId7"/>
    <p:sldId id="368" r:id="rId8"/>
    <p:sldId id="384" r:id="rId9"/>
    <p:sldId id="385" r:id="rId10"/>
    <p:sldId id="386" r:id="rId11"/>
    <p:sldId id="382" r:id="rId12"/>
    <p:sldId id="362" r:id="rId13"/>
    <p:sldId id="387" r:id="rId14"/>
    <p:sldId id="389" r:id="rId15"/>
    <p:sldId id="390" r:id="rId16"/>
    <p:sldId id="391" r:id="rId17"/>
    <p:sldId id="393" r:id="rId18"/>
    <p:sldId id="394" r:id="rId19"/>
    <p:sldId id="395" r:id="rId20"/>
    <p:sldId id="400" r:id="rId21"/>
    <p:sldId id="355" r:id="rId22"/>
    <p:sldId id="397" r:id="rId23"/>
    <p:sldId id="399" r:id="rId24"/>
    <p:sldId id="396" r:id="rId25"/>
    <p:sldId id="398" r:id="rId26"/>
    <p:sldId id="268" r:id="rId27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3158"/>
    <a:srgbClr val="147EFB"/>
    <a:srgbClr val="89FC20"/>
    <a:srgbClr val="FD9426"/>
    <a:srgbClr val="1AFC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47" autoAdjust="0"/>
    <p:restoredTop sz="89800" autoAdjust="0"/>
  </p:normalViewPr>
  <p:slideViewPr>
    <p:cSldViewPr snapToGrid="0" snapToObjects="1">
      <p:cViewPr varScale="1">
        <p:scale>
          <a:sx n="84" d="100"/>
          <a:sy n="84" d="100"/>
        </p:scale>
        <p:origin x="-984" y="-84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D877-8D5F-44C3-87BD-FBF93D4B0C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0079AC-E2C8-4E8B-A6D1-621B00652E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Autofit/>
          </a:bodyPr>
          <a:lstStyle>
            <a:lvl1pPr algn="ctr">
              <a:defRPr sz="4800" b="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399" cy="65486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单击此处编辑母版副标题样式</a:t>
            </a:r>
            <a:endParaRPr kumimoji="1" lang="zh-CN" altLang="en-US" dirty="0"/>
          </a:p>
        </p:txBody>
      </p:sp>
      <p:pic>
        <p:nvPicPr>
          <p:cNvPr id="4" name="图片 3" descr="logo_SWAN_09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8" t="38358" r="16920" b="36949"/>
          <a:stretch>
            <a:fillRect/>
          </a:stretch>
        </p:blipFill>
        <p:spPr>
          <a:xfrm>
            <a:off x="3896177" y="3968949"/>
            <a:ext cx="1380924" cy="521056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6" name="图片 5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0587" y="2060972"/>
            <a:ext cx="4947684" cy="1021556"/>
          </a:xfrm>
        </p:spPr>
        <p:txBody>
          <a:bodyPr anchor="t">
            <a:noAutofit/>
          </a:bodyPr>
          <a:lstStyle>
            <a:lvl1pPr algn="l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  <p:cxnSp>
        <p:nvCxnSpPr>
          <p:cNvPr id="11" name="直线连接符 10"/>
          <p:cNvCxnSpPr/>
          <p:nvPr userDrawn="1"/>
        </p:nvCxnSpPr>
        <p:spPr>
          <a:xfrm>
            <a:off x="3428652" y="1024230"/>
            <a:ext cx="0" cy="3095040"/>
          </a:xfrm>
          <a:prstGeom prst="line">
            <a:avLst/>
          </a:prstGeom>
          <a:ln w="127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083699"/>
            <a:ext cx="3012762" cy="482071"/>
          </a:xfrm>
        </p:spPr>
        <p:txBody>
          <a:bodyPr anchor="b"/>
          <a:lstStyle>
            <a:lvl1pPr algn="l"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08289" y="1028952"/>
            <a:ext cx="4733798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1719062"/>
            <a:ext cx="3012762" cy="239599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10" name="图片 9" descr="logo_SWAN_02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pic>
        <p:nvPicPr>
          <p:cNvPr id="11" name="图片 10" descr="PATTE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8158" y="2060972"/>
            <a:ext cx="4947684" cy="1021556"/>
          </a:xfrm>
        </p:spPr>
        <p:txBody>
          <a:bodyPr anchor="t">
            <a:noAutofit/>
          </a:bodyPr>
          <a:lstStyle>
            <a:lvl1pPr algn="ctr">
              <a:defRPr sz="3000" b="0" cap="all">
                <a:solidFill>
                  <a:srgbClr val="FFFFFF"/>
                </a:solidFill>
              </a:defRPr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3" name="图片 2" descr="PATTE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70658"/>
            <a:ext cx="9144000" cy="474049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483591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  <a:endParaRPr kumimoji="1" lang="zh-CN" altLang="en-US" dirty="0" smtClean="0"/>
          </a:p>
          <a:p>
            <a:pPr lvl="1"/>
            <a:r>
              <a:rPr kumimoji="1" lang="zh-CN" altLang="en-US" dirty="0" smtClean="0"/>
              <a:t>二级</a:t>
            </a:r>
            <a:endParaRPr kumimoji="1" lang="zh-CN" altLang="en-US" dirty="0" smtClean="0"/>
          </a:p>
          <a:p>
            <a:pPr lvl="2"/>
            <a:r>
              <a:rPr kumimoji="1" lang="zh-CN" altLang="en-US" dirty="0" smtClean="0"/>
              <a:t>三级</a:t>
            </a:r>
            <a:endParaRPr kumimoji="1" lang="zh-CN" altLang="en-US" dirty="0" smtClean="0"/>
          </a:p>
          <a:p>
            <a:pPr lvl="3"/>
            <a:r>
              <a:rPr kumimoji="1" lang="zh-CN" altLang="en-US" dirty="0" smtClean="0"/>
              <a:t>四级</a:t>
            </a:r>
            <a:endParaRPr kumimoji="1" lang="zh-CN" altLang="en-US" dirty="0" smtClean="0"/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685420E6-F3E8-A243-BF2E-A3531113D14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iti SC Light"/>
                <a:ea typeface="Heiti SC Light"/>
                <a:cs typeface="Heiti SC Light"/>
              </a:defRPr>
            </a:lvl1pPr>
          </a:lstStyle>
          <a:p>
            <a:fld id="{DA4F24D8-9592-BD4E-A9D7-15BE083B81AF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 descr="logo_SWAN_02.pn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7" t="38837" r="18368" b="39347"/>
          <a:stretch>
            <a:fillRect/>
          </a:stretch>
        </p:blipFill>
        <p:spPr>
          <a:xfrm>
            <a:off x="7614684" y="244344"/>
            <a:ext cx="1201038" cy="415608"/>
          </a:xfrm>
          <a:prstGeom prst="rect">
            <a:avLst/>
          </a:prstGeom>
        </p:spPr>
      </p:pic>
      <p:cxnSp>
        <p:nvCxnSpPr>
          <p:cNvPr id="10" name="直线连接符 9"/>
          <p:cNvCxnSpPr/>
          <p:nvPr userDrawn="1"/>
        </p:nvCxnSpPr>
        <p:spPr>
          <a:xfrm>
            <a:off x="653475" y="1052179"/>
            <a:ext cx="6300000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PATTEN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" y="4669451"/>
            <a:ext cx="9144000" cy="4740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Heiti SC Light"/>
          <a:ea typeface="Heiti SC Light"/>
          <a:cs typeface="Heiti SC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1600" kern="1200">
          <a:solidFill>
            <a:schemeClr val="tx1"/>
          </a:solidFill>
          <a:latin typeface="Heiti SC Light"/>
          <a:ea typeface="Heiti SC Light"/>
          <a:cs typeface="Heiti SC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1400" kern="1200">
          <a:solidFill>
            <a:schemeClr val="tx1"/>
          </a:solidFill>
          <a:latin typeface="Heiti SC Light"/>
          <a:ea typeface="Heiti SC Light"/>
          <a:cs typeface="Heiti SC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1200" kern="1200">
          <a:solidFill>
            <a:schemeClr val="tx1"/>
          </a:solidFill>
          <a:latin typeface="Heiti SC Light"/>
          <a:ea typeface="Heiti SC Light"/>
          <a:cs typeface="Heiti SC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kumimoji="1" lang="zh-CN" altLang="zh-CN" sz="3600" dirty="0">
                <a:solidFill>
                  <a:schemeClr val="tx1"/>
                </a:solidFill>
              </a:rPr>
              <a:t>测试基础小知识</a:t>
            </a:r>
            <a:endParaRPr kumimoji="1" lang="zh-CN" altLang="zh-CN" sz="3600" dirty="0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en-US" dirty="0" smtClean="0">
                <a:solidFill>
                  <a:schemeClr val="tx1"/>
                </a:solidFill>
              </a:rPr>
              <a:t>2017/09/20</a:t>
            </a:r>
            <a:endParaRPr kumimoji="1" lang="en-US" altLang="en-US" dirty="0" smtClean="0">
              <a:solidFill>
                <a:schemeClr val="tx1"/>
              </a:solidFill>
            </a:endParaRPr>
          </a:p>
          <a:p>
            <a:r>
              <a:rPr kumimoji="1" lang="zh-CN" altLang="en-US" dirty="0" smtClean="0">
                <a:solidFill>
                  <a:schemeClr val="tx1"/>
                </a:solidFill>
              </a:rPr>
              <a:t>陈冬梅</a:t>
            </a:r>
            <a:endParaRPr kumimoji="1" lang="zh-CN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chemeClr val="tx1"/>
                </a:solidFill>
                <a:sym typeface="+mn-ea"/>
              </a:rPr>
              <a:t>测试环境搭建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zh-CN" dirty="0"/>
              <a:t>实体</a:t>
            </a:r>
            <a:r>
              <a:rPr lang="zh-CN" altLang="en-US" dirty="0"/>
              <a:t>安装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/>
              <a:t>tomcat</a:t>
            </a:r>
            <a:r>
              <a:rPr lang="zh-CN" altLang="en-US"/>
              <a:t>安装</a:t>
            </a:r>
            <a:endParaRPr lang="zh-CN" altLang="en-US"/>
          </a:p>
          <a:p>
            <a:pPr>
              <a:buNone/>
            </a:pPr>
            <a:r>
              <a:rPr lang="en-US" dirty="0" smtClean="0">
                <a:sym typeface="+mn-ea"/>
              </a:rPr>
              <a:t>   yum -y install tomcat-native </a:t>
            </a:r>
            <a:r>
              <a:rPr lang="en-US" dirty="0" err="1" smtClean="0">
                <a:sym typeface="+mn-ea"/>
              </a:rPr>
              <a:t>apr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apr-devel</a:t>
            </a:r>
            <a:endParaRPr lang="en-US" dirty="0" err="1" smtClean="0">
              <a:sym typeface="+mn-ea"/>
            </a:endParaRPr>
          </a:p>
          <a:p>
            <a:pPr>
              <a:buNone/>
            </a:pPr>
            <a:endParaRPr lang="zh-CN" altLang="en-US" dirty="0" smtClean="0">
              <a:sym typeface="+mn-ea"/>
            </a:endParaRPr>
          </a:p>
          <a:p>
            <a:pPr>
              <a:buNone/>
            </a:pPr>
            <a:r>
              <a:rPr lang="en-US" dirty="0" smtClean="0">
                <a:sym typeface="+mn-ea"/>
              </a:rPr>
              <a:t>   </a:t>
            </a:r>
            <a:r>
              <a:rPr lang="en-US" dirty="0" err="1" smtClean="0">
                <a:sym typeface="+mn-ea"/>
              </a:rPr>
              <a:t>wget</a:t>
            </a:r>
            <a:r>
              <a:rPr lang="en-US" dirty="0" smtClean="0">
                <a:sym typeface="+mn-ea"/>
              </a:rPr>
              <a:t> -P /opt/soft/ http://10.4.16.2/pub/tomcat_java/tomcat</a:t>
            </a:r>
            <a:r>
              <a:rPr lang="en-US" altLang="zh-CN" dirty="0" smtClean="0">
                <a:sym typeface="+mn-ea"/>
              </a:rPr>
              <a:t>-</a:t>
            </a:r>
            <a:r>
              <a:rPr lang="en-US" dirty="0" smtClean="0">
                <a:sym typeface="+mn-ea"/>
              </a:rPr>
              <a:t>7.0.42.tar.gz</a:t>
            </a: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</a:t>
            </a:r>
            <a:r>
              <a:rPr lang="en-US" dirty="0" err="1" smtClean="0">
                <a:sym typeface="+mn-ea"/>
              </a:rPr>
              <a:t>cd</a:t>
            </a:r>
            <a:r>
              <a:rPr lang="en-US" dirty="0" smtClean="0">
                <a:sym typeface="+mn-ea"/>
              </a:rPr>
              <a:t> /opt/soft/</a:t>
            </a:r>
            <a:endParaRPr lang="en-US" dirty="0" smtClean="0">
              <a:sym typeface="+mn-ea"/>
            </a:endParaRPr>
          </a:p>
          <a:p>
            <a:pPr>
              <a:buNone/>
            </a:pPr>
            <a:r>
              <a:rPr lang="en-US" dirty="0" smtClean="0">
                <a:sym typeface="+mn-ea"/>
              </a:rPr>
              <a:t>  tar </a:t>
            </a:r>
            <a:r>
              <a:rPr lang="en-US" dirty="0" err="1" smtClean="0">
                <a:sym typeface="+mn-ea"/>
              </a:rPr>
              <a:t>zxvf</a:t>
            </a:r>
            <a:r>
              <a:rPr lang="en-US" dirty="0" smtClean="0">
                <a:sym typeface="+mn-ea"/>
              </a:rPr>
              <a:t> tomcat-7.0.42.tar.gz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实例安装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/>
              <a:t>tomcat</a:t>
            </a:r>
            <a:r>
              <a:rPr lang="zh-CN" altLang="en-US"/>
              <a:t>实例安装</a:t>
            </a:r>
            <a:endParaRPr lang="zh-CN" altLang="en-US"/>
          </a:p>
          <a:p>
            <a:pPr>
              <a:buNone/>
            </a:pPr>
            <a:r>
              <a:rPr lang="en-US" dirty="0" smtClean="0">
                <a:sym typeface="+mn-ea"/>
              </a:rPr>
              <a:t>   </a:t>
            </a:r>
            <a:r>
              <a:rPr lang="en-US" dirty="0" err="1" smtClean="0">
                <a:sym typeface="+mn-ea"/>
              </a:rPr>
              <a:t>wget</a:t>
            </a:r>
            <a:r>
              <a:rPr lang="en-US" dirty="0" smtClean="0">
                <a:sym typeface="+mn-ea"/>
              </a:rPr>
              <a:t> -P /opt/web/ http://10.4.16.2/pub/tomcat_java/instance.tar.gz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</a:t>
            </a:r>
            <a:endParaRPr lang="en-US" dirty="0" smtClean="0">
              <a:sym typeface="+mn-ea"/>
            </a:endParaRPr>
          </a:p>
          <a:p>
            <a:pPr>
              <a:buNone/>
            </a:pPr>
            <a:r>
              <a:rPr lang="en-US" dirty="0" smtClean="0">
                <a:sym typeface="+mn-ea"/>
              </a:rPr>
              <a:t>  </a:t>
            </a:r>
            <a:r>
              <a:rPr lang="en-US" dirty="0" err="1" smtClean="0">
                <a:sym typeface="+mn-ea"/>
              </a:rPr>
              <a:t>cd</a:t>
            </a:r>
            <a:r>
              <a:rPr lang="en-US" dirty="0" smtClean="0">
                <a:sym typeface="+mn-ea"/>
              </a:rPr>
              <a:t> /opt/web/</a:t>
            </a:r>
            <a:endParaRPr lang="zh-CN" alt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tar </a:t>
            </a:r>
            <a:r>
              <a:rPr lang="en-US" dirty="0" err="1" smtClean="0">
                <a:sym typeface="+mn-ea"/>
              </a:rPr>
              <a:t>zxvf</a:t>
            </a:r>
            <a:r>
              <a:rPr lang="en-US" dirty="0" smtClean="0">
                <a:sym typeface="+mn-ea"/>
              </a:rPr>
              <a:t> </a:t>
            </a:r>
            <a:r>
              <a:rPr lang="en-US" dirty="0" err="1" smtClean="0">
                <a:sym typeface="+mn-ea"/>
              </a:rPr>
              <a:t>instance.tar.gz</a:t>
            </a:r>
            <a:endParaRPr lang="en-US" dirty="0" err="1" smtClean="0">
              <a:sym typeface="+mn-ea"/>
            </a:endParaRPr>
          </a:p>
          <a:p>
            <a:pPr>
              <a:buNone/>
            </a:pPr>
            <a:endParaRPr lang="zh-CN" altLang="en-US" dirty="0" smtClean="0"/>
          </a:p>
          <a:p>
            <a:pPr>
              <a:buNone/>
            </a:pPr>
            <a:r>
              <a:rPr lang="en-US" dirty="0" smtClean="0">
                <a:sym typeface="+mn-ea"/>
              </a:rPr>
              <a:t>  </a:t>
            </a:r>
            <a:r>
              <a:rPr lang="en-US" dirty="0" err="1" smtClean="0">
                <a:sym typeface="+mn-ea"/>
              </a:rPr>
              <a:t>chmod</a:t>
            </a:r>
            <a:r>
              <a:rPr lang="en-US" dirty="0" smtClean="0">
                <a:sym typeface="+mn-ea"/>
              </a:rPr>
              <a:t> 755 /opt/web/instance/*.sh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实例模式设计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优点 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公用软件升级把控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公用</a:t>
            </a:r>
            <a:r>
              <a:rPr lang="en-US" altLang="zh-CN" dirty="0" smtClean="0"/>
              <a:t>jar</a:t>
            </a:r>
            <a:r>
              <a:rPr lang="zh-CN" altLang="en-US" dirty="0" smtClean="0"/>
              <a:t>包提出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zh-CN" altLang="en-US" dirty="0" smtClean="0"/>
              <a:t>集群轻量级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实体</a:t>
            </a:r>
            <a:r>
              <a:rPr lang="en-US" altLang="zh-CN" dirty="0" smtClean="0"/>
              <a:t>/</a:t>
            </a:r>
            <a:r>
              <a:rPr lang="zh-CN" altLang="zh-CN" dirty="0" smtClean="0"/>
              <a:t>实例</a:t>
            </a:r>
            <a:r>
              <a:rPr lang="zh-CN" altLang="en-US" dirty="0" smtClean="0"/>
              <a:t>关联点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350" y="869315"/>
            <a:ext cx="6266180" cy="4237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80" y="915035"/>
            <a:ext cx="5958840" cy="419227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tomcat</a:t>
            </a:r>
            <a:r>
              <a:rPr lang="zh-CN" altLang="en-US" dirty="0"/>
              <a:t>实例修改点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把</a:t>
            </a:r>
            <a:r>
              <a:rPr lang="en-US" dirty="0" smtClean="0">
                <a:sym typeface="+mn-ea"/>
              </a:rPr>
              <a:t>instance</a:t>
            </a:r>
            <a:r>
              <a:rPr lang="zh-CN" altLang="en-US" dirty="0" smtClean="0">
                <a:sym typeface="+mn-ea"/>
              </a:rPr>
              <a:t>改名为你真实的站点名</a:t>
            </a:r>
            <a:endParaRPr lang="zh-CN" alt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instance</a:t>
            </a:r>
            <a:r>
              <a:rPr lang="zh-CN" altLang="en-US" dirty="0" smtClean="0">
                <a:sym typeface="+mn-ea"/>
              </a:rPr>
              <a:t>目录下各目录说明：</a:t>
            </a:r>
            <a:r>
              <a:rPr lang="en-US" dirty="0" smtClean="0">
                <a:sym typeface="+mn-ea"/>
              </a:rPr>
              <a:t>conf</a:t>
            </a:r>
            <a:r>
              <a:rPr lang="zh-CN" altLang="en-US" dirty="0" smtClean="0">
                <a:sym typeface="+mn-ea"/>
              </a:rPr>
              <a:t>目录为站点配置文件，</a:t>
            </a:r>
            <a:r>
              <a:rPr lang="en-US" dirty="0" err="1" smtClean="0">
                <a:sym typeface="+mn-ea"/>
              </a:rPr>
              <a:t>webapps</a:t>
            </a:r>
            <a:r>
              <a:rPr lang="zh-CN" altLang="en-US" dirty="0" smtClean="0">
                <a:sym typeface="+mn-ea"/>
              </a:rPr>
              <a:t>目录下为</a:t>
            </a:r>
            <a:r>
              <a:rPr lang="zh-CN" altLang="zh-CN" dirty="0" smtClean="0">
                <a:sym typeface="+mn-ea"/>
              </a:rPr>
              <a:t>服务</a:t>
            </a:r>
            <a:r>
              <a:rPr lang="zh-CN" altLang="en-US" dirty="0" smtClean="0">
                <a:sym typeface="+mn-ea"/>
              </a:rPr>
              <a:t>代码，</a:t>
            </a:r>
            <a:r>
              <a:rPr lang="en-US" dirty="0" smtClean="0">
                <a:sym typeface="+mn-ea"/>
              </a:rPr>
              <a:t>logs</a:t>
            </a:r>
            <a:r>
              <a:rPr lang="zh-CN" altLang="en-US" dirty="0" smtClean="0">
                <a:sym typeface="+mn-ea"/>
              </a:rPr>
              <a:t>目录为</a:t>
            </a:r>
            <a:r>
              <a:rPr lang="en-US" dirty="0" smtClean="0">
                <a:sym typeface="+mn-ea"/>
              </a:rPr>
              <a:t>tomcat</a:t>
            </a:r>
            <a:r>
              <a:rPr lang="zh-CN" altLang="en-US" dirty="0" smtClean="0">
                <a:sym typeface="+mn-ea"/>
              </a:rPr>
              <a:t>日志，</a:t>
            </a:r>
            <a:r>
              <a:rPr lang="en-US" dirty="0" err="1" smtClean="0">
                <a:sym typeface="+mn-ea"/>
              </a:rPr>
              <a:t>wf</a:t>
            </a:r>
            <a:r>
              <a:rPr lang="zh-CN" altLang="en-US" dirty="0" smtClean="0">
                <a:sym typeface="+mn-ea"/>
              </a:rPr>
              <a:t>为站点配置文件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根据实际机器端口修改</a:t>
            </a:r>
            <a:r>
              <a:rPr lang="en-US" altLang="zh-CN" dirty="0" smtClean="0">
                <a:sym typeface="+mn-ea"/>
              </a:rPr>
              <a:t>server.xml</a:t>
            </a: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启动</a:t>
            </a:r>
            <a:r>
              <a:rPr lang="en-US" altLang="zh-CN" dirty="0" smtClean="0">
                <a:sym typeface="+mn-ea"/>
              </a:rPr>
              <a:t>tomcat  "/opt/web/</a:t>
            </a:r>
            <a:r>
              <a:rPr lang="zh-CN" altLang="en-US" dirty="0" smtClean="0">
                <a:sym typeface="+mn-ea"/>
              </a:rPr>
              <a:t>你的站点名</a:t>
            </a:r>
            <a:r>
              <a:rPr lang="en-US" altLang="zh-CN" dirty="0" smtClean="0">
                <a:sym typeface="+mn-ea"/>
              </a:rPr>
              <a:t>/start.sh"</a:t>
            </a:r>
            <a:endParaRPr lang="en-US" altLang="zh-CN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90838" y="1188711"/>
            <a:ext cx="8229600" cy="3645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Nginx</a:t>
            </a:r>
            <a:r>
              <a:rPr lang="zh-CN" dirty="0"/>
              <a:t>安装</a:t>
            </a:r>
            <a:endParaRPr lang="zh-CN" altLang="zh-CN" dirty="0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yum -y install </a:t>
            </a:r>
            <a:r>
              <a:rPr lang="en-US" altLang="zh-CN" dirty="0" err="1" smtClean="0">
                <a:sym typeface="+mn-ea"/>
              </a:rPr>
              <a:t>nginx</a:t>
            </a:r>
            <a:endParaRPr lang="en-US" altLang="zh-CN" dirty="0" err="1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>
                <a:solidFill>
                  <a:schemeClr val="accent1"/>
                </a:solidFill>
              </a:rPr>
              <a:t>- /opt/soft/nginx</a:t>
            </a:r>
            <a:endParaRPr lang="en-US" altLang="zh-CN" dirty="0" smtClean="0">
              <a:solidFill>
                <a:schemeClr val="accent1"/>
              </a:solidFill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dirty="0" smtClean="0"/>
              <a:t>编辑nginx主配置文件nginx.conf</a:t>
            </a:r>
            <a:endParaRPr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dirty="0" smtClean="0"/>
              <a:t>    /etc/nginx/nginx.conf</a:t>
            </a:r>
            <a:endParaRPr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- /opt/soft/nginx/</a:t>
            </a:r>
            <a:r>
              <a:rPr dirty="0" smtClean="0">
                <a:solidFill>
                  <a:schemeClr val="accent1"/>
                </a:solidFill>
                <a:sym typeface="+mn-ea"/>
              </a:rPr>
              <a:t>nginx.conf</a:t>
            </a:r>
            <a:endParaRPr lang="en-US" dirty="0" smtClean="0">
              <a:solidFill>
                <a:schemeClr val="accent1"/>
              </a:solidFill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65505" y="1188720"/>
            <a:ext cx="5857875" cy="3875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相关配置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新建服务</a:t>
            </a:r>
            <a:r>
              <a:rPr lang="en-US" altLang="zh-CN" dirty="0" err="1" smtClean="0">
                <a:sym typeface="+mn-ea"/>
              </a:rPr>
              <a:t>nginx</a:t>
            </a:r>
            <a:r>
              <a:rPr lang="zh-CN" altLang="en-US" dirty="0" smtClean="0">
                <a:sym typeface="+mn-ea"/>
              </a:rPr>
              <a:t>配置 例：</a:t>
            </a:r>
            <a:r>
              <a:rPr lang="en-US" altLang="zh-CN" dirty="0" smtClean="0">
                <a:sym typeface="+mn-ea"/>
              </a:rPr>
              <a:t>m.jzt.58.com</a:t>
            </a:r>
            <a:r>
              <a:rPr lang="zh-CN" altLang="en-US" dirty="0" smtClean="0"/>
              <a:t> 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提供配置</a:t>
            </a:r>
            <a:endParaRPr lang="zh-CN" altLang="en-US" dirty="0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   </a:t>
            </a:r>
            <a:r>
              <a:rPr lang="en-US" altLang="zh-CN" dirty="0" smtClean="0">
                <a:sym typeface="+mn-ea"/>
              </a:rPr>
              <a:t>- </a:t>
            </a:r>
            <a:r>
              <a:rPr lang="zh-CN" altLang="en-US" dirty="0" smtClean="0">
                <a:sym typeface="+mn-ea"/>
              </a:rPr>
              <a:t>提供服务的机器</a:t>
            </a:r>
            <a:r>
              <a:rPr lang="en-US" altLang="zh-CN" dirty="0" smtClean="0">
                <a:sym typeface="+mn-ea"/>
              </a:rPr>
              <a:t>IP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altLang="zh-CN" dirty="0" smtClean="0">
                <a:sym typeface="+mn-ea"/>
              </a:rPr>
              <a:t>192.168.119.64</a:t>
            </a:r>
            <a:endParaRPr lang="en-US" altLang="zh-CN" dirty="0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ym typeface="+mn-ea"/>
              </a:rPr>
              <a:t>   - </a:t>
            </a:r>
            <a:r>
              <a:rPr lang="zh-CN" altLang="en-US" dirty="0" smtClean="0">
                <a:sym typeface="+mn-ea"/>
              </a:rPr>
              <a:t>端口：</a:t>
            </a:r>
            <a:r>
              <a:rPr lang="en-US" altLang="zh-CN" dirty="0" smtClean="0">
                <a:sym typeface="+mn-ea"/>
              </a:rPr>
              <a:t>8113</a:t>
            </a:r>
            <a:endParaRPr lang="en-US" altLang="zh-CN" dirty="0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ym typeface="+mn-ea"/>
              </a:rPr>
              <a:t>   -</a:t>
            </a:r>
            <a:r>
              <a:rPr lang="zh-CN" altLang="en-US" dirty="0" smtClean="0">
                <a:sym typeface="+mn-ea"/>
              </a:rPr>
              <a:t>集群名：</a:t>
            </a:r>
            <a:r>
              <a:rPr lang="en-US" altLang="zh-CN" dirty="0" err="1" smtClean="0">
                <a:sym typeface="+mn-ea"/>
              </a:rPr>
              <a:t>dianshangwuxian_m_jzt</a:t>
            </a: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对应配置文件</a:t>
            </a:r>
            <a:endParaRPr lang="zh-CN" altLang="en-US" dirty="0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dirty="0" smtClean="0">
                <a:sym typeface="+mn-ea"/>
              </a:rPr>
              <a:t>   - </a:t>
            </a:r>
            <a:r>
              <a:rPr lang="en-US" altLang="zh-CN" dirty="0" err="1" smtClean="0">
                <a:sym typeface="+mn-ea"/>
              </a:rPr>
              <a:t>dianshangwuxian_m_jzt.conf</a:t>
            </a:r>
            <a:endParaRPr lang="en-US" dirty="0" smtClean="0">
              <a:sym typeface="+mn-ea"/>
            </a:endParaRPr>
          </a:p>
          <a:p>
            <a:pPr>
              <a:buNone/>
            </a:pPr>
            <a:r>
              <a:rPr lang="en-US" dirty="0" smtClean="0">
                <a:sym typeface="+mn-ea"/>
              </a:rPr>
              <a:t>   - </a:t>
            </a:r>
            <a:r>
              <a:rPr lang="en-US" altLang="zh-CN" dirty="0" err="1" smtClean="0">
                <a:sym typeface="+mn-ea"/>
              </a:rPr>
              <a:t>dianshangwuxian_m_jzt_upstream.conf</a:t>
            </a: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00099" y="1062975"/>
            <a:ext cx="732472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418" y="3491868"/>
            <a:ext cx="5686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Nginx</a:t>
            </a:r>
            <a:r>
              <a:rPr lang="zh-CN" altLang="en-US" dirty="0">
                <a:sym typeface="+mn-ea"/>
              </a:rPr>
              <a:t>相关启动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 lnSpcReduction="10000"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添加</a:t>
            </a:r>
            <a:r>
              <a:rPr lang="en-US" altLang="zh-CN" dirty="0" err="1" smtClean="0">
                <a:sym typeface="+mn-ea"/>
              </a:rPr>
              <a:t>nginx</a:t>
            </a:r>
            <a:r>
              <a:rPr lang="en-US" altLang="zh-CN" dirty="0" smtClean="0">
                <a:sym typeface="+mn-ea"/>
              </a:rPr>
              <a:t> log</a:t>
            </a:r>
            <a:r>
              <a:rPr lang="zh-CN" altLang="en-US" dirty="0" smtClean="0">
                <a:sym typeface="+mn-ea"/>
              </a:rPr>
              <a:t>目录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ym typeface="+mn-ea"/>
              </a:rPr>
              <a:t>cd</a:t>
            </a:r>
            <a:r>
              <a:rPr lang="en-US" altLang="zh-CN" dirty="0" smtClean="0">
                <a:sym typeface="+mn-ea"/>
              </a:rPr>
              <a:t> /opt/log/</a:t>
            </a:r>
            <a:r>
              <a:rPr lang="en-US" altLang="zh-CN" dirty="0" err="1" smtClean="0">
                <a:sym typeface="+mn-ea"/>
              </a:rPr>
              <a:t>nginx</a:t>
            </a:r>
            <a:r>
              <a:rPr lang="en-US" altLang="zh-CN" dirty="0" smtClean="0">
                <a:sym typeface="+mn-ea"/>
              </a:rPr>
              <a:t>/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r>
              <a:rPr lang="en-US" altLang="zh-CN" dirty="0" smtClean="0"/>
              <a:t>- </a:t>
            </a:r>
            <a:r>
              <a:rPr lang="en-US" altLang="zh-CN" dirty="0" err="1" smtClean="0">
                <a:sym typeface="+mn-ea"/>
              </a:rPr>
              <a:t>mkdir</a:t>
            </a:r>
            <a:r>
              <a:rPr lang="en-US" altLang="zh-CN" dirty="0" smtClean="0">
                <a:sym typeface="+mn-ea"/>
              </a:rPr>
              <a:t> instance – instance</a:t>
            </a:r>
            <a:r>
              <a:rPr lang="zh-CN" altLang="en-US" dirty="0" smtClean="0">
                <a:sym typeface="+mn-ea"/>
              </a:rPr>
              <a:t>即集群名称（</a:t>
            </a:r>
            <a:r>
              <a:rPr lang="en-US" altLang="zh-CN" dirty="0" err="1" smtClean="0">
                <a:sym typeface="+mn-ea"/>
              </a:rPr>
              <a:t>dianshangwuxian_m_jzt</a:t>
            </a:r>
            <a:r>
              <a:rPr lang="zh-CN" altLang="en-US" dirty="0" smtClean="0">
                <a:sym typeface="+mn-ea"/>
              </a:rPr>
              <a:t>）</a:t>
            </a:r>
            <a:endParaRPr lang="zh-CN" altLang="en-US" dirty="0" smtClean="0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/>
              <a:t>   </a:t>
            </a:r>
            <a:endParaRPr lang="zh-CN" altLang="en-US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启动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Nginx</a:t>
            </a:r>
            <a:endParaRPr lang="en-US" altLang="zh-CN" dirty="0" err="1" smtClean="0">
              <a:solidFill>
                <a:schemeClr val="tx1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</a:rPr>
              <a:t>-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启动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nginx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-- service 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nginx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start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   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修改目录启动命令：</a:t>
            </a:r>
            <a:r>
              <a:rPr lang="en-US" altLang="zh-CN" b="1" smtClean="0">
                <a:solidFill>
                  <a:srgbClr val="FF0000"/>
                </a:solidFill>
                <a:sym typeface="+mn-ea"/>
              </a:rPr>
              <a:t>/opt/soft/nginx/sbin/nginx 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 - 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重新加载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nginx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命令 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-- /etc/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init.d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  <a:sym typeface="+mn-ea"/>
              </a:rPr>
              <a:t>nginx</a:t>
            </a: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reload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- </a:t>
            </a:r>
            <a:r>
              <a:rPr lang="zh-CN" altLang="zh-CN" b="1" dirty="0" smtClean="0">
                <a:solidFill>
                  <a:srgbClr val="FF0000"/>
                </a:solidFill>
                <a:sym typeface="+mn-ea"/>
              </a:rPr>
              <a:t>修改目录后</a:t>
            </a:r>
            <a:r>
              <a:rPr lang="zh-CN" altLang="en-US" b="1" dirty="0" smtClean="0">
                <a:solidFill>
                  <a:srgbClr val="FF0000"/>
                </a:solidFill>
                <a:sym typeface="+mn-ea"/>
              </a:rPr>
              <a:t>重新加载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- /opt/soft/nginx/sbin/nginx  -s reload</a:t>
            </a:r>
            <a:endParaRPr lang="en-US" altLang="zh-CN" b="1" smtClean="0">
              <a:solidFill>
                <a:srgbClr val="FF0000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dirty="0" smtClean="0">
                <a:sym typeface="+mn-ea"/>
              </a:rPr>
              <a:t>  - </a:t>
            </a:r>
            <a:r>
              <a:rPr lang="zh-CN" altLang="en-US" dirty="0" smtClean="0">
                <a:sym typeface="+mn-ea"/>
              </a:rPr>
              <a:t>重新停止</a:t>
            </a:r>
            <a:r>
              <a:rPr lang="en-US" altLang="zh-CN" dirty="0" err="1" smtClean="0">
                <a:sym typeface="+mn-ea"/>
              </a:rPr>
              <a:t>nginx</a:t>
            </a:r>
            <a:r>
              <a:rPr lang="zh-CN" altLang="en-US" dirty="0" smtClean="0">
                <a:sym typeface="+mn-ea"/>
              </a:rPr>
              <a:t>命令 </a:t>
            </a:r>
            <a:r>
              <a:rPr lang="en-US" altLang="zh-CN" dirty="0" smtClean="0">
                <a:sym typeface="+mn-ea"/>
              </a:rPr>
              <a:t>-- /etc/</a:t>
            </a:r>
            <a:r>
              <a:rPr lang="en-US" altLang="zh-CN" dirty="0" err="1" smtClean="0">
                <a:sym typeface="+mn-ea"/>
              </a:rPr>
              <a:t>init.d</a:t>
            </a:r>
            <a:r>
              <a:rPr lang="en-US" altLang="zh-CN" dirty="0" smtClean="0">
                <a:sym typeface="+mn-ea"/>
              </a:rPr>
              <a:t>/</a:t>
            </a:r>
            <a:r>
              <a:rPr lang="en-US" altLang="zh-CN" dirty="0" err="1" smtClean="0">
                <a:sym typeface="+mn-ea"/>
              </a:rPr>
              <a:t>nginx</a:t>
            </a:r>
            <a:r>
              <a:rPr lang="en-US" altLang="zh-CN" dirty="0" smtClean="0">
                <a:sym typeface="+mn-ea"/>
              </a:rPr>
              <a:t> stop</a:t>
            </a: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    - </a:t>
            </a:r>
            <a:r>
              <a:rPr lang="zh-CN" altLang="zh-CN" b="1" dirty="0" smtClean="0">
                <a:solidFill>
                  <a:srgbClr val="FF0000"/>
                </a:solidFill>
                <a:sym typeface="+mn-ea"/>
              </a:rPr>
              <a:t>修改目录后停止 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- /opt/soft/nginx/sbin/nginx -s stop</a:t>
            </a:r>
            <a:endParaRPr lang="en-US" altLang="zh-CN" b="1" dirty="0" smtClean="0">
              <a:solidFill>
                <a:srgbClr val="FF0000"/>
              </a:solidFill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endParaRPr lang="en-US" altLang="zh-CN" dirty="0" smtClean="0">
              <a:solidFill>
                <a:schemeClr val="tx1"/>
              </a:solidFill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altLang="zh-CN" dirty="0" smtClean="0">
              <a:solidFill>
                <a:schemeClr val="tx2">
                  <a:lumMod val="40000"/>
                  <a:lumOff val="60000"/>
                </a:schemeClr>
              </a:solidFill>
              <a:sym typeface="+mn-ea"/>
            </a:endParaRPr>
          </a:p>
          <a:p>
            <a:pPr>
              <a:buNone/>
            </a:pPr>
            <a:endParaRPr lang="en-US" altLang="zh-CN" b="1" dirty="0" smtClean="0">
              <a:solidFill>
                <a:schemeClr val="tx2">
                  <a:lumMod val="40000"/>
                  <a:lumOff val="60000"/>
                </a:schemeClr>
              </a:solidFill>
              <a:sym typeface="+mn-ea"/>
            </a:endParaRPr>
          </a:p>
          <a:p>
            <a:pPr>
              <a:buNone/>
            </a:pPr>
            <a:endParaRPr lang="zh-CN" altLang="en-US" b="1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1062990"/>
            <a:ext cx="5993130" cy="39833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DSF</a:t>
            </a:r>
            <a:r>
              <a:rPr lang="zh-CN" altLang="en-US" dirty="0">
                <a:sym typeface="+mn-ea"/>
              </a:rPr>
              <a:t>服务相关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http://confluence.daojia-inc.com/pages/viewpage.action?pageId=12026794</a:t>
            </a:r>
            <a:endParaRPr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>
                <a:solidFill>
                  <a:schemeClr val="tx1"/>
                </a:solidFill>
                <a:sym typeface="+mn-ea"/>
              </a:rPr>
              <a:t>常用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linux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命令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/>
        <p:txBody>
          <a:bodyPr>
            <a:noAutofit/>
          </a:bodyPr>
          <a:p>
            <a:pPr>
              <a:buFont typeface="Wingdings" panose="05000000000000000000" charset="0"/>
              <a:buChar char=""/>
            </a:pPr>
            <a:r>
              <a:rPr lang="zh-CN" altLang="zh-CN" sz="2400" b="1">
                <a:solidFill>
                  <a:srgbClr val="FF0000"/>
                </a:solidFill>
              </a:rPr>
              <a:t>简要系统架构及服务启动方式</a:t>
            </a:r>
            <a:endParaRPr lang="zh-CN" altLang="zh-CN" sz="2400" b="1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"/>
            </a:pPr>
            <a:endParaRPr lang="zh-CN" altLang="zh-CN" sz="2400" b="1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"/>
            </a:pPr>
            <a:r>
              <a:rPr lang="zh-CN" altLang="en-US" sz="2400" b="1">
                <a:solidFill>
                  <a:srgbClr val="FF0000"/>
                </a:solidFill>
              </a:rPr>
              <a:t>测试环境搭建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400" b="1"/>
          </a:p>
          <a:p>
            <a:pPr>
              <a:buFont typeface="Wingdings" panose="05000000000000000000" charset="0"/>
              <a:buChar char=""/>
            </a:pPr>
            <a:r>
              <a:rPr lang="zh-CN" altLang="en-US" sz="2400" b="1">
                <a:sym typeface="+mn-ea"/>
              </a:rPr>
              <a:t>常用</a:t>
            </a:r>
            <a:r>
              <a:rPr lang="en-US" altLang="zh-CN" sz="2400" b="1">
                <a:sym typeface="+mn-ea"/>
              </a:rPr>
              <a:t>linux</a:t>
            </a:r>
            <a:r>
              <a:rPr lang="zh-CN" altLang="en-US" sz="2400" b="1">
                <a:sym typeface="+mn-ea"/>
              </a:rPr>
              <a:t>命令</a:t>
            </a:r>
            <a:endParaRPr lang="zh-CN" altLang="en-US" sz="2400" b="1"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400" b="1"/>
          </a:p>
          <a:p>
            <a:pPr>
              <a:buFont typeface="Wingdings" panose="05000000000000000000" charset="0"/>
              <a:buChar char=""/>
            </a:pPr>
            <a:r>
              <a:rPr lang="zh-CN" altLang="en-US" sz="2400" b="1"/>
              <a:t>日志相关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Linux</a:t>
            </a:r>
            <a:r>
              <a:rPr lang="zh-CN" dirty="0">
                <a:sym typeface="+mn-ea"/>
              </a:rPr>
              <a:t>命令（一）</a:t>
            </a:r>
            <a:endParaRPr lang="zh-CN" altLang="zh-CN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 lnSpcReduction="20000"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查找开启的指定服务 </a:t>
            </a:r>
            <a:r>
              <a:rPr lang="en-US" altLang="zh-CN" dirty="0" err="1" smtClean="0">
                <a:sym typeface="+mn-ea"/>
              </a:rPr>
              <a:t>ps</a:t>
            </a:r>
            <a:r>
              <a:rPr lang="en-US" altLang="zh-CN" dirty="0" smtClean="0">
                <a:sym typeface="+mn-ea"/>
              </a:rPr>
              <a:t> –</a:t>
            </a:r>
            <a:r>
              <a:rPr lang="en-US" altLang="zh-CN" dirty="0" err="1" smtClean="0">
                <a:sym typeface="+mn-ea"/>
              </a:rPr>
              <a:t>ef</a:t>
            </a:r>
            <a:r>
              <a:rPr lang="en-US" altLang="zh-CN" dirty="0" smtClean="0">
                <a:sym typeface="+mn-ea"/>
              </a:rPr>
              <a:t> |</a:t>
            </a:r>
            <a:r>
              <a:rPr lang="en-US" altLang="zh-CN" dirty="0" err="1" smtClean="0">
                <a:sym typeface="+mn-ea"/>
              </a:rPr>
              <a:t>grep</a:t>
            </a:r>
            <a:r>
              <a:rPr lang="en-US" altLang="zh-CN" dirty="0" smtClean="0">
                <a:sym typeface="+mn-ea"/>
              </a:rPr>
              <a:t>  </a:t>
            </a:r>
            <a:r>
              <a:rPr lang="en-US" altLang="zh-CN" dirty="0" err="1" smtClean="0">
                <a:sym typeface="+mn-ea"/>
              </a:rPr>
              <a:t>xxxx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杀掉指定进程 </a:t>
            </a:r>
            <a:r>
              <a:rPr lang="en-US" altLang="zh-CN" dirty="0" smtClean="0">
                <a:sym typeface="+mn-ea"/>
              </a:rPr>
              <a:t>kill -9 </a:t>
            </a:r>
            <a:r>
              <a:rPr lang="en-US" altLang="zh-CN" dirty="0" err="1" smtClean="0">
                <a:sym typeface="+mn-ea"/>
              </a:rPr>
              <a:t>xxxx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查看指定服务日志 </a:t>
            </a:r>
            <a:r>
              <a:rPr lang="en-US" altLang="zh-CN" dirty="0" smtClean="0">
                <a:sym typeface="+mn-ea"/>
              </a:rPr>
              <a:t>tail –f </a:t>
            </a:r>
            <a:r>
              <a:rPr lang="zh-CN" altLang="en-US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/opt/web/</a:t>
            </a:r>
            <a:r>
              <a:rPr lang="en-US" altLang="zh-CN" dirty="0" err="1" smtClean="0">
                <a:sym typeface="+mn-ea"/>
              </a:rPr>
              <a:t>xxxx</a:t>
            </a:r>
            <a:r>
              <a:rPr lang="en-US" altLang="zh-CN" dirty="0" smtClean="0">
                <a:sym typeface="+mn-ea"/>
              </a:rPr>
              <a:t>/logs/</a:t>
            </a:r>
            <a:r>
              <a:rPr lang="en-US" altLang="zh-CN" dirty="0" err="1" smtClean="0">
                <a:sym typeface="+mn-ea"/>
              </a:rPr>
              <a:t>catalina.out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+mn-ea"/>
              </a:rPr>
              <a:t>Vi </a:t>
            </a:r>
            <a:r>
              <a:rPr lang="zh-CN" altLang="en-US" dirty="0" smtClean="0">
                <a:sym typeface="+mn-ea"/>
              </a:rPr>
              <a:t>编辑文件 </a:t>
            </a:r>
            <a:r>
              <a:rPr lang="en-US" altLang="zh-CN" dirty="0" smtClean="0">
                <a:sym typeface="+mn-ea"/>
              </a:rPr>
              <a:t>--</a:t>
            </a:r>
            <a:r>
              <a:rPr lang="zh-CN" altLang="en-US" dirty="0" smtClean="0">
                <a:sym typeface="+mn-ea"/>
              </a:rPr>
              <a:t>不保存退出：</a:t>
            </a:r>
            <a:r>
              <a:rPr lang="en-US" altLang="zh-CN" dirty="0" smtClean="0">
                <a:sym typeface="+mn-ea"/>
              </a:rPr>
              <a:t>:q!  --</a:t>
            </a:r>
            <a:r>
              <a:rPr lang="zh-CN" altLang="en-US" dirty="0" smtClean="0">
                <a:sym typeface="+mn-ea"/>
              </a:rPr>
              <a:t>保存退出 </a:t>
            </a:r>
            <a:r>
              <a:rPr lang="en-US" altLang="zh-CN" dirty="0" smtClean="0">
                <a:sym typeface="+mn-ea"/>
              </a:rPr>
              <a:t>:</a:t>
            </a:r>
            <a:r>
              <a:rPr lang="en-US" altLang="zh-CN" dirty="0" err="1" smtClean="0">
                <a:sym typeface="+mn-ea"/>
              </a:rPr>
              <a:t>wq</a:t>
            </a:r>
            <a:r>
              <a:rPr lang="en-US" altLang="zh-CN" dirty="0" smtClean="0">
                <a:sym typeface="+mn-ea"/>
              </a:rPr>
              <a:t> 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altLang="zh-CN" dirty="0" err="1" smtClean="0">
                <a:sym typeface="+mn-ea"/>
              </a:rPr>
              <a:t>linux</a:t>
            </a:r>
            <a:r>
              <a:rPr lang="zh-CN" altLang="en-US" dirty="0" smtClean="0">
                <a:sym typeface="+mn-ea"/>
              </a:rPr>
              <a:t>系统端口号是否冲突问题 </a:t>
            </a:r>
            <a:r>
              <a:rPr lang="en-US" altLang="zh-CN" dirty="0" smtClean="0">
                <a:sym typeface="+mn-ea"/>
              </a:rPr>
              <a:t>-- </a:t>
            </a:r>
            <a:r>
              <a:rPr lang="en-US" altLang="zh-CN" dirty="0" err="1" smtClean="0">
                <a:sym typeface="+mn-ea"/>
              </a:rPr>
              <a:t>netstat</a:t>
            </a:r>
            <a:r>
              <a:rPr lang="en-US" altLang="zh-CN" dirty="0" smtClean="0">
                <a:sym typeface="+mn-ea"/>
              </a:rPr>
              <a:t> -</a:t>
            </a:r>
            <a:r>
              <a:rPr lang="en-US" altLang="zh-CN" dirty="0" err="1" smtClean="0">
                <a:sym typeface="+mn-ea"/>
              </a:rPr>
              <a:t>tlnp|grep</a:t>
            </a:r>
            <a:r>
              <a:rPr lang="en-US" altLang="zh-CN" dirty="0" smtClean="0">
                <a:sym typeface="+mn-ea"/>
              </a:rPr>
              <a:t> XXXX</a:t>
            </a:r>
            <a:endParaRPr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查看磁盘空间占用情况:df -h</a:t>
            </a:r>
            <a:endParaRPr lang="zh-CN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查看当前目录各文件的磁盘空间占用情况:du -sh ./*  sort</a:t>
            </a:r>
            <a:endParaRPr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查看内存使用情况</a:t>
            </a:r>
            <a:r>
              <a:rPr lang="en-US" altLang="zh-CN" dirty="0" smtClean="0">
                <a:sym typeface="+mn-ea"/>
              </a:rPr>
              <a:t>:free -m</a:t>
            </a: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显示当前路径下的文件个数：ls -l | grep '^-' | wc -l </a:t>
            </a:r>
            <a:endParaRPr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smtClean="0">
                <a:sym typeface="+mn-ea"/>
              </a:rPr>
              <a:t>打包目录文件：</a:t>
            </a:r>
            <a:r>
              <a:rPr lang="en-US" dirty="0" smtClean="0">
                <a:sym typeface="+mn-ea"/>
              </a:rPr>
              <a:t>tar -cvzf *</a:t>
            </a:r>
            <a:r>
              <a:rPr lang="en-US" altLang="zh-CN" dirty="0" smtClean="0">
                <a:sym typeface="+mn-ea"/>
              </a:rPr>
              <a:t>.tar.gz(</a:t>
            </a:r>
            <a:r>
              <a:rPr lang="en-US" dirty="0" smtClean="0">
                <a:sym typeface="+mn-ea"/>
              </a:rPr>
              <a:t>压缩包名</a:t>
            </a:r>
            <a:r>
              <a:rPr lang="en-US" altLang="zh-CN" dirty="0" smtClean="0">
                <a:sym typeface="+mn-ea"/>
              </a:rPr>
              <a:t>) </a:t>
            </a:r>
            <a:r>
              <a:rPr lang="zh-CN" altLang="en-US" dirty="0" smtClean="0">
                <a:sym typeface="+mn-ea"/>
              </a:rPr>
              <a:t>路径（待打包路径）</a:t>
            </a:r>
            <a:endParaRPr lang="zh-CN" alt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解压文件：tar -xvzf </a:t>
            </a:r>
            <a:r>
              <a:rPr lang="en-US" dirty="0" smtClean="0">
                <a:sym typeface="+mn-ea"/>
              </a:rPr>
              <a:t>*</a:t>
            </a:r>
            <a:r>
              <a:rPr lang="en-US" altLang="zh-CN" dirty="0" smtClean="0">
                <a:sym typeface="+mn-ea"/>
              </a:rPr>
              <a:t>.tar.gz(</a:t>
            </a:r>
            <a:r>
              <a:rPr lang="zh-CN" altLang="en-US" dirty="0" smtClean="0">
                <a:sym typeface="+mn-ea"/>
              </a:rPr>
              <a:t>待解压</a:t>
            </a:r>
            <a:r>
              <a:rPr lang="zh-CN" altLang="zh-CN" dirty="0" smtClean="0">
                <a:sym typeface="+mn-ea"/>
              </a:rPr>
              <a:t>文件</a:t>
            </a:r>
            <a:r>
              <a:rPr lang="en-US" altLang="zh-CN" dirty="0" smtClean="0">
                <a:sym typeface="+mn-ea"/>
              </a:rPr>
              <a:t>)</a:t>
            </a: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解压问件</a:t>
            </a:r>
            <a:r>
              <a:rPr lang="en-US" dirty="0" smtClean="0">
                <a:sym typeface="+mn-ea"/>
              </a:rPr>
              <a:t>(不带tar)</a:t>
            </a:r>
            <a:r>
              <a:rPr lang="zh-CN" altLang="en-US" dirty="0" smtClean="0">
                <a:sym typeface="+mn-ea"/>
              </a:rPr>
              <a:t>：</a:t>
            </a:r>
            <a:r>
              <a:rPr lang="en-US" dirty="0" smtClean="0">
                <a:sym typeface="+mn-ea"/>
              </a:rPr>
              <a:t>gzip *</a:t>
            </a:r>
            <a:r>
              <a:rPr lang="en-US" altLang="zh-CN" dirty="0" smtClean="0">
                <a:sym typeface="+mn-ea"/>
              </a:rPr>
              <a:t>.gz(</a:t>
            </a:r>
            <a:r>
              <a:rPr lang="en-US" dirty="0" smtClean="0">
                <a:sym typeface="+mn-ea"/>
              </a:rPr>
              <a:t>压缩包名) -d 解压位置</a:t>
            </a: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Linux</a:t>
            </a:r>
            <a:r>
              <a:rPr lang="zh-CN" dirty="0">
                <a:sym typeface="+mn-ea"/>
              </a:rPr>
              <a:t>命令（二）</a:t>
            </a:r>
            <a:endParaRPr lang="zh-CN" altLang="zh-CN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 fontScale="90000" lnSpcReduction="20000"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dirty="0" smtClean="0">
                <a:sym typeface="+mn-ea"/>
              </a:rPr>
              <a:t>实现两台机器间的文件传输</a:t>
            </a:r>
            <a:r>
              <a:rPr lang="zh-CN" altLang="en-US" dirty="0" smtClean="0">
                <a:sym typeface="+mn-ea"/>
              </a:rPr>
              <a:t>：scp 目标文件 用户名</a:t>
            </a:r>
            <a:r>
              <a:rPr lang="en-US" altLang="zh-CN" dirty="0" smtClean="0">
                <a:sym typeface="+mn-ea"/>
              </a:rPr>
              <a:t>@</a:t>
            </a:r>
            <a:r>
              <a:rPr lang="zh-CN" altLang="en-US" dirty="0" smtClean="0">
                <a:sym typeface="+mn-ea"/>
              </a:rPr>
              <a:t>机器</a:t>
            </a:r>
            <a:r>
              <a:rPr lang="en-US" altLang="zh-CN" dirty="0" smtClean="0">
                <a:sym typeface="+mn-ea"/>
              </a:rPr>
              <a:t>IP</a:t>
            </a:r>
            <a:r>
              <a:rPr lang="zh-CN" altLang="en-US" dirty="0" smtClean="0">
                <a:sym typeface="+mn-ea"/>
              </a:rPr>
              <a:t>：目标路径</a:t>
            </a:r>
            <a:endParaRPr lang="zh-CN" altLang="en-US" dirty="0" smtClean="0">
              <a:sym typeface="+mn-ea"/>
            </a:endParaRPr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 dirty="0" smtClean="0">
                <a:sym typeface="+mn-ea"/>
              </a:rPr>
              <a:t>    scp  web_pen.tar.gz chendongmei@192.168.119.89:/opt/web/web_pen.tar.gz</a:t>
            </a:r>
            <a:endParaRPr lang="zh-CN" alt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修改linux系统时间：date -s "XXXX-XX-XX XX:XX:XX"</a:t>
            </a:r>
            <a:endParaRPr 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en-US" dirty="0" smtClean="0">
                <a:sym typeface="+mn-ea"/>
              </a:rPr>
              <a:t>恢复系统时间：/usr/sbin/ntpdate ntp.58dns.org</a:t>
            </a:r>
            <a:endParaRPr 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清理linux机器缓存:echo 1 &gt; /proc/sys/vm/drop_caches</a:t>
            </a:r>
            <a:endParaRPr 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/>
              <a:t>启动tomcat时，./start.sh  | tail -f XXXXX</a:t>
            </a:r>
            <a:endParaRPr lang="zh-CN" altLang="en-US"/>
          </a:p>
          <a:p>
            <a:pPr marL="0" indent="0">
              <a:buSzPct val="200000"/>
              <a:buFont typeface="Arial" panose="020B0604020202020204" pitchFamily="34" charset="0"/>
              <a:buNone/>
            </a:pPr>
            <a:r>
              <a:rPr lang="zh-CN" altLang="en-US"/>
              <a:t>    现时如果强制关闭ssh窗口，tomcat进程会被同时杀掉，原因：“|”是管道的概念，不能强制关闭</a:t>
            </a:r>
            <a:endParaRPr lang="zh-CN" altLang="en-US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/>
              <a:t>启动tomcat时，./start.sh  &amp;&amp; tail -f XXXXX 和./start.sh  ; tail -f XXXXX</a:t>
            </a:r>
            <a:endParaRPr lang="en-US" altLang="zh-CN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查找直接按“</a:t>
            </a:r>
            <a:r>
              <a:rPr lang="en-US" altLang="zh-CN" dirty="0" smtClean="0">
                <a:sym typeface="+mn-ea"/>
              </a:rPr>
              <a:t>/</a:t>
            </a:r>
            <a:r>
              <a:rPr lang="zh-CN" altLang="en-US" dirty="0" smtClean="0">
                <a:sym typeface="+mn-ea"/>
              </a:rPr>
              <a:t>”输入查找的字符串</a:t>
            </a:r>
            <a:endParaRPr lang="en-US" altLang="zh-CN" dirty="0" smtClean="0"/>
          </a:p>
          <a:p>
            <a:pPr>
              <a:buSzPct val="200000"/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重启数据库 </a:t>
            </a:r>
            <a:r>
              <a:rPr lang="en-US" altLang="zh-CN" dirty="0" smtClean="0">
                <a:sym typeface="+mn-ea"/>
              </a:rPr>
              <a:t>-- service </a:t>
            </a:r>
            <a:r>
              <a:rPr lang="en-US" altLang="zh-CN" dirty="0" err="1" smtClean="0">
                <a:sym typeface="+mn-ea"/>
              </a:rPr>
              <a:t>mysqld</a:t>
            </a:r>
            <a:r>
              <a:rPr lang="en-US" altLang="zh-CN" dirty="0" smtClean="0">
                <a:sym typeface="+mn-ea"/>
              </a:rPr>
              <a:t> restart</a:t>
            </a:r>
            <a:r>
              <a:rPr lang="zh-CN" altLang="en-US" dirty="0" smtClean="0">
                <a:sym typeface="+mn-ea"/>
              </a:rPr>
              <a:t>清理某服务节点缓存命令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+mn-ea"/>
              </a:rPr>
              <a:t>    telnet 10.58.120.57 23100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ym typeface="+mn-ea"/>
              </a:rPr>
              <a:t>    </a:t>
            </a:r>
            <a:r>
              <a:rPr lang="en-US" altLang="zh-CN" dirty="0" err="1" smtClean="0">
                <a:sym typeface="+mn-ea"/>
              </a:rPr>
              <a:t>flush_all</a:t>
            </a:r>
            <a:endParaRPr lang="zh-CN" altLang="en-US" dirty="0"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b="1">
                <a:solidFill>
                  <a:schemeClr val="tx1"/>
                </a:solidFill>
                <a:sym typeface="+mn-ea"/>
              </a:rPr>
              <a:t>日志相关</a:t>
            </a:r>
            <a:endParaRPr lang="zh-CN" alt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日志相关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457200" y="1188721"/>
            <a:ext cx="8229600" cy="3394472"/>
          </a:xfrm>
        </p:spPr>
        <p:txBody>
          <a:bodyPr>
            <a:normAutofit/>
          </a:bodyPr>
          <a:p>
            <a:pPr>
              <a:buSzPct val="200000"/>
              <a:buFont typeface="Arial" panose="020B0604020202020204" pitchFamily="34" charset="0"/>
              <a:buChar char="•"/>
            </a:pPr>
            <a:r>
              <a:rPr smtClean="0">
                <a:sym typeface="+mn-ea"/>
              </a:rPr>
              <a:t>http://confluence.daojia-inc.com/pages/viewpage.action?pageId=12682820</a:t>
            </a:r>
            <a:endParaRPr smtClean="0">
              <a:sym typeface="+mn-ea"/>
            </a:endParaRPr>
          </a:p>
          <a:p>
            <a:pPr>
              <a:buSzPct val="200000"/>
              <a:buFont typeface="Arial" panose="020B0604020202020204" pitchFamily="34" charset="0"/>
              <a:buChar char="•"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en-US" dirty="0" smtClean="0">
              <a:sym typeface="+mn-ea"/>
            </a:endParaRPr>
          </a:p>
          <a:p>
            <a:pPr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chemeClr val="tx1"/>
                </a:solidFill>
              </a:rPr>
              <a:t>谢谢</a:t>
            </a:r>
            <a:r>
              <a:rPr kumimoji="1" lang="zh-CN" altLang="en-US" dirty="0" smtClean="0"/>
              <a:t>！</a:t>
            </a:r>
            <a:endParaRPr kumimoji="1"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40455" y="2061210"/>
            <a:ext cx="5450205" cy="1021715"/>
          </a:xfrm>
        </p:spPr>
        <p:txBody>
          <a:bodyPr/>
          <a:lstStyle/>
          <a:p>
            <a:r>
              <a:rPr lang="zh-CN" altLang="zh-CN" b="1">
                <a:solidFill>
                  <a:schemeClr val="tx1"/>
                </a:solidFill>
                <a:sym typeface="+mn-ea"/>
              </a:rPr>
              <a:t>简要系统架构及服务启动方式</a:t>
            </a:r>
            <a:endParaRPr lang="zh-CN" altLang="zh-CN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到家简要系统架构</a:t>
            </a:r>
            <a:endParaRPr lang="zh-CN" altLang="en-US"/>
          </a:p>
        </p:txBody>
      </p:sp>
      <p:sp>
        <p:nvSpPr>
          <p:cNvPr id="15" name="流程图: 过程 14"/>
          <p:cNvSpPr/>
          <p:nvPr/>
        </p:nvSpPr>
        <p:spPr>
          <a:xfrm>
            <a:off x="2689860" y="1181735"/>
            <a:ext cx="1780540" cy="55499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/>
              <a:t>client端</a:t>
            </a:r>
            <a:endParaRPr lang="zh-CN" altLang="en-US" sz="2800"/>
          </a:p>
        </p:txBody>
      </p:sp>
      <p:sp>
        <p:nvSpPr>
          <p:cNvPr id="16" name="下箭头 15"/>
          <p:cNvSpPr/>
          <p:nvPr/>
        </p:nvSpPr>
        <p:spPr>
          <a:xfrm>
            <a:off x="3356610" y="1962785"/>
            <a:ext cx="581025" cy="55499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  <p:sp>
        <p:nvSpPr>
          <p:cNvPr id="17" name="流程图: 过程 16"/>
          <p:cNvSpPr/>
          <p:nvPr/>
        </p:nvSpPr>
        <p:spPr>
          <a:xfrm>
            <a:off x="2718435" y="2572385"/>
            <a:ext cx="1780540" cy="55499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/>
              <a:t>业务服务</a:t>
            </a:r>
            <a:endParaRPr lang="zh-CN" altLang="en-US" sz="2800"/>
          </a:p>
        </p:txBody>
      </p:sp>
      <p:sp>
        <p:nvSpPr>
          <p:cNvPr id="18" name="流程图: 过程 17"/>
          <p:cNvSpPr/>
          <p:nvPr/>
        </p:nvSpPr>
        <p:spPr>
          <a:xfrm>
            <a:off x="2664460" y="4051935"/>
            <a:ext cx="1780540" cy="55499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/>
              <a:t>底层服务</a:t>
            </a:r>
            <a:endParaRPr lang="zh-CN" altLang="en-US" sz="2800"/>
          </a:p>
        </p:txBody>
      </p:sp>
      <p:sp>
        <p:nvSpPr>
          <p:cNvPr id="19" name="下箭头 18"/>
          <p:cNvSpPr/>
          <p:nvPr/>
        </p:nvSpPr>
        <p:spPr>
          <a:xfrm>
            <a:off x="3293110" y="3385185"/>
            <a:ext cx="581025" cy="554990"/>
          </a:xfrm>
          <a:prstGeom prst="down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t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到家服务类型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SzPct val="200000"/>
              <a:buFont typeface="Wingdings" panose="05000000000000000000" charset="0"/>
              <a:buNone/>
            </a:pPr>
            <a:endParaRPr lang="zh-CN" altLang="en-US"/>
          </a:p>
          <a:p>
            <a:pPr>
              <a:buSzPct val="200000"/>
              <a:buFont typeface="Wingdings" panose="05000000000000000000" charset="0"/>
              <a:buChar char=""/>
            </a:pPr>
            <a:r>
              <a:rPr lang="en-US" altLang="zh-CN" sz="3600" b="1"/>
              <a:t>WF</a:t>
            </a:r>
            <a:r>
              <a:rPr lang="zh-CN" altLang="en-US" sz="3600" b="1"/>
              <a:t>、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DWF</a:t>
            </a:r>
            <a:r>
              <a:rPr lang="zh-CN" altLang="en-US" sz="3600" b="1">
                <a:sym typeface="+mn-ea"/>
              </a:rPr>
              <a:t>、</a:t>
            </a:r>
            <a:r>
              <a:rPr lang="en-US" altLang="zh-CN" sz="3600" b="1">
                <a:sym typeface="+mn-ea"/>
              </a:rPr>
              <a:t>SPRMVC</a:t>
            </a:r>
            <a:endParaRPr lang="zh-CN" altLang="en-US" sz="3600" b="1">
              <a:sym typeface="+mn-ea"/>
            </a:endParaRPr>
          </a:p>
          <a:p>
            <a:pPr>
              <a:buSzPct val="200000"/>
              <a:buFont typeface="Wingdings" panose="05000000000000000000" charset="0"/>
              <a:buChar char=""/>
            </a:pPr>
            <a:endParaRPr lang="en-US" altLang="zh-CN" sz="3600" b="1"/>
          </a:p>
          <a:p>
            <a:pPr>
              <a:buSzPct val="200000"/>
              <a:buFont typeface="Wingdings" panose="05000000000000000000" charset="0"/>
              <a:buChar char=""/>
            </a:pPr>
            <a:r>
              <a:rPr lang="en-US" altLang="zh-CN" sz="3600" b="1"/>
              <a:t>scf</a:t>
            </a:r>
            <a:r>
              <a:rPr lang="zh-CN" altLang="en-US" sz="3600" b="1"/>
              <a:t>、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dsf</a:t>
            </a:r>
            <a:endParaRPr lang="en-US" altLang="zh-CN" sz="3600" b="1">
              <a:solidFill>
                <a:srgbClr val="FF0000"/>
              </a:solidFill>
              <a:sym typeface="+mn-ea"/>
            </a:endParaRPr>
          </a:p>
          <a:p>
            <a:pPr marL="0" indent="0">
              <a:buSzPct val="200000"/>
              <a:buFont typeface="Wingdings" panose="05000000000000000000" charset="0"/>
              <a:buNone/>
            </a:pPr>
            <a:endParaRPr lang="en-US" altLang="zh-CN" sz="3600" b="1"/>
          </a:p>
          <a:p>
            <a:pPr>
              <a:buSzPct val="200000"/>
              <a:buFont typeface="Wingdings" panose="05000000000000000000" charset="0"/>
              <a:buChar char=""/>
            </a:pPr>
            <a:r>
              <a:rPr lang="en-US" altLang="zh-CN" sz="3600" b="1"/>
              <a:t>dubbo</a:t>
            </a:r>
            <a:endParaRPr lang="en-US" altLang="zh-CN" sz="3600" b="1"/>
          </a:p>
          <a:p>
            <a:pPr>
              <a:buSzPct val="200000"/>
              <a:buFont typeface="Wingdings" panose="05000000000000000000" charset="0"/>
              <a:buChar char=""/>
            </a:pPr>
            <a:endParaRPr lang="zh-CN" altLang="en-US" sz="3600" b="1"/>
          </a:p>
          <a:p>
            <a:pPr marL="0" indent="0">
              <a:buSzPct val="200000"/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WEB</a:t>
            </a:r>
            <a:r>
              <a:rPr lang="zh-CN" altLang="en-US" dirty="0"/>
              <a:t>服务启动入口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909955" y="2000250"/>
            <a:ext cx="1780540" cy="112395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appConfig.java</a:t>
            </a:r>
            <a:endParaRPr lang="zh-CN" altLang="en-US" sz="2000"/>
          </a:p>
        </p:txBody>
      </p:sp>
      <p:sp>
        <p:nvSpPr>
          <p:cNvPr id="10" name="右箭头 9"/>
          <p:cNvSpPr/>
          <p:nvPr/>
        </p:nvSpPr>
        <p:spPr>
          <a:xfrm>
            <a:off x="2783205" y="2181225"/>
            <a:ext cx="2781935" cy="9429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/>
              <a:t>WebHost=”http://jzt.daojia.com”</a:t>
            </a:r>
            <a:endParaRPr lang="en-US" altLang="zh-CN" sz="1200" b="1"/>
          </a:p>
        </p:txBody>
      </p:sp>
      <p:sp>
        <p:nvSpPr>
          <p:cNvPr id="7" name="流程图: 过程 6"/>
          <p:cNvSpPr/>
          <p:nvPr/>
        </p:nvSpPr>
        <p:spPr>
          <a:xfrm>
            <a:off x="5634355" y="1990725"/>
            <a:ext cx="1913890" cy="116205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/>
              <a:t>各业务服务接口</a:t>
            </a:r>
            <a:endParaRPr lang="zh-CN" altLang="en-US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SCF/DSF</a:t>
            </a:r>
            <a:r>
              <a:rPr lang="zh-CN" altLang="en-US" dirty="0"/>
              <a:t>服务启动入口</a:t>
            </a:r>
            <a:endParaRPr lang="zh-CN" altLang="en-US" dirty="0"/>
          </a:p>
        </p:txBody>
      </p:sp>
      <p:sp>
        <p:nvSpPr>
          <p:cNvPr id="9" name="流程图: 过程 8"/>
          <p:cNvSpPr/>
          <p:nvPr/>
        </p:nvSpPr>
        <p:spPr>
          <a:xfrm>
            <a:off x="909955" y="2000250"/>
            <a:ext cx="1780540" cy="112395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/>
              <a:t>scf.config</a:t>
            </a:r>
            <a:endParaRPr lang="zh-CN" altLang="en-US" sz="2000"/>
          </a:p>
        </p:txBody>
      </p:sp>
      <p:sp>
        <p:nvSpPr>
          <p:cNvPr id="10" name="右箭头 9"/>
          <p:cNvSpPr/>
          <p:nvPr/>
        </p:nvSpPr>
        <p:spPr>
          <a:xfrm>
            <a:off x="2783205" y="2181225"/>
            <a:ext cx="2781935" cy="9429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>
                <a:sym typeface="+mn-ea"/>
              </a:rPr>
              <a:t>host=”10.37.18.47” port = “19096”</a:t>
            </a:r>
            <a:endParaRPr lang="en-US" altLang="zh-CN" sz="1200" b="1"/>
          </a:p>
        </p:txBody>
      </p:sp>
      <p:sp>
        <p:nvSpPr>
          <p:cNvPr id="7" name="流程图: 过程 6"/>
          <p:cNvSpPr/>
          <p:nvPr/>
        </p:nvSpPr>
        <p:spPr>
          <a:xfrm>
            <a:off x="5634355" y="1990725"/>
            <a:ext cx="1913890" cy="116205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2800"/>
              <a:t>实际底层业务逻辑</a:t>
            </a:r>
            <a:endParaRPr lang="zh-CN" altLang="zh-CN" sz="2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DUBBO</a:t>
            </a:r>
            <a:r>
              <a:rPr lang="zh-CN" altLang="en-US" dirty="0"/>
              <a:t>服务简介</a:t>
            </a:r>
            <a:endParaRPr lang="zh-CN" altLang="en-US" dirty="0"/>
          </a:p>
        </p:txBody>
      </p:sp>
      <p:sp>
        <p:nvSpPr>
          <p:cNvPr id="17" name="流程图: 过程 16"/>
          <p:cNvSpPr/>
          <p:nvPr/>
        </p:nvSpPr>
        <p:spPr>
          <a:xfrm>
            <a:off x="3219450" y="1854835"/>
            <a:ext cx="1755775" cy="76263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交易服务</a:t>
            </a:r>
            <a:endParaRPr lang="zh-CN" altLang="en-US" sz="2800" b="1"/>
          </a:p>
        </p:txBody>
      </p:sp>
      <p:sp>
        <p:nvSpPr>
          <p:cNvPr id="18" name="流程图: 过程 17"/>
          <p:cNvSpPr/>
          <p:nvPr/>
        </p:nvSpPr>
        <p:spPr>
          <a:xfrm>
            <a:off x="4945380" y="2919095"/>
            <a:ext cx="1845945" cy="86550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订单服务</a:t>
            </a:r>
            <a:endParaRPr lang="zh-CN" altLang="en-US" sz="2800" b="1"/>
          </a:p>
        </p:txBody>
      </p:sp>
      <p:sp>
        <p:nvSpPr>
          <p:cNvPr id="19" name="流程图: 过程 18"/>
          <p:cNvSpPr/>
          <p:nvPr/>
        </p:nvSpPr>
        <p:spPr>
          <a:xfrm>
            <a:off x="3539490" y="4151630"/>
            <a:ext cx="1252855" cy="580390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/>
              <a:t>...</a:t>
            </a:r>
            <a:endParaRPr lang="en-US" altLang="zh-CN" sz="2800"/>
          </a:p>
        </p:txBody>
      </p:sp>
      <p:grpSp>
        <p:nvGrpSpPr>
          <p:cNvPr id="11" name="组合 10"/>
          <p:cNvGrpSpPr/>
          <p:nvPr/>
        </p:nvGrpSpPr>
        <p:grpSpPr>
          <a:xfrm>
            <a:off x="6939915" y="2536190"/>
            <a:ext cx="1979930" cy="1215390"/>
            <a:chOff x="10929" y="3994"/>
            <a:chExt cx="3118" cy="1914"/>
          </a:xfrm>
          <a:solidFill>
            <a:schemeClr val="bg1"/>
          </a:solidFill>
        </p:grpSpPr>
        <p:sp>
          <p:nvSpPr>
            <p:cNvPr id="26" name="流程图: 过程 25"/>
            <p:cNvSpPr/>
            <p:nvPr/>
          </p:nvSpPr>
          <p:spPr>
            <a:xfrm>
              <a:off x="10929" y="3994"/>
              <a:ext cx="3079" cy="4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400" b="1"/>
                <a:t>机器</a:t>
              </a:r>
              <a:r>
                <a:rPr lang="en-US" altLang="zh-CN" sz="1400" b="1"/>
                <a:t>1</a:t>
              </a:r>
              <a:r>
                <a:rPr lang="zh-CN" altLang="en-US" sz="1400" b="1"/>
                <a:t>提供订单服务</a:t>
              </a:r>
              <a:endParaRPr lang="zh-CN" altLang="en-US" sz="1400" b="1"/>
            </a:p>
          </p:txBody>
        </p:sp>
        <p:sp>
          <p:nvSpPr>
            <p:cNvPr id="28" name="流程图: 过程 27"/>
            <p:cNvSpPr/>
            <p:nvPr/>
          </p:nvSpPr>
          <p:spPr>
            <a:xfrm>
              <a:off x="10931" y="5504"/>
              <a:ext cx="3116" cy="4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dk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/>
                <a:t>...</a:t>
              </a:r>
              <a:endParaRPr lang="en-US" altLang="zh-CN" sz="2800"/>
            </a:p>
          </p:txBody>
        </p:sp>
      </p:grpSp>
      <p:sp>
        <p:nvSpPr>
          <p:cNvPr id="29" name="流程图: 过程 28"/>
          <p:cNvSpPr/>
          <p:nvPr/>
        </p:nvSpPr>
        <p:spPr>
          <a:xfrm>
            <a:off x="6940550" y="3006090"/>
            <a:ext cx="1976755" cy="25717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400" b="1"/>
              <a:t>机器</a:t>
            </a:r>
            <a:r>
              <a:rPr lang="en-US" altLang="zh-CN" sz="1400" b="1"/>
              <a:t>2</a:t>
            </a:r>
            <a:r>
              <a:rPr lang="zh-CN" altLang="en-US" sz="1400" b="1"/>
              <a:t>提供订单服务</a:t>
            </a:r>
            <a:endParaRPr lang="zh-CN" altLang="en-US" sz="1400" b="1"/>
          </a:p>
        </p:txBody>
      </p:sp>
      <p:sp>
        <p:nvSpPr>
          <p:cNvPr id="30" name="流程图: 过程 29"/>
          <p:cNvSpPr/>
          <p:nvPr/>
        </p:nvSpPr>
        <p:spPr>
          <a:xfrm>
            <a:off x="259080" y="3254375"/>
            <a:ext cx="1234440" cy="257175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/>
              <a:t>...</a:t>
            </a:r>
            <a:endParaRPr lang="en-US" altLang="zh-CN" sz="2800"/>
          </a:p>
        </p:txBody>
      </p:sp>
      <p:sp>
        <p:nvSpPr>
          <p:cNvPr id="31" name="流程图: 过程 30"/>
          <p:cNvSpPr/>
          <p:nvPr/>
        </p:nvSpPr>
        <p:spPr>
          <a:xfrm>
            <a:off x="5116830" y="2056130"/>
            <a:ext cx="1234440" cy="257175"/>
          </a:xfrm>
          <a:prstGeom prst="flowChartProcess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/>
              <a:t>...</a:t>
            </a:r>
            <a:endParaRPr lang="en-US" altLang="zh-CN" sz="2800"/>
          </a:p>
        </p:txBody>
      </p:sp>
      <p:sp>
        <p:nvSpPr>
          <p:cNvPr id="5" name="文本框 4"/>
          <p:cNvSpPr txBox="1"/>
          <p:nvPr/>
        </p:nvSpPr>
        <p:spPr>
          <a:xfrm>
            <a:off x="684530" y="1165860"/>
            <a:ext cx="3428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Provider/Consumer</a:t>
            </a:r>
            <a:endParaRPr lang="en-US" altLang="zh-CN" sz="2400" b="1"/>
          </a:p>
        </p:txBody>
      </p:sp>
      <p:sp>
        <p:nvSpPr>
          <p:cNvPr id="6" name="十字箭头 5"/>
          <p:cNvSpPr/>
          <p:nvPr/>
        </p:nvSpPr>
        <p:spPr>
          <a:xfrm>
            <a:off x="3473450" y="2664460"/>
            <a:ext cx="1471930" cy="1375410"/>
          </a:xfrm>
          <a:prstGeom prst="quad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600" b="1">
                <a:solidFill>
                  <a:sysClr val="windowText" lastClr="000000"/>
                </a:solidFill>
              </a:rPr>
              <a:t>ZK</a:t>
            </a:r>
            <a:endParaRPr lang="en-US" altLang="zh-CN" sz="2600" b="1">
              <a:solidFill>
                <a:sysClr val="windowText" lastClr="000000"/>
              </a:solidFill>
            </a:endParaRPr>
          </a:p>
        </p:txBody>
      </p:sp>
      <p:sp>
        <p:nvSpPr>
          <p:cNvPr id="8" name="流程图: 过程 7"/>
          <p:cNvSpPr/>
          <p:nvPr/>
        </p:nvSpPr>
        <p:spPr>
          <a:xfrm>
            <a:off x="1772920" y="2928620"/>
            <a:ext cx="1664335" cy="86550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clip" horzOverflow="clip" wrap="square" rtlCol="0" anchor="ctr" anchorCtr="0"/>
          <a:lstStyle>
            <a:defPPr>
              <a:defRPr lang="zh-CN">
                <a:solidFill>
                  <a:schemeClr val="dk1"/>
                </a:solidFill>
              </a:defRPr>
            </a:defPPr>
            <a:lvl1pPr marL="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/>
              <a:t>短信服务</a:t>
            </a:r>
            <a:endParaRPr lang="zh-CN" altLang="en-US" sz="2800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894080"/>
            <a:ext cx="8742680" cy="3837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387475"/>
            <a:ext cx="8828405" cy="12769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60" y="2313305"/>
            <a:ext cx="8285480" cy="283781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容器</a:t>
            </a:r>
            <a:endParaRPr lang="zh-CN" altLang="en-US" dirty="0"/>
          </a:p>
        </p:txBody>
      </p:sp>
      <p:sp>
        <p:nvSpPr>
          <p:cNvPr id="6" name="内容占位符 5"/>
          <p:cNvSpPr/>
          <p:nvPr>
            <p:ph idx="1"/>
          </p:nvPr>
        </p:nvSpPr>
        <p:spPr/>
        <p:txBody>
          <a:bodyPr>
            <a:normAutofit/>
          </a:bodyPr>
          <a:p>
            <a:pPr>
              <a:buSzPct val="200000"/>
              <a:buFont typeface="Wingdings" panose="05000000000000000000" charset="0"/>
              <a:buChar char=""/>
            </a:pPr>
            <a:endParaRPr lang="zh-CN" altLang="en-US"/>
          </a:p>
          <a:p>
            <a:pPr>
              <a:buSzPct val="200000"/>
              <a:buFont typeface="Wingdings" panose="05000000000000000000" charset="0"/>
              <a:buChar char=""/>
            </a:pPr>
            <a:r>
              <a:rPr lang="en-US" altLang="zh-CN" sz="3600" b="1">
                <a:solidFill>
                  <a:srgbClr val="FF0000"/>
                </a:solidFill>
                <a:sym typeface="+mn-ea"/>
              </a:rPr>
              <a:t>tomcat</a:t>
            </a:r>
            <a:endParaRPr lang="en-US" altLang="zh-CN" sz="3600" b="1">
              <a:solidFill>
                <a:srgbClr val="FF0000"/>
              </a:solidFill>
              <a:sym typeface="+mn-ea"/>
            </a:endParaRPr>
          </a:p>
          <a:p>
            <a:pPr>
              <a:buSzPct val="200000"/>
              <a:buFont typeface="Wingdings" panose="05000000000000000000" charset="0"/>
              <a:buChar char=""/>
            </a:pPr>
            <a:endParaRPr lang="en-US" altLang="zh-CN" sz="3600" b="1"/>
          </a:p>
          <a:p>
            <a:pPr>
              <a:buSzPct val="200000"/>
              <a:buFont typeface="Wingdings" panose="05000000000000000000" charset="0"/>
              <a:buChar char=""/>
            </a:pPr>
            <a:r>
              <a:rPr lang="en-US" altLang="zh-CN" sz="3600" b="1"/>
              <a:t>scf</a:t>
            </a:r>
            <a:r>
              <a:rPr lang="zh-CN" altLang="en-US" sz="3600" b="1"/>
              <a:t>、</a:t>
            </a:r>
            <a:r>
              <a:rPr lang="en-US" altLang="zh-CN" sz="3600" b="1">
                <a:solidFill>
                  <a:srgbClr val="FF0000"/>
                </a:solidFill>
                <a:sym typeface="+mn-ea"/>
              </a:rPr>
              <a:t>dsf</a:t>
            </a:r>
            <a:endParaRPr lang="en-US" altLang="zh-CN" sz="3600" b="1">
              <a:solidFill>
                <a:srgbClr val="FF0000"/>
              </a:solidFill>
              <a:sym typeface="+mn-ea"/>
            </a:endParaRPr>
          </a:p>
          <a:p>
            <a:pPr marL="0" indent="0">
              <a:buSzPct val="200000"/>
              <a:buFont typeface="Wingdings" panose="05000000000000000000" charset="0"/>
              <a:buNone/>
            </a:pPr>
            <a:endParaRPr lang="en-US" altLang="zh-CN" sz="3600" b="1"/>
          </a:p>
          <a:p>
            <a:pPr>
              <a:buSzPct val="200000"/>
              <a:buFont typeface="Wingdings" panose="05000000000000000000" charset="0"/>
              <a:buChar char=""/>
            </a:pPr>
            <a:endParaRPr lang="zh-CN" altLang="en-US" sz="3600" b="1"/>
          </a:p>
          <a:p>
            <a:pPr marL="0" indent="0">
              <a:buSzPct val="200000"/>
              <a:buFont typeface="Wingdings" panose="05000000000000000000" charset="0"/>
              <a:buNone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58到家PPT">
      <a:dk1>
        <a:srgbClr val="333333"/>
      </a:dk1>
      <a:lt1>
        <a:sysClr val="window" lastClr="FFFFFF"/>
      </a:lt1>
      <a:dk2>
        <a:srgbClr val="D70005"/>
      </a:dk2>
      <a:lt2>
        <a:srgbClr val="8E8E93"/>
      </a:lt2>
      <a:accent1>
        <a:srgbClr val="FC3158"/>
      </a:accent1>
      <a:accent2>
        <a:srgbClr val="147EFB"/>
      </a:accent2>
      <a:accent3>
        <a:srgbClr val="FD9426"/>
      </a:accent3>
      <a:accent4>
        <a:srgbClr val="8E8E93"/>
      </a:accent4>
      <a:accent5>
        <a:srgbClr val="53D769"/>
      </a:accent5>
      <a:accent6>
        <a:srgbClr val="663300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2658</Words>
  <Application>WPS 演示</Application>
  <PresentationFormat>全屏显示(16:9)</PresentationFormat>
  <Paragraphs>231</Paragraphs>
  <Slides>24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Arial</vt:lpstr>
      <vt:lpstr>宋体</vt:lpstr>
      <vt:lpstr>Wingdings</vt:lpstr>
      <vt:lpstr>Heiti SC Light</vt:lpstr>
      <vt:lpstr>Arial</vt:lpstr>
      <vt:lpstr>Wingdings</vt:lpstr>
      <vt:lpstr>微软雅黑</vt:lpstr>
      <vt:lpstr>Arial Unicode MS</vt:lpstr>
      <vt:lpstr>Calibri</vt:lpstr>
      <vt:lpstr>Office 主题</vt:lpstr>
      <vt:lpstr>测试基础小知识</vt:lpstr>
      <vt:lpstr>目录</vt:lpstr>
      <vt:lpstr>简要系统架构及服务启动方式</vt:lpstr>
      <vt:lpstr>到家简要系统架构</vt:lpstr>
      <vt:lpstr>到家服务类型</vt:lpstr>
      <vt:lpstr>WEB服务启动入口</vt:lpstr>
      <vt:lpstr>SCF/DSF服务启动入口</vt:lpstr>
      <vt:lpstr>DUBBO服务简介</vt:lpstr>
      <vt:lpstr>容器</vt:lpstr>
      <vt:lpstr>测试环境搭建</vt:lpstr>
      <vt:lpstr>tomcat实体安装</vt:lpstr>
      <vt:lpstr>tomcat实例安装</vt:lpstr>
      <vt:lpstr>tomcat实例模式设计</vt:lpstr>
      <vt:lpstr>tomcat实例修改点</vt:lpstr>
      <vt:lpstr>Nginx安装</vt:lpstr>
      <vt:lpstr>Nginx相关配置</vt:lpstr>
      <vt:lpstr>Nginx相关启动</vt:lpstr>
      <vt:lpstr>DSF服务相关</vt:lpstr>
      <vt:lpstr>常用linux命令</vt:lpstr>
      <vt:lpstr>Linux命令（一）</vt:lpstr>
      <vt:lpstr>Linux命令（二）</vt:lpstr>
      <vt:lpstr>日志相关</vt:lpstr>
      <vt:lpstr>日志相关</vt:lpstr>
      <vt:lpstr>谢谢！</vt:lpstr>
    </vt:vector>
  </TitlesOfParts>
  <Company>Baixing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Herry Zhao</dc:creator>
  <cp:lastModifiedBy>Administrator</cp:lastModifiedBy>
  <cp:revision>634</cp:revision>
  <dcterms:created xsi:type="dcterms:W3CDTF">2015-03-24T17:03:00Z</dcterms:created>
  <dcterms:modified xsi:type="dcterms:W3CDTF">2017-09-21T08:57:24Z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2052-10.1.0.6750</vt:lpwstr>
  </property>
</Properties>
</file>