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8" r:id="rId6"/>
    <p:sldId id="257" r:id="rId7"/>
    <p:sldId id="259" r:id="rId8"/>
    <p:sldId id="276" r:id="rId9"/>
    <p:sldId id="275" r:id="rId10"/>
    <p:sldId id="261" r:id="rId11"/>
    <p:sldId id="277" r:id="rId12"/>
    <p:sldId id="278" r:id="rId13"/>
    <p:sldId id="279" r:id="rId14"/>
    <p:sldId id="262" r:id="rId15"/>
    <p:sldId id="263" r:id="rId16"/>
    <p:sldId id="270" r:id="rId17"/>
    <p:sldId id="281" r:id="rId18"/>
    <p:sldId id="282" r:id="rId19"/>
    <p:sldId id="287" r:id="rId20"/>
    <p:sldId id="288" r:id="rId21"/>
    <p:sldId id="290" r:id="rId22"/>
    <p:sldId id="289" r:id="rId23"/>
    <p:sldId id="292" r:id="rId24"/>
    <p:sldId id="293" r:id="rId25"/>
    <p:sldId id="291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79" autoAdjust="0"/>
    <p:restoredTop sz="74440" autoAdjust="0"/>
  </p:normalViewPr>
  <p:slideViewPr>
    <p:cSldViewPr>
      <p:cViewPr>
        <p:scale>
          <a:sx n="66" d="100"/>
          <a:sy n="66" d="100"/>
        </p:scale>
        <p:origin x="-156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65FD-253A-4741-A455-4B40A5C926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比较符合当前流行书籍的起名规范，哈哈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</a:t>
            </a:r>
            <a:r>
              <a:rPr lang="zh-CN" altLang="en-US" dirty="0" smtClean="0"/>
              <a:t>姜满</a:t>
            </a:r>
            <a:r>
              <a:rPr lang="zh-CN" altLang="en-US" baseline="0" dirty="0" smtClean="0"/>
              <a:t> 手机端好用的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组件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一个常用的功能，选中一条的数据即同时选中了一个单选或者复选框。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注意：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(‘checked’):   //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1.6+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checked”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或”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undefined” ;1.5-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id="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summernote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summernote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富文本编辑器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div&gt;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$(document).ready(function() {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$('#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summernote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').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summernote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height: 400,                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minHeight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300,           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maxHeight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500,      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focus: true, 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lang:'zh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-CN', 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//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重写图片上传  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onImageUpload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function(files, editor, $editable) {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sendFile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(files[0],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editor,$editable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}); 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 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重点：锚点功能；滚动条事件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获取鼠标点击位置坐标：包括相对于屏幕（</a:t>
            </a:r>
            <a:r>
              <a:rPr lang="en-US" dirty="0" err="1" smtClean="0"/>
              <a:t>screenX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），相对浏览器窗口（</a:t>
            </a:r>
            <a:r>
              <a:rPr lang="en-US" dirty="0" err="1" smtClean="0"/>
              <a:t>clientX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），相对文档加入（</a:t>
            </a:r>
            <a:r>
              <a:rPr lang="en-US" dirty="0" err="1" smtClean="0"/>
              <a:t>document.documentElement.scrollLeft</a:t>
            </a:r>
            <a:r>
              <a:rPr lang="en-US" dirty="0" smtClean="0"/>
              <a:t> ||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document.body.scrollLeft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）计算</a:t>
            </a:r>
            <a:endParaRPr lang="zh-CN" alt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重点：不能只是显示一个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，而是将一个</a:t>
            </a:r>
            <a:r>
              <a:rPr lang="en-US" altLang="zh-CN" dirty="0" smtClean="0"/>
              <a:t>div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appand</a:t>
            </a:r>
            <a:r>
              <a:rPr lang="zh-CN" altLang="en-US" baseline="0" dirty="0" smtClean="0"/>
              <a:t>到一个</a:t>
            </a:r>
            <a:r>
              <a:rPr lang="en-US" altLang="zh-CN" baseline="0" dirty="0" smtClean="0"/>
              <a:t>div</a:t>
            </a:r>
            <a:r>
              <a:rPr lang="zh-CN" altLang="en-US" baseline="0" dirty="0" smtClean="0"/>
              <a:t>里</a:t>
            </a:r>
            <a:endParaRPr lang="en-US" altLang="zh-CN" baseline="0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setTimeout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会返回一个及时器，如果达到这个时间才执行方法，否则时间不到的情况移除这个时间重新计时。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重点：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>JS</a:t>
            </a:r>
            <a:r>
              <a:rPr lang="en-US" altLang="zh-CN" sz="1200" b="1" baseline="0" dirty="0" smtClean="0">
                <a:solidFill>
                  <a:srgbClr val="FFFF00"/>
                </a:solidFill>
              </a:rPr>
              <a:t> </a:t>
            </a:r>
            <a:r>
              <a:rPr lang="en-US" altLang="zh-CN" sz="1200" b="1" baseline="0" dirty="0" err="1" smtClean="0">
                <a:solidFill>
                  <a:srgbClr val="FFFF00"/>
                </a:solidFill>
              </a:rPr>
              <a:t>concat</a:t>
            </a:r>
            <a:r>
              <a:rPr lang="zh-CN" altLang="en-US" sz="1200" b="1" baseline="0" dirty="0" smtClean="0">
                <a:solidFill>
                  <a:srgbClr val="FFFF00"/>
                </a:solidFill>
              </a:rPr>
              <a:t>方法</a:t>
            </a:r>
            <a:endParaRPr lang="en-US" altLang="zh-CN" sz="1200" b="1" baseline="0" dirty="0" smtClean="0">
              <a:solidFill>
                <a:srgbClr val="FFFF00"/>
              </a:solidFill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方法用于连接两个或多个数组。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重点：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>JS</a:t>
            </a:r>
            <a:r>
              <a:rPr lang="en-US" altLang="zh-CN" sz="1200" b="1" baseline="0" dirty="0" smtClean="0">
                <a:solidFill>
                  <a:srgbClr val="FFFF00"/>
                </a:solidFill>
              </a:rPr>
              <a:t> </a:t>
            </a:r>
            <a:r>
              <a:rPr lang="en-US" altLang="zh-CN" sz="1200" b="1" baseline="0" dirty="0" err="1" smtClean="0">
                <a:solidFill>
                  <a:srgbClr val="FFFF00"/>
                </a:solidFill>
              </a:rPr>
              <a:t>concat</a:t>
            </a:r>
            <a:r>
              <a:rPr lang="zh-CN" altLang="en-US" sz="1200" b="1" baseline="0" dirty="0" smtClean="0">
                <a:solidFill>
                  <a:srgbClr val="FFFF00"/>
                </a:solidFill>
              </a:rPr>
              <a:t>方法</a:t>
            </a:r>
            <a:endParaRPr lang="en-US" altLang="zh-CN" sz="1200" b="1" baseline="0" dirty="0" smtClean="0">
              <a:solidFill>
                <a:srgbClr val="FFFF00"/>
              </a:solidFill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方法用于连接两个或多个数组。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中的一个属性，是页面刷新。应用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方法没有成功，最后用了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和替换一条数据的方式进行实现。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演示一下，可以讲解怎么打开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和源码实现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实时性，速度慢，安全性问题。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把这次分享区别了述职。述职主要是说我做了多少，贡献了多少。但是分享主要是告诉大家我遇到了什么问题，你们也可能遇到同样的问题，你们可以看一下我是怎么解决的。因为每次听别人讲业务就发困，每次听别人讲深奥技术就一知半解。所以我选了一些我最近遇到的一些常见的问题和解决方案，和大家共享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例如有的场景下我们只是输入了汉字，但是需要用拼音查询就用到这个类，在后台进行转换。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支持简体中文和繁体中文字符；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支持转换到汉语拼音，通用拼音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威妥玛拼音（威玛拼法）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注音符号第二式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耶鲁拼法和国语罗马字；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支持多音字，即可以获取一个中文字符的多种发音；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支持多种字符串输出格式，比如支持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格式的字符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和声调符号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阴平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"ˉ",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阳平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"ˊ",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"ˇ",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去声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"ˋ")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正则表达式：测试网站：</a:t>
            </a:r>
            <a:r>
              <a:rPr lang="en-US" altLang="zh-CN" dirty="0" smtClean="0"/>
              <a:t>http://tool.oschina.net/regex/</a:t>
            </a:r>
            <a:endParaRPr lang="en-US" altLang="zh-CN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java.util.regex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包主要包括以下三个类：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对象是一个正则表达式的编译表示。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类没有公共构造方法。要创建一个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对象，你必须首先调用其公共静态编译方法，它返回一个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对象。该方法接受一个正则表达式作为它的第一个参数。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对象是对输入字符串进行解释和匹配操作的引擎。与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类一样，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也没有公共构造方法。你需要调用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方法来获得一个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夏洛克</a:t>
            </a:r>
            <a:endParaRPr lang="en-US" altLang="zh-CN" dirty="0" smtClean="0"/>
          </a:p>
          <a:p>
            <a:r>
              <a:rPr lang="zh-CN" altLang="en-US" dirty="0" smtClean="0"/>
              <a:t>艾</a:t>
            </a:r>
            <a:r>
              <a:rPr lang="en-US" altLang="zh-CN" dirty="0" smtClean="0"/>
              <a:t>.</a:t>
            </a:r>
            <a:r>
              <a:rPr lang="zh-CN" altLang="en-US" dirty="0" smtClean="0"/>
              <a:t>图灵：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计算机科学之父。同性恋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图灵小的时候像个无助的小孩受人欺负，有一次他被其他小孩关进了教师的地上木板的下面，这个时候有另外一个男孩救了他，从此他就爱上了那个男孩，当他向克里斯托夫表达爱意，却听到他因病不幸去世的消息。于是，图灵的世界崩溃了，那唯一支撑他情感世界的支柱在那一瞬间坍塌了。长大后，</a:t>
            </a:r>
            <a:r>
              <a:rPr lang="en-US" altLang="zh-CN" dirty="0" smtClean="0"/>
              <a:t>1952</a:t>
            </a:r>
            <a:r>
              <a:rPr lang="zh-CN" altLang="en-US" dirty="0" smtClean="0"/>
              <a:t>年，艾伦</a:t>
            </a:r>
            <a:r>
              <a:rPr lang="en-US" altLang="zh-CN" dirty="0" smtClean="0"/>
              <a:t>·</a:t>
            </a:r>
            <a:r>
              <a:rPr lang="zh-CN" altLang="en-US" dirty="0" smtClean="0"/>
              <a:t>麦席森</a:t>
            </a:r>
            <a:r>
              <a:rPr lang="en-US" altLang="zh-CN" dirty="0" smtClean="0"/>
              <a:t>·</a:t>
            </a:r>
            <a:r>
              <a:rPr lang="zh-CN" altLang="en-US" dirty="0" smtClean="0"/>
              <a:t>图灵的同性伴侣协同一名同谋一起闯进了艾伦</a:t>
            </a:r>
            <a:r>
              <a:rPr lang="en-US" altLang="zh-CN" dirty="0" smtClean="0"/>
              <a:t>·</a:t>
            </a:r>
            <a:r>
              <a:rPr lang="zh-CN" altLang="en-US" dirty="0" smtClean="0"/>
              <a:t>麦席森</a:t>
            </a:r>
            <a:r>
              <a:rPr lang="en-US" altLang="zh-CN" dirty="0" smtClean="0"/>
              <a:t>·</a:t>
            </a:r>
            <a:r>
              <a:rPr lang="zh-CN" altLang="en-US" dirty="0" smtClean="0"/>
              <a:t>图灵的房子实施盗窃。图灵为此而报警。但是警方的调查结果使得他被控以“明显的猥亵和性颠倒行为”（同性恋）。当时，英国同性恋是违法的，他没有申辩，并被定罪。在著名的公审后，他被给予了两个选择：坐牢或荷尔蒙疗法。他选择了荷尔蒙注射，并持续了一年。在这段时间里，药物产生了包括乳房不断发育的副作用。</a:t>
            </a:r>
            <a:endParaRPr lang="zh-CN" altLang="en-US" dirty="0" smtClean="0"/>
          </a:p>
          <a:p>
            <a:r>
              <a:rPr lang="en-US" altLang="zh-CN" dirty="0" smtClean="0"/>
              <a:t>1954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日，图灵被发现死于家中的床上，床头还放着一个被咬了一口的苹果。警方调查后认为是剧毒的氰化物中毒，调查结论为自杀。当时图灵</a:t>
            </a:r>
            <a:r>
              <a:rPr lang="en-US" altLang="zh-CN" dirty="0" smtClean="0"/>
              <a:t>41</a:t>
            </a:r>
            <a:r>
              <a:rPr lang="zh-CN" altLang="en-US" dirty="0" smtClean="0"/>
              <a:t>岁。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日，在英国司法部长克里斯・格雷灵（</a:t>
            </a:r>
            <a:r>
              <a:rPr lang="en-US" altLang="zh-CN" dirty="0" smtClean="0"/>
              <a:t>Chris Grayling</a:t>
            </a:r>
            <a:r>
              <a:rPr lang="zh-CN" altLang="en-US" dirty="0" smtClean="0"/>
              <a:t>）的要求下，英国女王终于向图灵颁发了的皇家赦免。英国司法部长宣布，“图灵的晚年生活因为其同性取向而被迫蒙上了一层阴影，我们认为当时的判决是不公的，这种歧视现象现在也已经遭到了废除。为此，女王决定为这位伟人送上赦免，以此向其致敬。”</a:t>
            </a:r>
            <a:endParaRPr lang="zh-CN" altLang="en-US" dirty="0" smtClean="0"/>
          </a:p>
          <a:p>
            <a:r>
              <a:rPr lang="zh-CN" altLang="en-US" dirty="0" smtClean="0"/>
              <a:t>由美国计算机协会（</a:t>
            </a:r>
            <a:r>
              <a:rPr lang="en-US" altLang="zh-CN" dirty="0" smtClean="0"/>
              <a:t>ACM</a:t>
            </a:r>
            <a:r>
              <a:rPr lang="zh-CN" altLang="en-US" dirty="0" smtClean="0"/>
              <a:t>）于</a:t>
            </a:r>
            <a:r>
              <a:rPr lang="en-US" altLang="zh-CN" dirty="0" smtClean="0"/>
              <a:t>1966</a:t>
            </a:r>
            <a:r>
              <a:rPr lang="zh-CN" altLang="en-US" dirty="0" smtClean="0"/>
              <a:t>年设立一年一度的图灵奖，以表彰在计算机科学中做出突出贡献的人，图灵奖被喻为“计算机界的诺贝尔奖”。后来乔布斯为了纪念图灵，将苹果公司的标志设置为咬了一口的苹果。</a:t>
            </a:r>
            <a:endParaRPr lang="en-US" altLang="zh-CN" dirty="0" smtClean="0"/>
          </a:p>
          <a:p>
            <a:r>
              <a:rPr lang="zh-CN" altLang="en-US" dirty="0" smtClean="0"/>
              <a:t>马云：名言。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我自己加了个声音：咣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其实人的生活都是一样的，在觉得自己不幸的同时别人可能比自己更不幸。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所以要学会满足和珍惜。其实生活就是这样，做人就是这样，除了快乐和健康是自己的，其他的任何东西都可能在无法控制的情况下瞬间消失。心是个容器，烦恼装太多了，快乐就没有空间了。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放一放，没什么大不了，相信我，好好珍惜现在的时光，不要过多地抱怨。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我们不该因为小小的挫折而停止不前，自暴自弃，其实这个世界上比我们惨十倍甚至百倍的人很多，从某种意义上说我们都是幸运的！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使是绝望的时候也应该看到光芒，希望的光芒一直都在我们头顶的天空，每个人都有挫折，笑着面对，那便是最好的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主要介绍了一些前端常用的控件和一些我解决的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r>
              <a:rPr lang="zh-CN" altLang="en-US" dirty="0" smtClean="0"/>
              <a:t>快速讲，大致略过。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轮播（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Carousel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）插件是一种灵活的响应式的向站点添加滑块的方式。除此之外，内容也是足够灵活的，可以是</a:t>
            </a:r>
            <a:r>
              <a:rPr lang="zh-CN" altLang="en-US" sz="1200" b="1" i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图像、内嵌框架、视频或者其他您想要放置的任何类型的内容</a:t>
            </a:r>
            <a:r>
              <a:rPr lang="zh-CN" altLang="en-US" sz="1200" b="0" i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演示网址：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http://www.runoob.com/try/try.php?filename=bootstrap3-plugin-carousal-event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在第一个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里添加：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id="</a:t>
            </a:r>
            <a:r>
              <a:rPr lang="en-US" altLang="zh-CN" dirty="0" err="1" smtClean="0"/>
              <a:t>frame_content</a:t>
            </a:r>
            <a:r>
              <a:rPr lang="en-US" altLang="zh-CN" dirty="0" smtClean="0"/>
              <a:t>" name="</a:t>
            </a:r>
            <a:r>
              <a:rPr lang="en-US" altLang="zh-CN" dirty="0" err="1" smtClean="0"/>
              <a:t>frame_content</a:t>
            </a:r>
            <a:r>
              <a:rPr lang="en-US" altLang="zh-CN" dirty="0" smtClean="0"/>
              <a:t>" scrolling="no" width="100%" </a:t>
            </a:r>
            <a:r>
              <a:rPr lang="en-US" altLang="zh-CN" dirty="0" err="1" smtClean="0"/>
              <a:t>frameborder</a:t>
            </a:r>
            <a:r>
              <a:rPr lang="en-US" altLang="zh-CN" dirty="0" smtClean="0"/>
              <a:t>="0"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="http://live.daojia-inc.com/communicate/iframe" style="overflow: hidden; height: 4783px;"&gt;&lt;/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①：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Base64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这个类引不到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要使用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Base64Encoder，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却发现在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中无法找到该类，问题：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Base64Encoder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并不属于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标准库范畴，但是又包含在了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解决办法：按照如下方法设置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JAVA_HOME%\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\lib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目录下的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rt.jar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包即可，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Project-&gt;Properties,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Java 知识库"/>
              </a:rPr>
              <a:t>Java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Path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设置项，再选择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Libraries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标签，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External Jars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JAVA_HOME%\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\lib\rt.jar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就可以使用啦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②：</a:t>
            </a:r>
            <a:r>
              <a:rPr lang="zh-CN" altLang="en-US" dirty="0" smtClean="0"/>
              <a:t>魔术数字说明</a:t>
            </a:r>
            <a:r>
              <a:rPr lang="en-US" altLang="zh-CN" dirty="0" smtClean="0"/>
              <a:t>:http://blog.csdn.net/qiuzhi__ke/article/details/52101644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树形结构最好用的控件</a:t>
            </a:r>
            <a:r>
              <a:rPr lang="en-US" altLang="zh-CN" dirty="0" err="1" smtClean="0"/>
              <a:t>ztree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0DA9E-1002-4A1B-AA88-DC1BF5099C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m.sui.taobao.org/component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FaroeMedia/selectator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cnblogs.com/bluestorm/archive/2012/07/23/2605412.html" TargetMode="External"/><Relationship Id="rId1" Type="http://schemas.openxmlformats.org/officeDocument/2006/relationships/hyperlink" Target="http://blog.csdn.net/qq_20785431/article/details/5073034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log.sina.com.cn/s/blog_0cf8c4580100i5v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runoob.com/bootstrap/bootstrap-carousel-plugin.html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://www.css88.com/jquery-ui-api/sortable/" TargetMode="External"/><Relationship Id="rId1" Type="http://schemas.openxmlformats.org/officeDocument/2006/relationships/hyperlink" Target="http://jqueryui.com/sortable/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blog.csdn.net/fenglibing/article/details/7728275" TargetMode="External"/><Relationship Id="rId1" Type="http://schemas.openxmlformats.org/officeDocument/2006/relationships/hyperlink" Target="https://github.com/alexk111/ngImgCrop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://www.treejs.cn/v3/main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500522" cy="2301240"/>
          </a:xfrm>
        </p:spPr>
        <p:txBody>
          <a:bodyPr/>
          <a:lstStyle/>
          <a:p>
            <a:r>
              <a:rPr altLang="zh-CN" dirty="0" smtClean="0"/>
              <a:t>17</a:t>
            </a:r>
            <a:r>
              <a:rPr lang="zh-CN" altLang="en-US" dirty="0" smtClean="0"/>
              <a:t>个问题，</a:t>
            </a:r>
            <a:r>
              <a:rPr altLang="zh-CN" dirty="0" smtClean="0"/>
              <a:t>17</a:t>
            </a:r>
            <a:r>
              <a:rPr lang="zh-CN" altLang="en-US" dirty="0" smtClean="0"/>
              <a:t>个思路</a:t>
            </a:r>
            <a:br>
              <a:rPr altLang="zh-CN" dirty="0" smtClean="0"/>
            </a:br>
            <a:r>
              <a:rPr b="0" dirty="0" smtClean="0"/>
              <a:t> Sharing problem solving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7425098" cy="1752600"/>
          </a:xfrm>
        </p:spPr>
        <p:txBody>
          <a:bodyPr/>
          <a:lstStyle/>
          <a:p>
            <a:r>
              <a:rPr lang="zh-CN" altLang="en-US" dirty="0" smtClean="0"/>
              <a:t>王桐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5.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手机端页面组间库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SUI Mobile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培训系统内部讲师信息收集。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手机端页面的开发。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官方网站：</a:t>
            </a:r>
            <a:r>
              <a:rPr lang="en-US" altLang="zh-CN" dirty="0" smtClean="0">
                <a:hlinkClick r:id="rId1"/>
              </a:rPr>
              <a:t>http://m.sui.taobao.org/components/#calendar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另一个功能：</a:t>
            </a:r>
            <a:r>
              <a:rPr lang="zh-CN" altLang="en-US" dirty="0" smtClean="0"/>
              <a:t>选择一个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即能控制复选框。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256"/>
            <a:ext cx="1596208" cy="20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496"/>
            <a:ext cx="6861193" cy="125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429132"/>
            <a:ext cx="39909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6.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富文本编辑器</a:t>
            </a:r>
            <a:r>
              <a:rPr lang="en-US" altLang="en-US" sz="3600" b="1" dirty="0" err="1" smtClean="0">
                <a:solidFill>
                  <a:srgbClr val="FFFF00"/>
                </a:solidFill>
              </a:rPr>
              <a:t>summernote</a:t>
            </a:r>
            <a:r>
              <a:rPr lang="en-US" altLang="en-US" sz="3600" b="1" dirty="0" smtClean="0">
                <a:solidFill>
                  <a:srgbClr val="FFFF00"/>
                </a:solidFill>
              </a:rPr>
              <a:t> 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b="1" i="1" dirty="0" smtClean="0"/>
          </a:p>
          <a:p>
            <a:endParaRPr lang="en-US" altLang="zh-CN" b="1" i="1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新闻发布公告系统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所有需要可编辑文字的富文本编辑器的控件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说明：</a:t>
            </a:r>
            <a:r>
              <a:rPr lang="en-US" altLang="zh-CN" dirty="0" smtClean="0"/>
              <a:t> http://blog.csdn.net/zihandan/article/details/51025006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3429000"/>
            <a:ext cx="668496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7.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返回顶部小箭头，并且随着滚动条滚动而判断是否显示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到家ＷＯＲＫ系统首页返回顶部功能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</a:t>
            </a:r>
            <a:r>
              <a:rPr lang="zh-CN" altLang="en-US" dirty="0" smtClean="0">
                <a:solidFill>
                  <a:srgbClr val="92D050"/>
                </a:solidFill>
              </a:rPr>
              <a:t>：</a:t>
            </a:r>
            <a:r>
              <a:rPr lang="zh-CN" altLang="en-US" dirty="0" smtClean="0"/>
              <a:t>所有系统返回顶部功能，并且随滚动条显示功能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代码：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oasystem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/views/index_new.html  17</a:t>
            </a:r>
            <a:r>
              <a:rPr lang="zh-CN" altLang="en-US" dirty="0" smtClean="0"/>
              <a:t>行</a:t>
            </a:r>
            <a:r>
              <a:rPr lang="en-US" altLang="zh-CN" dirty="0" smtClean="0"/>
              <a:t> </a:t>
            </a:r>
            <a:r>
              <a:rPr lang="zh-CN" altLang="en-US" dirty="0" smtClean="0"/>
              <a:t>锚点</a:t>
            </a:r>
            <a:endParaRPr lang="en-US" altLang="zh-CN" dirty="0" smtClean="0"/>
          </a:p>
          <a:p>
            <a:r>
              <a:rPr lang="en-US" altLang="zh-CN" dirty="0" smtClean="0"/>
              <a:t>&lt;a id="point" class="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-default" role="button" 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javascript:document.getElementById</a:t>
            </a:r>
            <a:r>
              <a:rPr lang="en-US" altLang="zh-CN" dirty="0" smtClean="0"/>
              <a:t>('top').</a:t>
            </a:r>
            <a:r>
              <a:rPr lang="en-US" altLang="zh-CN" dirty="0" err="1" smtClean="0"/>
              <a:t>scrollIntoView</a:t>
            </a:r>
            <a:r>
              <a:rPr lang="en-US" altLang="zh-CN" dirty="0" smtClean="0"/>
              <a:t>()"&gt;</a:t>
            </a:r>
            <a:endParaRPr lang="en-US" altLang="zh-CN" dirty="0" smtClean="0"/>
          </a:p>
          <a:p>
            <a:r>
              <a:rPr lang="en-US" altLang="zh-CN" dirty="0" smtClean="0"/>
              <a:t>&lt;span class="</a:t>
            </a:r>
            <a:r>
              <a:rPr lang="en-US" altLang="zh-CN" u="sng" dirty="0" err="1" smtClean="0"/>
              <a:t>glyphicon</a:t>
            </a:r>
            <a:r>
              <a:rPr lang="en-US" altLang="zh-CN" u="sng" dirty="0" smtClean="0"/>
              <a:t> </a:t>
            </a:r>
            <a:r>
              <a:rPr lang="en-US" altLang="zh-CN" u="sng" dirty="0" err="1" smtClean="0"/>
              <a:t>glyphicon</a:t>
            </a:r>
            <a:r>
              <a:rPr lang="en-US" altLang="zh-CN" u="sng" dirty="0" smtClean="0"/>
              <a:t>-chevron-up" &gt;&lt;/span&gt;</a:t>
            </a:r>
            <a:endParaRPr lang="en-US" altLang="zh-CN" u="sng" dirty="0" smtClean="0"/>
          </a:p>
          <a:p>
            <a:r>
              <a:rPr lang="en-US" altLang="zh-CN" u="sng" dirty="0" smtClean="0"/>
              <a:t>&lt;/a&gt;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oasystem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/resources/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/app/appController.js    445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控制是否显示：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      $(window).scroll(</a:t>
            </a:r>
            <a:r>
              <a:rPr lang="en-US" altLang="zh-CN" b="1" dirty="0" smtClean="0"/>
              <a:t>function(event){</a:t>
            </a:r>
            <a:endParaRPr lang="en-US" altLang="zh-CN" b="1" dirty="0" smtClean="0"/>
          </a:p>
          <a:p>
            <a:r>
              <a:rPr lang="en-US" altLang="zh-CN" b="1" dirty="0" smtClean="0"/>
              <a:t>	if($(document).</a:t>
            </a:r>
            <a:r>
              <a:rPr lang="en-US" altLang="zh-CN" b="1" dirty="0" err="1" smtClean="0"/>
              <a:t>scrollTop</a:t>
            </a:r>
            <a:r>
              <a:rPr lang="en-US" altLang="zh-CN" b="1" dirty="0" smtClean="0"/>
              <a:t>()==0){</a:t>
            </a:r>
            <a:endParaRPr lang="en-US" altLang="zh-CN" b="1" dirty="0" smtClean="0"/>
          </a:p>
          <a:p>
            <a:r>
              <a:rPr lang="en-US" altLang="zh-CN" dirty="0" smtClean="0"/>
              <a:t>                     $("#point").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display","none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r>
              <a:rPr lang="en-US" altLang="zh-CN" b="1" dirty="0" smtClean="0"/>
              <a:t>else {</a:t>
            </a:r>
            <a:endParaRPr lang="en-US" altLang="zh-CN" b="1" dirty="0" smtClean="0"/>
          </a:p>
          <a:p>
            <a:r>
              <a:rPr lang="en-US" altLang="zh-CN" dirty="0" smtClean="0"/>
              <a:t>                     $("#point").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display","inline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8.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弹出层随鼠标点击而定位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由于到家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系统中嵌套着到家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系统，在点击事件弹出任何确认框，都会出现在最上面。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所有需要通过点击事件定位的时候。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解决方案：</a:t>
            </a:r>
            <a:r>
              <a:rPr lang="zh-CN" altLang="en-US" dirty="0" smtClean="0"/>
              <a:t>根据鼠标的点击事件中拿到鼠标点击的位置来显示对话框。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参考：</a:t>
            </a:r>
            <a:r>
              <a:rPr lang="en-US" altLang="zh-CN" b="1" i="1" dirty="0" smtClean="0"/>
              <a:t> </a:t>
            </a:r>
            <a:r>
              <a:rPr lang="en-US" altLang="zh-CN" dirty="0" smtClean="0"/>
              <a:t>http://www.cnblogs.com/dolphinX/archive/2012/10/09/2717119.html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3714752"/>
            <a:ext cx="8311265" cy="188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9.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弹出层随鼠标移动而定位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到家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中移入名字框显示个人信息，并且能够将鼠标移入到个人信息中。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随鼠标移动定位的情况。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错误：</a:t>
            </a:r>
            <a:r>
              <a:rPr lang="zh-CN" altLang="en-US" dirty="0" smtClean="0"/>
              <a:t>自建一个</a:t>
            </a:r>
            <a:r>
              <a:rPr lang="en-US" altLang="zh-CN" dirty="0" smtClean="0"/>
              <a:t>div,</a:t>
            </a:r>
            <a:r>
              <a:rPr lang="zh-CN" altLang="en-US" dirty="0" smtClean="0"/>
              <a:t>当鼠标移入个人的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时调用</a:t>
            </a:r>
            <a:r>
              <a:rPr lang="en-US" altLang="zh-CN" u="sng" dirty="0" err="1" smtClean="0"/>
              <a:t>ng-mouseenter</a:t>
            </a:r>
            <a:r>
              <a:rPr lang="zh-CN" altLang="en-US" u="sng" dirty="0" smtClean="0"/>
              <a:t>和</a:t>
            </a:r>
            <a:r>
              <a:rPr lang="en-US" altLang="zh-CN" dirty="0" err="1" smtClean="0"/>
              <a:t>ng-mouseleave</a:t>
            </a:r>
            <a:r>
              <a:rPr lang="zh-CN" altLang="en-US" dirty="0" smtClean="0"/>
              <a:t>事件，但是此时鼠标不能移入个人简介中复制，另外没有</a:t>
            </a:r>
            <a:r>
              <a:rPr lang="zh-CN" altLang="en-US" dirty="0" smtClean="0">
                <a:solidFill>
                  <a:srgbClr val="FF0000"/>
                </a:solidFill>
              </a:rPr>
              <a:t>延时</a:t>
            </a:r>
            <a:r>
              <a:rPr lang="zh-CN" altLang="en-US" dirty="0" smtClean="0"/>
              <a:t>任务调取接口速度过快。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解决方案：</a:t>
            </a:r>
            <a:endParaRPr lang="en-US" altLang="zh-CN" b="1" i="1" dirty="0" smtClean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14744" y="3571876"/>
            <a:ext cx="4776800" cy="310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10.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怎么避免重新刷新而是自动加入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list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里显示？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首页中点击查看更多整体刷新的问题。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不需重新加载所有数据而是加载部分数据的时候。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问题：</a:t>
            </a:r>
            <a:r>
              <a:rPr lang="zh-CN" altLang="en-US" dirty="0" smtClean="0"/>
              <a:t>默认一个页面只显示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条信息，当点击查看更多时，将会使页面数据重新刷新一遍，而不是局部加载进来。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原因：</a:t>
            </a:r>
            <a:r>
              <a:rPr lang="zh-CN" altLang="en-US" dirty="0" smtClean="0"/>
              <a:t>每次查询时都将页面循环的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重新赋值一遍，导致页面重新刷新。</a:t>
            </a:r>
            <a:endParaRPr lang="en-US" altLang="zh-CN" dirty="0" smtClean="0"/>
          </a:p>
          <a:p>
            <a:r>
              <a:rPr lang="zh-CN" altLang="en-US" b="1" i="1" dirty="0" smtClean="0"/>
              <a:t>解决方案：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方法加入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里，实现局部刷新。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4643446"/>
            <a:ext cx="5162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11.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实现 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Angular 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初始化闪烁最佳实践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en-US" altLang="zh-CN" b="1" i="1" dirty="0" smtClean="0"/>
              <a:t>WORK</a:t>
            </a:r>
            <a:r>
              <a:rPr lang="zh-CN" altLang="en-US" dirty="0" smtClean="0"/>
              <a:t>首页中嵌套到家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页面，出现先闪烁情况下（例如</a:t>
            </a:r>
            <a:r>
              <a:rPr lang="en-US" altLang="zh-CN" dirty="0" smtClean="0"/>
              <a:t>{{}}</a:t>
            </a:r>
            <a:r>
              <a:rPr lang="zh-CN" altLang="en-US" dirty="0" smtClean="0"/>
              <a:t>），再出现数据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所有如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这类能够快速解析的浏览器上出现表达式</a:t>
            </a:r>
            <a:r>
              <a:rPr lang="en-US" altLang="zh-CN" dirty="0" smtClean="0"/>
              <a:t>({{ express }} ),</a:t>
            </a:r>
            <a:r>
              <a:rPr lang="zh-CN" altLang="en-US" dirty="0" smtClean="0"/>
              <a:t>或者是模块</a:t>
            </a:r>
            <a:r>
              <a:rPr lang="en-US" altLang="zh-CN" dirty="0" smtClean="0"/>
              <a:t>(div)</a:t>
            </a:r>
            <a:r>
              <a:rPr lang="zh-CN" altLang="en-US" dirty="0" smtClean="0"/>
              <a:t>的闪烁的处理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原因：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会在</a:t>
            </a:r>
            <a:r>
              <a:rPr lang="en-US" altLang="zh-CN" dirty="0" smtClean="0"/>
              <a:t>DOM ready</a:t>
            </a:r>
            <a:r>
              <a:rPr lang="zh-CN" altLang="en-US" dirty="0" smtClean="0"/>
              <a:t>完会才回去解析</a:t>
            </a:r>
            <a:r>
              <a:rPr lang="en-US" altLang="zh-CN" dirty="0" smtClean="0"/>
              <a:t>html view Template</a:t>
            </a:r>
            <a:r>
              <a:rPr lang="zh-CN" altLang="en-US" dirty="0" smtClean="0"/>
              <a:t>，所以对于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这类快速的浏览器你会看见有闪烁的情况出现。而对于</a:t>
            </a:r>
            <a:r>
              <a:rPr lang="en-US" altLang="zh-CN" dirty="0" smtClean="0"/>
              <a:t>IE7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这类解析稍慢的浏览器大部分情况下是不会出现这个问题的。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解决方案：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-cloak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原理：</a:t>
            </a:r>
            <a:r>
              <a:rPr lang="en-US" dirty="0" smtClean="0"/>
              <a:t> angular</a:t>
            </a:r>
            <a:r>
              <a:rPr lang="zh-CN" altLang="en-US" dirty="0" smtClean="0"/>
              <a:t>将带有</a:t>
            </a:r>
            <a:r>
              <a:rPr lang="en-US" dirty="0" err="1" smtClean="0"/>
              <a:t>ng</a:t>
            </a:r>
            <a:r>
              <a:rPr lang="en-US" dirty="0" smtClean="0"/>
              <a:t>-clock</a:t>
            </a:r>
            <a:r>
              <a:rPr lang="zh-CN" altLang="en-US" dirty="0" smtClean="0"/>
              <a:t>的的元素设置为</a:t>
            </a:r>
            <a:r>
              <a:rPr lang="en-US" dirty="0" err="1" smtClean="0"/>
              <a:t>display:none</a:t>
            </a:r>
            <a:r>
              <a:rPr lang="en-US" dirty="0" smtClean="0"/>
              <a:t>，</a:t>
            </a:r>
            <a:r>
              <a:rPr lang="zh-CN" altLang="en-US" dirty="0" smtClean="0"/>
              <a:t>隐藏掉，在等到</a:t>
            </a:r>
            <a:r>
              <a:rPr lang="en-US" dirty="0" smtClean="0"/>
              <a:t>angular</a:t>
            </a:r>
            <a:r>
              <a:rPr lang="zh-CN" altLang="en-US" dirty="0" smtClean="0"/>
              <a:t>解析到带有</a:t>
            </a:r>
            <a:r>
              <a:rPr lang="en-US" dirty="0" err="1" smtClean="0"/>
              <a:t>ng</a:t>
            </a:r>
            <a:r>
              <a:rPr lang="en-US" dirty="0" smtClean="0"/>
              <a:t>-clock</a:t>
            </a:r>
            <a:r>
              <a:rPr lang="zh-CN" altLang="en-US" dirty="0" smtClean="0"/>
              <a:t>的节点时候，会把</a:t>
            </a:r>
            <a:r>
              <a:rPr lang="en-US" dirty="0" smtClean="0"/>
              <a:t>attribute</a:t>
            </a:r>
            <a:r>
              <a:rPr lang="zh-CN" altLang="en-US" dirty="0" smtClean="0"/>
              <a:t>和</a:t>
            </a:r>
            <a:r>
              <a:rPr lang="en-US" dirty="0" smtClean="0"/>
              <a:t>class</a:t>
            </a:r>
            <a:r>
              <a:rPr lang="zh-CN" altLang="en-US" dirty="0" smtClean="0"/>
              <a:t>同时</a:t>
            </a:r>
            <a:r>
              <a:rPr lang="en-US" dirty="0" smtClean="0"/>
              <a:t>remove</a:t>
            </a:r>
            <a:r>
              <a:rPr lang="zh-CN" altLang="en-US" dirty="0" smtClean="0"/>
              <a:t>掉，这样就可以实现防止节点的闪烁。</a:t>
            </a:r>
            <a:endParaRPr lang="en-US" altLang="zh-CN" dirty="0" smtClean="0"/>
          </a:p>
          <a:p>
            <a:r>
              <a:rPr lang="en-US" altLang="zh-CN" b="1" i="1" dirty="0" smtClean="0"/>
              <a:t>http://www.cnblogs.com/whitewolf/p/3495822.html</a:t>
            </a:r>
            <a:endParaRPr lang="en-US" altLang="zh-CN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12.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改变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list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属性值页面没有刷新状态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待办工作页面控制单条信息显示已读未读状态。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传入后台一条数据改变一个属性值，控制页面显示状态改变。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代码：</a:t>
            </a:r>
            <a:endParaRPr lang="en-US" altLang="zh-CN" b="1" i="1" dirty="0" smtClean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643182"/>
            <a:ext cx="7858180" cy="7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76"/>
            <a:ext cx="3571900" cy="273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3929066"/>
            <a:ext cx="4071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solidFill>
                  <a:srgbClr val="92D050"/>
                </a:solidFill>
              </a:rPr>
              <a:t>问题：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中某一条数据，改变这条数据的某个属性，页面并没有改变状态。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解决方案：</a:t>
            </a:r>
            <a:r>
              <a:rPr lang="zh-CN" altLang="en-US" dirty="0" smtClean="0"/>
              <a:t>将当前该条数据的索引值（</a:t>
            </a:r>
            <a:r>
              <a:rPr lang="en-US" altLang="zh-CN" dirty="0" smtClean="0"/>
              <a:t>$index</a:t>
            </a:r>
            <a:r>
              <a:rPr lang="zh-CN" altLang="en-US" dirty="0" smtClean="0"/>
              <a:t>）传入后，改变其中的一个属性值后整体替换该条数据，页面状态变换。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235743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/>
              <a:t>五</a:t>
            </a:r>
            <a:r>
              <a:rPr lang="en-US" altLang="zh-CN" sz="7200" dirty="0" smtClean="0"/>
              <a:t>. </a:t>
            </a:r>
            <a:r>
              <a:rPr lang="zh-CN" altLang="en-US" sz="7200" dirty="0" smtClean="0"/>
              <a:t>重构与同步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572132" y="3714752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后台方法篇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8358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1.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重构一些常用快捷键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92D050"/>
                </a:solidFill>
              </a:rPr>
              <a:t>Shift+F2</a:t>
            </a:r>
            <a:r>
              <a:rPr lang="zh-CN" altLang="en-US" b="1" i="1" dirty="0" smtClean="0">
                <a:solidFill>
                  <a:srgbClr val="92D050"/>
                </a:solidFill>
              </a:rPr>
              <a:t>：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92D050"/>
                </a:solidFill>
              </a:rPr>
              <a:t>Ctrl+</a:t>
            </a:r>
            <a:r>
              <a:rPr lang="zh-CN" altLang="en-US" b="1" i="1" dirty="0" smtClean="0">
                <a:solidFill>
                  <a:srgbClr val="92D050"/>
                </a:solidFill>
              </a:rPr>
              <a:t>鼠标左键：</a:t>
            </a:r>
            <a:r>
              <a:rPr lang="zh-CN" altLang="en-US" dirty="0" smtClean="0"/>
              <a:t>查看源代码</a:t>
            </a:r>
            <a:endParaRPr lang="zh-CN" altLang="en-US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Ctrl+T</a:t>
            </a:r>
            <a:r>
              <a:rPr lang="en-US" altLang="zh-CN" b="1" i="1" dirty="0" smtClean="0">
                <a:solidFill>
                  <a:srgbClr val="92D050"/>
                </a:solidFill>
              </a:rPr>
              <a:t>:</a:t>
            </a:r>
            <a:r>
              <a:rPr lang="zh-CN" altLang="en-US" dirty="0" smtClean="0"/>
              <a:t>类的继承关系树</a:t>
            </a:r>
            <a:endParaRPr lang="zh-CN" altLang="en-US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Ctrl+Alt+H</a:t>
            </a:r>
            <a:r>
              <a:rPr lang="zh-CN" altLang="en-US" b="1" i="1" dirty="0" smtClean="0">
                <a:solidFill>
                  <a:srgbClr val="92D050"/>
                </a:solidFill>
              </a:rPr>
              <a:t>：</a:t>
            </a:r>
            <a:r>
              <a:rPr lang="zh-CN" altLang="en-US" dirty="0" smtClean="0"/>
              <a:t>方法调用关系树</a:t>
            </a:r>
            <a:endParaRPr lang="zh-CN" altLang="en-US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Alt+Shift+R</a:t>
            </a:r>
            <a:r>
              <a:rPr lang="zh-CN" altLang="en-US" b="1" i="1" dirty="0" smtClean="0">
                <a:solidFill>
                  <a:srgbClr val="92D050"/>
                </a:solidFill>
              </a:rPr>
              <a:t>组合键：</a:t>
            </a:r>
            <a:r>
              <a:rPr lang="zh-CN" altLang="en-US" dirty="0" smtClean="0"/>
              <a:t>用来在一个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文件中批量的重命名变量。</a:t>
            </a:r>
            <a:endParaRPr lang="zh-CN" altLang="en-US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Alt+Shift+M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zh-CN" altLang="en-US" b="1" i="1" dirty="0" smtClean="0">
                <a:solidFill>
                  <a:srgbClr val="92D050"/>
                </a:solidFill>
              </a:rPr>
              <a:t>：</a:t>
            </a:r>
            <a:r>
              <a:rPr lang="zh-CN" altLang="en-US" dirty="0" smtClean="0"/>
              <a:t>抽取方法 </a:t>
            </a:r>
            <a:endParaRPr lang="en-US" altLang="zh-CN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Alt+Shift+C</a:t>
            </a:r>
            <a:r>
              <a:rPr lang="zh-CN" altLang="en-US" b="1" i="1" dirty="0" smtClean="0">
                <a:solidFill>
                  <a:srgbClr val="92D050"/>
                </a:solidFill>
              </a:rPr>
              <a:t>：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zh-CN" altLang="en-US" dirty="0" smtClean="0"/>
              <a:t>修改函数结构</a:t>
            </a:r>
            <a:endParaRPr lang="en-US" altLang="zh-CN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Alt+Shift+I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zh-CN" altLang="en-US" b="1" i="1" dirty="0" smtClean="0">
                <a:solidFill>
                  <a:srgbClr val="92D050"/>
                </a:solidFill>
              </a:rPr>
              <a:t>：</a:t>
            </a:r>
            <a:r>
              <a:rPr lang="zh-CN" altLang="en-US" dirty="0" smtClean="0"/>
              <a:t>合并变量</a:t>
            </a:r>
            <a:endParaRPr lang="zh-CN" altLang="en-US" dirty="0" smtClean="0"/>
          </a:p>
          <a:p>
            <a:r>
              <a:rPr lang="en-US" altLang="zh-CN" b="1" i="1" dirty="0" smtClean="0">
                <a:solidFill>
                  <a:srgbClr val="92D050"/>
                </a:solidFill>
              </a:rPr>
              <a:t>Alt+</a:t>
            </a:r>
            <a:r>
              <a:rPr lang="zh-CN" altLang="en-US" b="1" i="1" dirty="0" smtClean="0">
                <a:solidFill>
                  <a:srgbClr val="92D050"/>
                </a:solidFill>
              </a:rPr>
              <a:t>左右方向键： </a:t>
            </a:r>
            <a:r>
              <a:rPr lang="zh-CN" altLang="en-US" dirty="0" smtClean="0"/>
              <a:t>查看之前或之后的阅读的位置</a:t>
            </a:r>
            <a:endParaRPr lang="zh-CN" altLang="en-US" dirty="0" smtClean="0"/>
          </a:p>
          <a:p>
            <a:r>
              <a:rPr lang="en-US" altLang="zh-CN" b="1" i="1" dirty="0" smtClean="0">
                <a:solidFill>
                  <a:srgbClr val="92D050"/>
                </a:solidFill>
              </a:rPr>
              <a:t>Ctrl+.</a:t>
            </a:r>
            <a:r>
              <a:rPr lang="zh-CN" altLang="en-US" b="1" i="1" dirty="0" smtClean="0">
                <a:solidFill>
                  <a:srgbClr val="92D050"/>
                </a:solidFill>
              </a:rPr>
              <a:t>及</a:t>
            </a:r>
            <a:r>
              <a:rPr lang="en-US" altLang="zh-CN" b="1" i="1" dirty="0" smtClean="0">
                <a:solidFill>
                  <a:srgbClr val="92D050"/>
                </a:solidFill>
              </a:rPr>
              <a:t>Ctrl+1</a:t>
            </a:r>
            <a:r>
              <a:rPr lang="zh-CN" altLang="en-US" b="1" i="1" dirty="0" smtClean="0">
                <a:solidFill>
                  <a:srgbClr val="92D050"/>
                </a:solidFill>
              </a:rPr>
              <a:t>：</a:t>
            </a:r>
            <a:r>
              <a:rPr lang="zh-CN" altLang="en-US" dirty="0" smtClean="0"/>
              <a:t>下一个错误及快速修改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1643050"/>
            <a:ext cx="7215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不讲详细业务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不讲深奥技术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只讲遇到场景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只讲应用解决</a:t>
            </a:r>
            <a:endParaRPr lang="en-US" altLang="zh-CN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2.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到家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LIVE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人员搜索功能重构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问题：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到家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取人员的逻辑是每天运行定时任务从</a:t>
            </a:r>
            <a:r>
              <a:rPr lang="en-US" altLang="zh-CN" dirty="0" smtClean="0"/>
              <a:t>HR</a:t>
            </a:r>
            <a:r>
              <a:rPr lang="zh-CN" altLang="en-US" dirty="0" smtClean="0"/>
              <a:t>获取到，存在信息不能够实时同步问题。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搜索控件是将所有的员工一次性取出放入浏览器中进行查询，存在速度慢和安全问题。</a:t>
            </a:r>
            <a:endParaRPr lang="en-US" altLang="zh-CN" dirty="0" smtClean="0"/>
          </a:p>
          <a:p>
            <a:br>
              <a:rPr lang="en-US" altLang="zh-CN" b="1" i="1" dirty="0" smtClean="0"/>
            </a:br>
            <a:r>
              <a:rPr lang="zh-CN" altLang="en-US" b="1" i="1" dirty="0" smtClean="0">
                <a:solidFill>
                  <a:srgbClr val="92D050"/>
                </a:solidFill>
              </a:rPr>
              <a:t>解决方案：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r>
              <a:rPr lang="en-US" altLang="zh-CN" b="1" i="1" dirty="0" smtClean="0"/>
              <a:t>1.</a:t>
            </a:r>
            <a:r>
              <a:rPr lang="zh-CN" altLang="en-US" dirty="0" smtClean="0"/>
              <a:t>将所有来源于其他数据源的数据从本地数据库中删除，不走定时任务，从其他系统的接口中取得</a:t>
            </a:r>
            <a:endParaRPr lang="en-US" altLang="zh-CN" dirty="0" smtClean="0"/>
          </a:p>
          <a:p>
            <a:r>
              <a:rPr lang="en-US" altLang="zh-CN" b="1" i="1" dirty="0" smtClean="0"/>
              <a:t>2.</a:t>
            </a:r>
            <a:r>
              <a:rPr lang="zh-CN" altLang="en-US" b="1" i="1" dirty="0" smtClean="0"/>
              <a:t>将</a:t>
            </a:r>
            <a:r>
              <a:rPr lang="zh-CN" altLang="en-US" dirty="0" smtClean="0"/>
              <a:t>人员搜索的智能控件</a:t>
            </a:r>
            <a:r>
              <a:rPr lang="en-US" altLang="zh-CN" dirty="0" smtClean="0"/>
              <a:t>selectator1</a:t>
            </a:r>
            <a:r>
              <a:rPr lang="zh-CN" altLang="en-US" dirty="0" smtClean="0"/>
              <a:t>升级到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，支持异步获取数据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真心觉得不好用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源码：</a:t>
            </a:r>
            <a:r>
              <a:rPr lang="en-US" altLang="zh-CN" dirty="0" smtClean="0">
                <a:hlinkClick r:id="rId1"/>
              </a:rPr>
              <a:t>https://github.com/FaroeMedia/selectator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http://demo.jb51.net/js/2016/jquery_selectatorxialalb/</a:t>
            </a:r>
            <a:endParaRPr lang="en-US" altLang="zh-CN" dirty="0" smtClean="0"/>
          </a:p>
          <a:p>
            <a:endParaRPr lang="en-US" altLang="zh-CN" b="1" i="1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经验：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尽量数据库只存储于一份，否则同步问题是个大问题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尽量少用多个数据表关联查询，如果面临业务移除的话，重构很麻烦，遇到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查询特别麻烦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定时任务可以用</a:t>
            </a:r>
            <a:r>
              <a:rPr lang="en-US" altLang="zh-CN" dirty="0" smtClean="0"/>
              <a:t>DMQ</a:t>
            </a:r>
            <a:r>
              <a:rPr lang="zh-CN" altLang="en-US" dirty="0" smtClean="0"/>
              <a:t>延时机制。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3.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关于汉字转拼音的处理方法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财务系统通过拼音查询汉字词组。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例如要查询联系人的姓名或地址等，通常都是用拼音进行查询的，所以需要汉字到拼音的转换。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文档说明：</a:t>
            </a:r>
            <a:r>
              <a:rPr lang="en-US" altLang="zh-CN" b="1" i="1" dirty="0" smtClean="0"/>
              <a:t>pingyin4j</a:t>
            </a:r>
            <a:endParaRPr lang="en-US" altLang="zh-CN" b="1" i="1" dirty="0" smtClean="0"/>
          </a:p>
          <a:p>
            <a:r>
              <a:rPr lang="en-US" altLang="zh-CN" dirty="0" smtClean="0">
                <a:hlinkClick r:id="rId1"/>
              </a:rPr>
              <a:t>http://blog.csdn.net/qq_20785431/article/details/50730342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http://www.cnblogs.com/bluestorm/archive/2012/07/23/2605412.html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92D050"/>
                </a:solidFill>
              </a:rPr>
              <a:t>Maven</a:t>
            </a:r>
            <a:r>
              <a:rPr lang="zh-CN" altLang="en-US" b="1" i="1" dirty="0" smtClean="0">
                <a:solidFill>
                  <a:srgbClr val="92D050"/>
                </a:solidFill>
              </a:rPr>
              <a:t>坐标：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&lt;dependency&gt; </a:t>
            </a:r>
            <a:endParaRPr lang="en-US" dirty="0" smtClean="0"/>
          </a:p>
          <a:p>
            <a:r>
              <a:rPr lang="en-US" dirty="0" smtClean="0"/>
              <a:t> 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com.belerweb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 </a:t>
            </a:r>
            <a:endParaRPr lang="en-US" dirty="0" smtClean="0"/>
          </a:p>
          <a:p>
            <a:r>
              <a:rPr lang="en-US" dirty="0" smtClean="0"/>
              <a:t>       &lt;</a:t>
            </a:r>
            <a:r>
              <a:rPr lang="en-US" dirty="0" err="1" smtClean="0"/>
              <a:t>artifactId</a:t>
            </a:r>
            <a:r>
              <a:rPr lang="en-US" dirty="0" smtClean="0"/>
              <a:t>&gt;pinyin4j&lt;/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       &lt;version&gt;2.5.0&lt;/version&gt;</a:t>
            </a:r>
            <a:endParaRPr lang="en-US" dirty="0" smtClean="0"/>
          </a:p>
          <a:p>
            <a:r>
              <a:rPr lang="en-US" dirty="0" smtClean="0"/>
              <a:t>&lt;/dependency&gt;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4.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关于正则表达式的应用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到家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中显示信息功能。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问题：</a:t>
            </a:r>
            <a:r>
              <a:rPr lang="zh-CN" altLang="en-US" dirty="0" smtClean="0"/>
              <a:t>怎么将前台传到后台的一段文字解析出标签，</a:t>
            </a:r>
            <a:r>
              <a:rPr lang="en-US" altLang="zh-CN" dirty="0" smtClean="0"/>
              <a:t>@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@</a:t>
            </a:r>
            <a:r>
              <a:rPr lang="zh-CN" altLang="en-US" dirty="0" smtClean="0"/>
              <a:t>公众号，表情，网址。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规则：</a:t>
            </a:r>
            <a:r>
              <a:rPr lang="zh-CN" altLang="en-US" dirty="0" smtClean="0"/>
              <a:t>标签为奇偶间</a:t>
            </a:r>
            <a:r>
              <a:rPr lang="en-US" altLang="zh-CN" dirty="0" smtClean="0"/>
              <a:t>#</a:t>
            </a:r>
            <a:r>
              <a:rPr lang="zh-CN" altLang="en-US" dirty="0" smtClean="0"/>
              <a:t>号为话题，</a:t>
            </a:r>
            <a:r>
              <a:rPr lang="en-US" altLang="zh-CN" dirty="0" smtClean="0"/>
              <a:t>@</a:t>
            </a:r>
            <a:r>
              <a:rPr lang="zh-CN" altLang="en-US" dirty="0" smtClean="0"/>
              <a:t>和空格间为</a:t>
            </a:r>
            <a:r>
              <a:rPr lang="en-US" altLang="zh-CN" dirty="0" smtClean="0"/>
              <a:t>@</a:t>
            </a:r>
            <a:r>
              <a:rPr lang="zh-CN" altLang="en-US" dirty="0" smtClean="0"/>
              <a:t>人名，表情为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，通过正则表达式进行匹配，所以正则表达式直接决定解析正确率的大小。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重点：</a:t>
            </a:r>
            <a:r>
              <a:rPr lang="zh-CN" altLang="en-US" dirty="0" smtClean="0"/>
              <a:t>注重用正则表达式匹配的顺序和替换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顺序。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怎么换行：</a:t>
            </a:r>
            <a:r>
              <a:rPr lang="en-US" altLang="zh-CN" dirty="0" smtClean="0"/>
              <a:t>&lt;pre&gt;</a:t>
            </a:r>
            <a:r>
              <a:rPr lang="zh-CN" altLang="en-US" dirty="0" smtClean="0"/>
              <a:t>标签。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4357694"/>
            <a:ext cx="8143900" cy="203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5</a:t>
            </a:r>
            <a:r>
              <a:rPr lang="en-US" altLang="zh-CN" sz="3600" b="1" smtClean="0">
                <a:solidFill>
                  <a:srgbClr val="FFFF00"/>
                </a:solidFill>
              </a:rPr>
              <a:t>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到家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work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和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live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消息同步的机制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/>
              <a:t>应用场景：</a:t>
            </a:r>
            <a:r>
              <a:rPr lang="zh-CN" altLang="en-US" dirty="0" smtClean="0"/>
              <a:t>保持到家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和到家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消息条数和已读未读的一致性。</a:t>
            </a:r>
            <a:endParaRPr lang="en-US" altLang="zh-CN" dirty="0" smtClean="0"/>
          </a:p>
          <a:p>
            <a:r>
              <a:rPr lang="zh-CN" altLang="en-US" b="1" i="1" dirty="0" smtClean="0"/>
              <a:t>通用场景：</a:t>
            </a:r>
            <a:r>
              <a:rPr lang="zh-CN" altLang="en-US" dirty="0" smtClean="0"/>
              <a:t>所有系统的消息都可以接入到消息中心进行统一管理。</a:t>
            </a:r>
            <a:endParaRPr lang="en-US" altLang="zh-CN" dirty="0" smtClean="0"/>
          </a:p>
          <a:p>
            <a:r>
              <a:rPr lang="zh-CN" altLang="en-US" b="1" i="1" dirty="0" smtClean="0"/>
              <a:t>问题来源：</a:t>
            </a:r>
            <a:r>
              <a:rPr lang="zh-CN" altLang="en-US" dirty="0" smtClean="0"/>
              <a:t>解决所有系统中消息的共享和未读状态变更后的共享。</a:t>
            </a:r>
            <a:endParaRPr lang="en-US" altLang="zh-CN" dirty="0" smtClean="0"/>
          </a:p>
          <a:p>
            <a:endParaRPr lang="en-US" altLang="zh-CN" b="1" i="1" dirty="0" smtClean="0"/>
          </a:p>
          <a:p>
            <a:r>
              <a:rPr lang="zh-CN" altLang="en-US" b="1" i="1" dirty="0" smtClean="0"/>
              <a:t>解决方案：</a:t>
            </a:r>
            <a:endParaRPr lang="en-US" altLang="zh-CN" b="1" i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各个系统作为生产者发送</a:t>
            </a:r>
            <a:r>
              <a:rPr lang="en-US" altLang="zh-CN" dirty="0" smtClean="0"/>
              <a:t>DMQ</a:t>
            </a:r>
            <a:r>
              <a:rPr lang="zh-CN" altLang="en-US" dirty="0" smtClean="0"/>
              <a:t>消息，消息中心做为消费者消费所有发送到</a:t>
            </a:r>
            <a:r>
              <a:rPr lang="en-US" altLang="zh-CN" dirty="0" smtClean="0"/>
              <a:t>DMQ</a:t>
            </a:r>
            <a:r>
              <a:rPr lang="zh-CN" altLang="en-US" dirty="0" smtClean="0"/>
              <a:t>的消息队列。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每个系统通过消息中心获取消息详细信息，例如消息条数，控制已读未读状态。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428868"/>
            <a:ext cx="850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ss1.bdstatic.com/9vo3dSag_xI4khGkpoWK1HF6hhy/baike/c0%3Dbaike180%2C5%2C5%2C180%2C60/sign=6a9156c17ef0f736ccf344536b3cd87c/29381f30e924b89968f4198668061d950b7bf64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500042"/>
            <a:ext cx="3993126" cy="58579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0628" y="714356"/>
            <a:ext cx="40005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模仿游戏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（本尼迪克特</a:t>
            </a:r>
            <a:r>
              <a:rPr lang="en-US" altLang="zh-CN" dirty="0" smtClean="0"/>
              <a:t>·</a:t>
            </a:r>
            <a:r>
              <a:rPr lang="zh-CN" altLang="en-US" dirty="0" smtClean="0"/>
              <a:t>康伯巴奇）</a:t>
            </a:r>
            <a:endParaRPr lang="en-US" altLang="zh-CN" dirty="0" smtClean="0"/>
          </a:p>
          <a:p>
            <a:r>
              <a:rPr lang="zh-CN" altLang="en-US" dirty="0" smtClean="0"/>
              <a:t>“计算机科学之父”</a:t>
            </a:r>
            <a:r>
              <a:rPr lang="zh-CN" altLang="en-US" b="1" dirty="0" smtClean="0">
                <a:solidFill>
                  <a:srgbClr val="FF0000"/>
                </a:solidFill>
              </a:rPr>
              <a:t>艾伦图灵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咬了一口的苹果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sz="2000" dirty="0" smtClean="0"/>
              <a:t>You don't care of me today then I will </a:t>
            </a:r>
            <a:r>
              <a:rPr lang="en-US" sz="2000" dirty="0" err="1" smtClean="0"/>
              <a:t>stady</a:t>
            </a:r>
            <a:r>
              <a:rPr lang="en-US" sz="2000" dirty="0" smtClean="0"/>
              <a:t> top for you never go up tomorrow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今天你对我爱答不理，明天我让你高攀不起</a:t>
            </a:r>
            <a:endParaRPr lang="zh-CN" altLang="en-US" sz="2000" b="1" dirty="0" smtClean="0"/>
          </a:p>
          <a:p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857232"/>
            <a:ext cx="78581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朱德庸的漫画 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跳楼</a:t>
            </a:r>
            <a:r>
              <a:rPr lang="en-US" altLang="zh-CN" sz="2400" dirty="0" smtClean="0"/>
              <a:t>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1"/>
              </a:rPr>
              <a:t>http://blog.sina.com.cn/s/blog_0cf8c4580100i5vl.html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在我跳下之前，我以为我是世上最倒霉的人。</a:t>
            </a:r>
            <a:endParaRPr lang="en-US" altLang="zh-CN" sz="2400" dirty="0" smtClean="0"/>
          </a:p>
          <a:p>
            <a:r>
              <a:rPr lang="zh-CN" altLang="en-US" sz="2400" dirty="0" smtClean="0"/>
              <a:t>我看完他们之后深深的觉得其实自己过的还不错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可是已经晚了。</a:t>
            </a:r>
            <a:endParaRPr lang="en-US" altLang="zh-CN" sz="2400" dirty="0" smtClean="0"/>
          </a:p>
          <a:p>
            <a:r>
              <a:rPr lang="zh-CN" altLang="en-US" sz="2400" dirty="0" smtClean="0"/>
              <a:t>所有刚才被我看到的人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现在 都在看 着我</a:t>
            </a:r>
            <a:r>
              <a:rPr lang="en-US" altLang="zh-CN" sz="2400" dirty="0" smtClean="0"/>
              <a:t>......</a:t>
            </a:r>
            <a:endParaRPr lang="en-US" altLang="zh-CN" sz="2400" dirty="0" smtClean="0"/>
          </a:p>
          <a:p>
            <a:r>
              <a:rPr lang="zh-CN" altLang="en-US" sz="2400" dirty="0" smtClean="0"/>
              <a:t>我想他们看了我以后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也会觉得其实自己过得还不错</a:t>
            </a:r>
            <a:r>
              <a:rPr lang="en-US" altLang="zh-CN" sz="2400" dirty="0" smtClean="0"/>
              <a:t>......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235743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/>
              <a:t>一</a:t>
            </a:r>
            <a:r>
              <a:rPr lang="en-US" altLang="zh-CN" sz="7200" dirty="0" smtClean="0"/>
              <a:t>.</a:t>
            </a:r>
            <a:r>
              <a:rPr lang="zh-CN" altLang="en-US" sz="7200" dirty="0" smtClean="0"/>
              <a:t>前端篇</a:t>
            </a:r>
            <a:endParaRPr lang="zh-CN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5500694" y="3571876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控件与方法篇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857232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1.Bootstrap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主页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Banner 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轮播插件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到家ＷＯＲＫ系统首页新闻轮播功能。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所有系统需要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源码演示：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/>
              <a:t>http://www.runoob.com/try/try.php?filename=bootstrap3-plugin-carousal-caption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说明文档：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hlinkClick r:id="rId1"/>
              </a:rPr>
              <a:t>http://www.runoob.com/bootstrap/bootstrap-carousel-plugin.html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工程代码：</a:t>
            </a:r>
            <a:r>
              <a:rPr lang="en-US" altLang="zh-CN" b="1" i="1" dirty="0" smtClean="0">
                <a:solidFill>
                  <a:srgbClr val="92D050"/>
                </a:solidFill>
              </a:rPr>
              <a:t>Work</a:t>
            </a:r>
            <a:r>
              <a:rPr lang="zh-CN" altLang="en-US" b="1" i="1" dirty="0" smtClean="0">
                <a:solidFill>
                  <a:srgbClr val="92D050"/>
                </a:solidFill>
              </a:rPr>
              <a:t>工程：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 /</a:t>
            </a:r>
            <a:r>
              <a:rPr lang="en-US" altLang="zh-CN" dirty="0" err="1" smtClean="0"/>
              <a:t>oasystem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/resources/context/own/main.html  4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2.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实现拖放排序的插件：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sortable.js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到家ＷＯＲＫ系统所有应用排序功能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需要排序的场景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源码演示：</a:t>
            </a:r>
            <a:r>
              <a:rPr lang="en-US" altLang="zh-CN" dirty="0" smtClean="0">
                <a:hlinkClick r:id="rId1"/>
              </a:rPr>
              <a:t>http://jqueryui.com/sortable/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说明文档：</a:t>
            </a:r>
            <a:r>
              <a:rPr lang="en-US" altLang="zh-CN" dirty="0" smtClean="0">
                <a:hlinkClick r:id="rId2"/>
              </a:rPr>
              <a:t>http://www.css88.com/jquery-ui-api/sortable/#option-appendTo</a:t>
            </a:r>
            <a:endParaRPr lang="en-US" altLang="zh-CN" dirty="0" smtClean="0"/>
          </a:p>
          <a:p>
            <a:r>
              <a:rPr lang="en-US" altLang="zh-CN" dirty="0" smtClean="0"/>
              <a:t>                   http://www.runoob.com/jqueryui/example-sortable.html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工程代码：</a:t>
            </a:r>
            <a:r>
              <a:rPr lang="zh-CN" altLang="en-US" dirty="0" smtClean="0"/>
              <a:t>到家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系统中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oasystem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/resources/context/application/appshow.html</a:t>
            </a:r>
            <a:r>
              <a:rPr lang="zh-CN" altLang="en-US" dirty="0" smtClean="0"/>
              <a:t>　</a:t>
            </a:r>
            <a:r>
              <a:rPr lang="en-US" altLang="zh-CN" dirty="0" smtClean="0"/>
              <a:t>40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oasystem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/resources/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/app/appController.js    445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92D050"/>
                </a:solidFill>
              </a:rPr>
              <a:t>重点：</a:t>
            </a:r>
            <a:r>
              <a:rPr lang="zh-CN" altLang="en-US" dirty="0" smtClean="0"/>
              <a:t>将包裹要移动的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的结构设置成</a:t>
            </a:r>
            <a:r>
              <a:rPr lang="en-US" dirty="0" smtClean="0"/>
              <a:t>id=“</a:t>
            </a:r>
            <a:r>
              <a:rPr lang="en-US" dirty="0" err="1" smtClean="0"/>
              <a:t>sortable</a:t>
            </a:r>
            <a:r>
              <a:rPr lang="en-US" dirty="0" smtClean="0"/>
              <a:t>“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203047"/>
            <a:ext cx="5027601" cy="165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3.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图片裁剪插件：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 ngImgCrop.js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到家ＷＯＲＫ系统头像裁剪功能。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所有需要图片裁剪功能。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事例：</a:t>
            </a:r>
            <a:r>
              <a:rPr lang="en-US" altLang="zh-CN" b="1" i="1" dirty="0" smtClean="0"/>
              <a:t> </a:t>
            </a:r>
            <a:r>
              <a:rPr lang="en-US" altLang="zh-CN" dirty="0" smtClean="0"/>
              <a:t>http://jsfiddle.net/alexk111/rw6q9/</a:t>
            </a:r>
            <a:endParaRPr lang="en-US" altLang="zh-CN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Git</a:t>
            </a:r>
            <a:r>
              <a:rPr lang="zh-CN" altLang="en-US" b="1" i="1" dirty="0" smtClean="0">
                <a:solidFill>
                  <a:srgbClr val="92D050"/>
                </a:solidFill>
              </a:rPr>
              <a:t>地址源码：</a:t>
            </a:r>
            <a:r>
              <a:rPr lang="en-US" altLang="zh-CN" b="1" i="1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hlinkClick r:id="rId1"/>
              </a:rPr>
              <a:t>https://github.com/alexk111/ngImgCrop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代码：</a:t>
            </a:r>
            <a:r>
              <a:rPr lang="en-US" altLang="zh-CN" b="1" i="1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oasystem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/resources/context/own/personinfo.html  22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重点：</a:t>
            </a:r>
            <a:r>
              <a:rPr lang="en-US" altLang="zh-CN" b="1" i="1" dirty="0" err="1" smtClean="0"/>
              <a:t>angularJS</a:t>
            </a:r>
            <a:r>
              <a:rPr lang="zh-CN" altLang="en-US" b="1" i="1" dirty="0" smtClean="0"/>
              <a:t>指令：</a:t>
            </a:r>
            <a:r>
              <a:rPr lang="en-US" dirty="0" smtClean="0"/>
              <a:t> </a:t>
            </a:r>
            <a:r>
              <a:rPr lang="en-US" dirty="0" err="1" smtClean="0"/>
              <a:t>ngImgCrop</a:t>
            </a:r>
            <a:endParaRPr lang="en-US" altLang="zh-CN" b="1" i="1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关键：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r>
              <a:rPr lang="zh-CN" altLang="en-US" b="1" i="1" dirty="0" smtClean="0"/>
              <a:t>①</a:t>
            </a:r>
            <a:r>
              <a:rPr lang="en-US" altLang="zh-CN" b="1" i="1" dirty="0" smtClean="0"/>
              <a:t>base64</a:t>
            </a:r>
            <a:r>
              <a:rPr lang="zh-CN" altLang="en-US" b="1" i="1" dirty="0" smtClean="0"/>
              <a:t>码转换字节流</a:t>
            </a:r>
            <a:endParaRPr lang="en-US" altLang="zh-CN" b="1" i="1" dirty="0" smtClean="0"/>
          </a:p>
          <a:p>
            <a:r>
              <a:rPr lang="en-US" altLang="zh-CN" b="1" dirty="0" smtClean="0"/>
              <a:t>byte[] </a:t>
            </a:r>
            <a:r>
              <a:rPr lang="en-US" altLang="zh-CN" b="1" dirty="0" err="1" smtClean="0"/>
              <a:t>myByte</a:t>
            </a:r>
            <a:r>
              <a:rPr lang="en-US" altLang="zh-CN" b="1" dirty="0" smtClean="0"/>
              <a:t> = Base64Decoder.</a:t>
            </a:r>
            <a:r>
              <a:rPr lang="en-US" altLang="zh-CN" b="1" i="1" dirty="0" smtClean="0"/>
              <a:t>decodeToBytes(Image);</a:t>
            </a:r>
            <a:endParaRPr lang="en-US" altLang="zh-CN" b="1" i="1" dirty="0" smtClean="0"/>
          </a:p>
          <a:p>
            <a:r>
              <a:rPr lang="en-US" altLang="zh-CN" dirty="0" smtClean="0"/>
              <a:t>String </a:t>
            </a:r>
            <a:r>
              <a:rPr lang="en-US" altLang="zh-CN" b="1" dirty="0" err="1" smtClean="0"/>
              <a:t>fileURI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PictureHandle.</a:t>
            </a:r>
            <a:r>
              <a:rPr lang="en-US" altLang="zh-CN" b="1" i="1" dirty="0" err="1" smtClean="0"/>
              <a:t>upload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myByte</a:t>
            </a:r>
            <a:r>
              <a:rPr lang="en-US" altLang="zh-CN" b="1" i="1" dirty="0" smtClean="0"/>
              <a:t>, </a:t>
            </a:r>
            <a:r>
              <a:rPr lang="en-US" altLang="zh-CN" b="1" i="1" dirty="0" err="1" smtClean="0"/>
              <a:t>imagePath</a:t>
            </a:r>
            <a:r>
              <a:rPr lang="en-US" altLang="zh-CN" b="1" i="1" dirty="0" smtClean="0"/>
              <a:t>, 5000);</a:t>
            </a:r>
            <a:endParaRPr lang="en-US" altLang="zh-CN" b="1" i="1" dirty="0" smtClean="0"/>
          </a:p>
          <a:p>
            <a:r>
              <a:rPr lang="zh-CN" altLang="en-US" b="1" i="1" dirty="0" smtClean="0"/>
              <a:t>②判断图片格式</a:t>
            </a:r>
            <a:endParaRPr lang="en-US" altLang="zh-CN" b="1" i="1" dirty="0" smtClean="0"/>
          </a:p>
          <a:p>
            <a:r>
              <a:rPr lang="zh-CN" altLang="en-US" b="1" i="1" dirty="0" smtClean="0"/>
              <a:t>扩展名，</a:t>
            </a:r>
            <a:r>
              <a:rPr lang="zh-CN" altLang="en-US" dirty="0" smtClean="0"/>
              <a:t>魔术数字，获取图片的宽高属性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http://blog.csdn.net/fenglibing/article/details/7728275</a:t>
            </a:r>
            <a:endParaRPr lang="en-US" altLang="zh-CN" dirty="0" smtClean="0"/>
          </a:p>
          <a:p>
            <a:r>
              <a:rPr lang="en-US" altLang="zh-CN" dirty="0" smtClean="0"/>
              <a:t>http://blog.csdn.net/qiuzhi__ke/article/details/52101644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857232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</a:rPr>
              <a:t>4.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邮件组成员树</a:t>
            </a:r>
            <a:r>
              <a:rPr lang="en-US" altLang="zh-CN" sz="3600" b="1" dirty="0" err="1" smtClean="0">
                <a:solidFill>
                  <a:srgbClr val="FFFF00"/>
                </a:solidFill>
              </a:rPr>
              <a:t>ztree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控件，和按部门和人员显示方式</a:t>
            </a:r>
            <a:endParaRPr lang="zh-CN" altLang="en-US" sz="3600" b="1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应用场景：</a:t>
            </a:r>
            <a:r>
              <a:rPr lang="zh-CN" altLang="en-US" dirty="0" smtClean="0"/>
              <a:t>行政系统邮件组成员树形结构实现，并且实现如果无论哪级部门人数全选，即显示该部门，而不显示成员。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通用场景：</a:t>
            </a:r>
            <a:r>
              <a:rPr lang="zh-CN" altLang="en-US" dirty="0" smtClean="0"/>
              <a:t>所有需要树形结构显示，并且按照级别回显的情况。</a:t>
            </a:r>
            <a:endParaRPr lang="en-US" altLang="zh-CN" dirty="0" smtClean="0"/>
          </a:p>
          <a:p>
            <a:r>
              <a:rPr lang="en-US" altLang="zh-CN" b="1" i="1" dirty="0" err="1" smtClean="0">
                <a:solidFill>
                  <a:srgbClr val="92D050"/>
                </a:solidFill>
              </a:rPr>
              <a:t>Ztree</a:t>
            </a:r>
            <a:r>
              <a:rPr lang="zh-CN" altLang="en-US" b="1" i="1" dirty="0" smtClean="0">
                <a:solidFill>
                  <a:srgbClr val="92D050"/>
                </a:solidFill>
              </a:rPr>
              <a:t>控件</a:t>
            </a:r>
            <a:r>
              <a:rPr lang="en-US" altLang="zh-CN" b="1" i="1" dirty="0" smtClean="0">
                <a:solidFill>
                  <a:srgbClr val="92D050"/>
                </a:solidFill>
              </a:rPr>
              <a:t>:</a:t>
            </a:r>
            <a:r>
              <a:rPr lang="en-US" altLang="zh-CN" dirty="0" smtClean="0">
                <a:hlinkClick r:id="rId1"/>
              </a:rPr>
              <a:t>http://www.treejs.cn/v3/main.php#_zTreeInfo</a:t>
            </a:r>
            <a:endParaRPr lang="en-US" altLang="zh-CN" dirty="0" smtClean="0"/>
          </a:p>
          <a:p>
            <a:r>
              <a:rPr lang="zh-CN" altLang="en-US" b="1" i="1" dirty="0" smtClean="0">
                <a:solidFill>
                  <a:srgbClr val="92D050"/>
                </a:solidFill>
              </a:rPr>
              <a:t>关于部门和人并列显示：</a:t>
            </a:r>
            <a:endParaRPr lang="en-US" altLang="zh-CN" b="1" i="1" dirty="0" smtClean="0">
              <a:solidFill>
                <a:srgbClr val="92D05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643314"/>
            <a:ext cx="6257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714884"/>
            <a:ext cx="3714776" cy="18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14876" y="4857760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先将子节点没有都勾选的父级节点删除，然后将都勾选的父节点下的子节点都删除。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5106</Words>
  <Application>WPS 演示</Application>
  <PresentationFormat>全屏显示(4:3)</PresentationFormat>
  <Paragraphs>265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Wingdings 2</vt:lpstr>
      <vt:lpstr>Arial</vt:lpstr>
      <vt:lpstr>Franklin Gothic Book</vt:lpstr>
      <vt:lpstr>黑体</vt:lpstr>
      <vt:lpstr>微软雅黑</vt:lpstr>
      <vt:lpstr>Arial Unicode MS</vt:lpstr>
      <vt:lpstr>Calibri</vt:lpstr>
      <vt:lpstr>MS PGothic</vt:lpstr>
      <vt:lpstr>技巧</vt:lpstr>
      <vt:lpstr>17个问题，17个思路  Sharing problem solving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小小随笔</dc:title>
  <dc:creator>daojia</dc:creator>
  <cp:lastModifiedBy>daojia</cp:lastModifiedBy>
  <cp:revision>703</cp:revision>
  <dcterms:created xsi:type="dcterms:W3CDTF">2017-06-30T02:36:00Z</dcterms:created>
  <dcterms:modified xsi:type="dcterms:W3CDTF">2017-08-15T07:46:42Z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