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4" r:id="rId3"/>
    <p:sldId id="335" r:id="rId5"/>
    <p:sldId id="325" r:id="rId6"/>
    <p:sldId id="351" r:id="rId7"/>
    <p:sldId id="346" r:id="rId8"/>
    <p:sldId id="347" r:id="rId9"/>
    <p:sldId id="349" r:id="rId10"/>
    <p:sldId id="352" r:id="rId11"/>
    <p:sldId id="360" r:id="rId12"/>
    <p:sldId id="369" r:id="rId13"/>
    <p:sldId id="356" r:id="rId14"/>
    <p:sldId id="357" r:id="rId15"/>
    <p:sldId id="359" r:id="rId16"/>
    <p:sldId id="358" r:id="rId17"/>
    <p:sldId id="361" r:id="rId18"/>
    <p:sldId id="362" r:id="rId19"/>
    <p:sldId id="363" r:id="rId20"/>
    <p:sldId id="268" r:id="rId21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EFB"/>
    <a:srgbClr val="FC3158"/>
    <a:srgbClr val="89FC20"/>
    <a:srgbClr val="FD9426"/>
    <a:srgbClr val="1AF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2" autoAdjust="0"/>
    <p:restoredTop sz="90538" autoAdjust="0"/>
  </p:normalViewPr>
  <p:slideViewPr>
    <p:cSldViewPr snapToGrid="0" snapToObjects="1">
      <p:cViewPr varScale="1">
        <p:scale>
          <a:sx n="85" d="100"/>
          <a:sy n="85" d="100"/>
        </p:scale>
        <p:origin x="-1314" y="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D877-8D5F-44C3-87BD-FBF93D4B0C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399" cy="6548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4" name="图片 3" descr="logo_SWAN_09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8" t="38358" r="16920" b="36949"/>
          <a:stretch>
            <a:fillRect/>
          </a:stretch>
        </p:blipFill>
        <p:spPr>
          <a:xfrm>
            <a:off x="3896177" y="3968949"/>
            <a:ext cx="1380924" cy="52105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0587" y="2060972"/>
            <a:ext cx="4947684" cy="1021556"/>
          </a:xfrm>
        </p:spPr>
        <p:txBody>
          <a:bodyPr anchor="t">
            <a:noAutofit/>
          </a:bodyPr>
          <a:lstStyle>
            <a:lvl1pPr algn="l">
              <a:defRPr sz="3000" b="0" cap="all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  <p:cxnSp>
        <p:nvCxnSpPr>
          <p:cNvPr id="11" name="直线连接符 10"/>
          <p:cNvCxnSpPr/>
          <p:nvPr userDrawn="1"/>
        </p:nvCxnSpPr>
        <p:spPr>
          <a:xfrm>
            <a:off x="3428652" y="1024230"/>
            <a:ext cx="0" cy="30950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083699"/>
            <a:ext cx="3012762" cy="482071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08289" y="1028952"/>
            <a:ext cx="4733798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1719062"/>
            <a:ext cx="3012762" cy="239599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0" name="图片 9" descr="logo_SWAN_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7" t="38837" r="18368" b="39347"/>
          <a:stretch>
            <a:fillRect/>
          </a:stretch>
        </p:blipFill>
        <p:spPr>
          <a:xfrm>
            <a:off x="7614684" y="244344"/>
            <a:ext cx="1201038" cy="415608"/>
          </a:xfrm>
          <a:prstGeom prst="rect">
            <a:avLst/>
          </a:prstGeom>
        </p:spPr>
      </p:pic>
      <p:pic>
        <p:nvPicPr>
          <p:cNvPr id="11" name="图片 10" descr="PATT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8158" y="2060972"/>
            <a:ext cx="4947684" cy="1021556"/>
          </a:xfrm>
        </p:spPr>
        <p:txBody>
          <a:bodyPr anchor="t">
            <a:noAutofit/>
          </a:bodyPr>
          <a:lstStyle>
            <a:lvl1pPr algn="ctr">
              <a:defRPr sz="3000" b="0" cap="all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48359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 descr="logo_SWAN_02.pn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7" t="38837" r="18368" b="39347"/>
          <a:stretch>
            <a:fillRect/>
          </a:stretch>
        </p:blipFill>
        <p:spPr>
          <a:xfrm>
            <a:off x="7614684" y="244344"/>
            <a:ext cx="1201038" cy="415608"/>
          </a:xfrm>
          <a:prstGeom prst="rect">
            <a:avLst/>
          </a:prstGeom>
        </p:spPr>
      </p:pic>
      <p:cxnSp>
        <p:nvCxnSpPr>
          <p:cNvPr id="10" name="直线连接符 9"/>
          <p:cNvCxnSpPr/>
          <p:nvPr userDrawn="1"/>
        </p:nvCxnSpPr>
        <p:spPr>
          <a:xfrm>
            <a:off x="653475" y="1052179"/>
            <a:ext cx="6300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PATTEN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1600" kern="1200">
          <a:solidFill>
            <a:schemeClr val="tx1"/>
          </a:solidFill>
          <a:latin typeface="Heiti SC Light"/>
          <a:ea typeface="Heiti SC Light"/>
          <a:cs typeface="Heiti SC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400" kern="1200">
          <a:solidFill>
            <a:schemeClr val="tx1"/>
          </a:solidFill>
          <a:latin typeface="Heiti SC Light"/>
          <a:ea typeface="Heiti SC Light"/>
          <a:cs typeface="Heiti SC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200" kern="1200">
          <a:solidFill>
            <a:schemeClr val="tx1"/>
          </a:solidFill>
          <a:latin typeface="Heiti SC Light"/>
          <a:ea typeface="Heiti SC Light"/>
          <a:cs typeface="Heiti SC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tx1"/>
          </a:solidFill>
          <a:latin typeface="Heiti SC Light"/>
          <a:ea typeface="Heiti SC Light"/>
          <a:cs typeface="Heiti SC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600" dirty="0" err="1" smtClean="0"/>
              <a:t>Jmeter</a:t>
            </a:r>
            <a:r>
              <a:rPr kumimoji="1" lang="zh-CN" altLang="en-US" sz="3600" dirty="0" smtClean="0"/>
              <a:t>中</a:t>
            </a:r>
            <a:r>
              <a:rPr kumimoji="1" lang="en-US" altLang="zh-CN" sz="3600" dirty="0" smtClean="0"/>
              <a:t>java</a:t>
            </a:r>
            <a:r>
              <a:rPr kumimoji="1" lang="zh-CN" altLang="en-US" sz="3600" dirty="0" smtClean="0"/>
              <a:t>请求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——by </a:t>
            </a:r>
            <a:r>
              <a:rPr kumimoji="1" lang="zh-CN" altLang="en-US" dirty="0" smtClean="0"/>
              <a:t>尚英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+mn-ea"/>
              </a:rPr>
              <a:t>JavaJavaSamplerClient</a:t>
            </a:r>
            <a:r>
              <a:rPr lang="zh-CN" altLang="en-US" dirty="0" smtClean="0">
                <a:latin typeface="+mn-ea"/>
              </a:rPr>
              <a:t>实现方法的详解</a:t>
            </a:r>
            <a:r>
              <a:rPr lang="en-US" altLang="zh-CN" dirty="0" smtClean="0">
                <a:latin typeface="+mn-ea"/>
              </a:rPr>
              <a:t>3-2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678" y="1628078"/>
            <a:ext cx="6456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public </a:t>
            </a:r>
            <a:r>
              <a:rPr lang="en-US" altLang="zh-CN" sz="2000" dirty="0" err="1" smtClean="0"/>
              <a:t>SampleResult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runTest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JavaSamplerContext</a:t>
            </a:r>
            <a:r>
              <a:rPr lang="en-US" altLang="zh-CN" sz="2000" dirty="0" smtClean="0"/>
              <a:t> arg0)</a:t>
            </a:r>
            <a:r>
              <a:rPr lang="zh-CN" altLang="en-US" sz="2000" dirty="0" smtClean="0"/>
              <a:t>：的</a:t>
            </a:r>
            <a:r>
              <a:rPr lang="en-US" altLang="zh-CN" sz="2000" dirty="0" err="1" smtClean="0"/>
              <a:t>SampleReslut</a:t>
            </a:r>
            <a:r>
              <a:rPr lang="zh-CN" altLang="en-US" sz="2000" dirty="0" smtClean="0"/>
              <a:t>注意项，需要设置开始、成功失败值、结束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endParaRPr lang="zh-CN" altLang="en-US" sz="2000" dirty="0" smtClean="0"/>
          </a:p>
        </p:txBody>
      </p:sp>
      <p:pic>
        <p:nvPicPr>
          <p:cNvPr id="8" name="图片 7" descr="jmetetruntes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643741"/>
            <a:ext cx="7705725" cy="3648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+mn-ea"/>
              </a:rPr>
              <a:t>JavaJavaSamplerClient</a:t>
            </a:r>
            <a:r>
              <a:rPr lang="zh-CN" altLang="en-US" dirty="0" smtClean="0">
                <a:latin typeface="+mn-ea"/>
              </a:rPr>
              <a:t>实现方法的详解</a:t>
            </a:r>
            <a:r>
              <a:rPr lang="en-US" altLang="zh-CN" dirty="0" smtClean="0">
                <a:latin typeface="+mn-ea"/>
              </a:rPr>
              <a:t>4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678" y="1628078"/>
            <a:ext cx="6456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public void </a:t>
            </a:r>
            <a:r>
              <a:rPr lang="en-US" altLang="zh-CN" sz="2000" dirty="0" err="1" smtClean="0"/>
              <a:t>teardownTest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JavaSamplerContext</a:t>
            </a:r>
            <a:r>
              <a:rPr lang="en-US" altLang="zh-CN" sz="2000" dirty="0" smtClean="0"/>
              <a:t> arg0)</a:t>
            </a:r>
            <a:r>
              <a:rPr lang="zh-CN" altLang="en-US" sz="2000" dirty="0" smtClean="0"/>
              <a:t>：测试结束时调用（如：关闭数据、关闭数据流等）；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endParaRPr lang="zh-CN" altLang="en-US" sz="2000" dirty="0"/>
          </a:p>
        </p:txBody>
      </p:sp>
      <p:pic>
        <p:nvPicPr>
          <p:cNvPr id="5" name="图片 4" descr="jmeterteardow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321" y="2643741"/>
            <a:ext cx="4791075" cy="800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请求在</a:t>
            </a:r>
            <a:r>
              <a:rPr lang="en-US" altLang="zh-CN" dirty="0" smtClean="0"/>
              <a:t>GUI</a:t>
            </a:r>
            <a:r>
              <a:rPr lang="zh-CN" altLang="en-US" dirty="0" smtClean="0"/>
              <a:t>页面配置方式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请求前的准备工作：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、测试项目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存放的路径：</a:t>
            </a:r>
            <a:r>
              <a:rPr lang="en-US" altLang="zh-CN" dirty="0" smtClean="0"/>
              <a:t> XX:\XX\apache-jmeter-2.13\lib\ext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、测试项目相关的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路径和要求：</a:t>
            </a:r>
            <a:r>
              <a:rPr lang="en-US" altLang="zh-CN" dirty="0" smtClean="0"/>
              <a:t> XX:\XX\apache-jmeter-2.13\lib\ext</a:t>
            </a:r>
            <a:r>
              <a:rPr lang="zh-CN" altLang="en-US" dirty="0" smtClean="0"/>
              <a:t>，最好不要应用重复的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，否则在服务器上启用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提示应用的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有重复。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请求步骤：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、再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目录打开</a:t>
            </a:r>
            <a:r>
              <a:rPr lang="en-US" altLang="zh-CN" dirty="0" smtClean="0"/>
              <a:t>jmeter.bat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GUI</a:t>
            </a:r>
            <a:r>
              <a:rPr lang="zh-CN" altLang="en-US" dirty="0" smtClean="0"/>
              <a:t>页面选择“测试计划”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右击“添加”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“线程组”，然后选中“线程组</a:t>
            </a:r>
            <a:r>
              <a:rPr lang="en-US" altLang="zh-CN" dirty="0" smtClean="0"/>
              <a:t> </a:t>
            </a:r>
            <a:r>
              <a:rPr lang="zh-CN" altLang="en-US" dirty="0" smtClean="0"/>
              <a:t>”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右击“</a:t>
            </a:r>
            <a:r>
              <a:rPr lang="en-US" altLang="zh-CN" dirty="0" err="1" smtClean="0"/>
              <a:t>Smaple</a:t>
            </a:r>
            <a:r>
              <a:rPr lang="zh-CN" altLang="en-US" dirty="0" smtClean="0"/>
              <a:t>”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“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请求”；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请求的“类名称”可以查看到自己项目中定义的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方法名字。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jmeter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1814" y="4070163"/>
            <a:ext cx="2988527" cy="16914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请求在</a:t>
            </a:r>
            <a:r>
              <a:rPr lang="en-US" altLang="zh-CN" dirty="0" smtClean="0"/>
              <a:t>GUI</a:t>
            </a:r>
            <a:r>
              <a:rPr lang="zh-CN" altLang="en-US" dirty="0" smtClean="0"/>
              <a:t>页面配置方式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jmeter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1" y="1651449"/>
            <a:ext cx="8385858" cy="47461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请求检验是否调用成功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7132" y="1516566"/>
            <a:ext cx="6980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GUI</a:t>
            </a:r>
            <a:r>
              <a:rPr lang="zh-CN" altLang="en-US" dirty="0" smtClean="0"/>
              <a:t>页面插入结果树、聚合报告</a:t>
            </a:r>
            <a:endParaRPr lang="en-US" altLang="zh-CN" dirty="0" smtClean="0"/>
          </a:p>
          <a:p>
            <a:r>
              <a:rPr lang="zh-CN" altLang="en-US" dirty="0" smtClean="0"/>
              <a:t>注意：在前面我们要求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类实现</a:t>
            </a:r>
            <a:r>
              <a:rPr lang="en-US" altLang="zh-CN" dirty="0" err="1" smtClean="0"/>
              <a:t>runTest</a:t>
            </a:r>
            <a:r>
              <a:rPr lang="zh-CN" altLang="en-US" dirty="0" smtClean="0"/>
              <a:t>方法的时候要求</a:t>
            </a:r>
            <a:r>
              <a:rPr lang="en-US" altLang="zh-CN" dirty="0" err="1" smtClean="0"/>
              <a:t>SampleReslut</a:t>
            </a:r>
            <a:r>
              <a:rPr lang="zh-CN" altLang="en-US" dirty="0" smtClean="0"/>
              <a:t>对象必须输入成功值，是因为如果不输入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setSuccessful</a:t>
            </a:r>
            <a:r>
              <a:rPr lang="zh-CN" altLang="en-US" dirty="0" smtClean="0"/>
              <a:t>（）值默认是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，当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结果树查看请求默认失败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请求检验是否调用成功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7132" y="1516566"/>
            <a:ext cx="6980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聚合报告和结果树</a:t>
            </a:r>
            <a:r>
              <a:rPr lang="en-US" altLang="zh-CN" dirty="0" smtClean="0"/>
              <a:t>GUI</a:t>
            </a:r>
            <a:r>
              <a:rPr lang="zh-CN" altLang="en-US" dirty="0" smtClean="0"/>
              <a:t>配置方式</a:t>
            </a:r>
            <a:endParaRPr lang="en-US" altLang="zh-CN" dirty="0" smtClean="0"/>
          </a:p>
          <a:p>
            <a:r>
              <a:rPr lang="zh-CN" altLang="en-US" dirty="0" smtClean="0"/>
              <a:t>选中“线程组”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右击</a:t>
            </a:r>
            <a:endParaRPr lang="en-US" altLang="zh-CN" dirty="0" smtClean="0"/>
          </a:p>
          <a:p>
            <a:r>
              <a:rPr lang="zh-CN" altLang="en-US" dirty="0" smtClean="0"/>
              <a:t>“添加”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“监听器”</a:t>
            </a:r>
            <a:endParaRPr lang="en-US" altLang="zh-CN" dirty="0" smtClean="0"/>
          </a:p>
          <a:p>
            <a:r>
              <a:rPr lang="en-US" altLang="zh-CN" dirty="0" smtClean="0"/>
              <a:t>-》</a:t>
            </a:r>
            <a:r>
              <a:rPr lang="zh-CN" altLang="en-US" dirty="0" smtClean="0"/>
              <a:t>“结果树”“聚合</a:t>
            </a:r>
            <a:endParaRPr lang="en-US" altLang="zh-CN" dirty="0" smtClean="0"/>
          </a:p>
          <a:p>
            <a:r>
              <a:rPr lang="zh-CN" altLang="en-US" dirty="0" smtClean="0"/>
              <a:t>报告”等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jmeter报告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6518" y="2023919"/>
            <a:ext cx="9144000" cy="51414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请求检验是否调用成功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7132" y="1516566"/>
            <a:ext cx="69806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结果树：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、从右图我们点击右上角</a:t>
            </a:r>
            <a:endParaRPr lang="en-US" altLang="zh-CN" dirty="0" smtClean="0"/>
          </a:p>
          <a:p>
            <a:r>
              <a:rPr lang="zh-CN" altLang="en-US" dirty="0" smtClean="0"/>
              <a:t>的叹号，可以查下方的</a:t>
            </a:r>
            <a:endParaRPr lang="en-US" altLang="zh-CN" dirty="0" smtClean="0"/>
          </a:p>
          <a:p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、在结果树中我们</a:t>
            </a:r>
            <a:endParaRPr lang="en-US" altLang="zh-CN" dirty="0" smtClean="0"/>
          </a:p>
          <a:p>
            <a:r>
              <a:rPr lang="zh-CN" altLang="en-US" dirty="0" smtClean="0"/>
              <a:t>查看到当前的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zh-CN" altLang="en-US" dirty="0" smtClean="0"/>
              <a:t>结果</a:t>
            </a:r>
            <a:r>
              <a:rPr lang="en-US" altLang="zh-CN" dirty="0" smtClean="0"/>
              <a:t>:</a:t>
            </a:r>
            <a:r>
              <a:rPr lang="zh-CN" altLang="en-US" dirty="0" smtClean="0"/>
              <a:t>绿色勾表示请求</a:t>
            </a:r>
            <a:endParaRPr lang="en-US" altLang="zh-CN" dirty="0" smtClean="0"/>
          </a:p>
          <a:p>
            <a:r>
              <a:rPr lang="zh-CN" altLang="en-US" dirty="0" smtClean="0"/>
              <a:t>成本，红色叹号表示</a:t>
            </a:r>
            <a:endParaRPr lang="en-US" altLang="zh-CN" dirty="0" smtClean="0"/>
          </a:p>
          <a:p>
            <a:r>
              <a:rPr lang="zh-CN" altLang="en-US" dirty="0" smtClean="0"/>
              <a:t>请求失败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、查看聚合报告中的</a:t>
            </a:r>
            <a:endParaRPr lang="en-US" altLang="zh-CN" dirty="0" smtClean="0"/>
          </a:p>
          <a:p>
            <a:r>
              <a:rPr lang="zh-CN" altLang="en-US" dirty="0" smtClean="0"/>
              <a:t>结果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 descr="报告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795" y="1200151"/>
            <a:ext cx="9144000" cy="5141407"/>
          </a:xfrm>
          <a:prstGeom prst="rect">
            <a:avLst/>
          </a:prstGeom>
        </p:spPr>
      </p:pic>
      <p:pic>
        <p:nvPicPr>
          <p:cNvPr id="7" name="图片 6" descr="报告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0873" y="4848690"/>
            <a:ext cx="7543800" cy="2600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请求检验是否调用成功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7132" y="1516566"/>
            <a:ext cx="6980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的控制台我们可以</a:t>
            </a:r>
            <a:endParaRPr lang="en-US" altLang="zh-CN" dirty="0" smtClean="0"/>
          </a:p>
          <a:p>
            <a:r>
              <a:rPr lang="zh-CN" altLang="en-US" dirty="0" smtClean="0"/>
              <a:t>查看到我们自己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工程打印</a:t>
            </a:r>
            <a:endParaRPr lang="en-US" altLang="zh-CN" dirty="0" smtClean="0"/>
          </a:p>
          <a:p>
            <a:r>
              <a:rPr lang="zh-CN" altLang="en-US" dirty="0" smtClean="0"/>
              <a:t>的日志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 descr="jmeter报告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7894" y="1200151"/>
            <a:ext cx="6448425" cy="4210050"/>
          </a:xfrm>
          <a:prstGeom prst="rect">
            <a:avLst/>
          </a:prstGeom>
        </p:spPr>
      </p:pic>
      <p:pic>
        <p:nvPicPr>
          <p:cNvPr id="8" name="图片 7" descr="报告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8518" y="3170635"/>
            <a:ext cx="6591300" cy="28479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中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请求的使用场景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请求类必须继承的接口和抽象类</a:t>
            </a:r>
            <a:endParaRPr lang="en-US" altLang="zh-CN" dirty="0" smtClean="0"/>
          </a:p>
          <a:p>
            <a:r>
              <a:rPr lang="zh-CN" altLang="en-US" dirty="0" smtClean="0"/>
              <a:t>项目的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中的存放路径和注意事项</a:t>
            </a:r>
            <a:endParaRPr lang="en-US" altLang="zh-CN" dirty="0" smtClean="0"/>
          </a:p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请求在</a:t>
            </a:r>
            <a:r>
              <a:rPr lang="en-US" altLang="zh-CN" dirty="0" smtClean="0"/>
              <a:t>GUI</a:t>
            </a:r>
            <a:r>
              <a:rPr lang="zh-CN" altLang="en-US" dirty="0" smtClean="0"/>
              <a:t>页面配置方式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中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请求的使用场景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latin typeface="+mn-ea"/>
                <a:ea typeface="+mn-ea"/>
              </a:rPr>
              <a:t>适用场景：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  </a:t>
            </a:r>
            <a:r>
              <a:rPr lang="zh-CN" altLang="en-US" sz="2000" dirty="0" smtClean="0">
                <a:latin typeface="+mn-ea"/>
                <a:ea typeface="+mn-ea"/>
              </a:rPr>
              <a:t>无页面</a:t>
            </a:r>
            <a:r>
              <a:rPr lang="en-US" altLang="zh-CN" sz="2000" dirty="0" smtClean="0">
                <a:latin typeface="+mn-ea"/>
                <a:ea typeface="+mn-ea"/>
              </a:rPr>
              <a:t>demo</a:t>
            </a:r>
            <a:r>
              <a:rPr lang="zh-CN" altLang="en-US" sz="2000" dirty="0" smtClean="0">
                <a:latin typeface="+mn-ea"/>
                <a:ea typeface="+mn-ea"/>
              </a:rPr>
              <a:t>的纯接口性能的测试，也适用于接口功能测试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  <a:ea typeface="+mn-ea"/>
              </a:rPr>
              <a:t>备注：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    </a:t>
            </a:r>
            <a:r>
              <a:rPr lang="zh-CN" altLang="en-US" sz="2000" dirty="0" smtClean="0">
                <a:latin typeface="+mn-ea"/>
                <a:ea typeface="+mn-ea"/>
              </a:rPr>
              <a:t>适用于任意协议的接口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项目打包之前的必备条件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latin typeface="+mn-ea"/>
                <a:ea typeface="+mn-ea"/>
              </a:rPr>
              <a:t>打包必备条件：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  1</a:t>
            </a:r>
            <a:r>
              <a:rPr lang="zh-CN" altLang="en-US" sz="2000" dirty="0" smtClean="0">
                <a:latin typeface="+mn-ea"/>
                <a:ea typeface="+mn-ea"/>
              </a:rPr>
              <a:t>、必须有一个</a:t>
            </a:r>
            <a:r>
              <a:rPr lang="en-US" altLang="zh-CN" sz="2000" dirty="0" smtClean="0">
                <a:latin typeface="+mn-ea"/>
                <a:ea typeface="+mn-ea"/>
              </a:rPr>
              <a:t>main</a:t>
            </a:r>
            <a:r>
              <a:rPr lang="zh-CN" altLang="en-US" sz="2000" dirty="0" smtClean="0">
                <a:latin typeface="+mn-ea"/>
                <a:ea typeface="+mn-ea"/>
              </a:rPr>
              <a:t>方法的</a:t>
            </a:r>
            <a:r>
              <a:rPr lang="en-US" altLang="zh-CN" sz="2000" dirty="0" smtClean="0">
                <a:latin typeface="+mn-ea"/>
                <a:ea typeface="+mn-ea"/>
              </a:rPr>
              <a:t>java</a:t>
            </a:r>
            <a:r>
              <a:rPr lang="zh-CN" altLang="en-US" sz="2000" dirty="0" smtClean="0">
                <a:latin typeface="+mn-ea"/>
                <a:ea typeface="+mn-ea"/>
              </a:rPr>
              <a:t>类；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  2</a:t>
            </a:r>
            <a:r>
              <a:rPr lang="zh-CN" altLang="en-US" sz="2000" dirty="0" smtClean="0">
                <a:latin typeface="+mn-ea"/>
                <a:ea typeface="+mn-ea"/>
              </a:rPr>
              <a:t>、</a:t>
            </a:r>
            <a:r>
              <a:rPr lang="en-US" altLang="zh-CN" sz="2000" dirty="0" err="1" smtClean="0">
                <a:latin typeface="+mn-ea"/>
                <a:ea typeface="+mn-ea"/>
              </a:rPr>
              <a:t>mian</a:t>
            </a:r>
            <a:r>
              <a:rPr lang="zh-CN" altLang="en-US" sz="2000" dirty="0" smtClean="0">
                <a:latin typeface="+mn-ea"/>
                <a:ea typeface="+mn-ea"/>
              </a:rPr>
              <a:t>方法的</a:t>
            </a:r>
            <a:r>
              <a:rPr lang="en-US" altLang="zh-CN" sz="2000" dirty="0" smtClean="0">
                <a:latin typeface="+mn-ea"/>
                <a:ea typeface="+mn-ea"/>
              </a:rPr>
              <a:t>java</a:t>
            </a:r>
            <a:r>
              <a:rPr lang="zh-CN" altLang="en-US" sz="2000" dirty="0" smtClean="0">
                <a:latin typeface="+mn-ea"/>
                <a:ea typeface="+mn-ea"/>
              </a:rPr>
              <a:t>类必须实现的</a:t>
            </a:r>
            <a:r>
              <a:rPr lang="en-US" altLang="zh-CN" sz="2000" dirty="0" err="1" smtClean="0">
                <a:latin typeface="+mn-ea"/>
                <a:ea typeface="+mn-ea"/>
              </a:rPr>
              <a:t>Jmeter</a:t>
            </a:r>
            <a:r>
              <a:rPr lang="zh-CN" altLang="en-US" sz="2000" dirty="0" smtClean="0">
                <a:latin typeface="+mn-ea"/>
                <a:ea typeface="+mn-ea"/>
              </a:rPr>
              <a:t>方法；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  3</a:t>
            </a:r>
            <a:r>
              <a:rPr lang="zh-CN" altLang="en-US" sz="2000" dirty="0" smtClean="0">
                <a:latin typeface="+mn-ea"/>
                <a:ea typeface="+mn-ea"/>
              </a:rPr>
              <a:t>、必须引入</a:t>
            </a:r>
            <a:r>
              <a:rPr lang="en-US" altLang="zh-CN" sz="2000" dirty="0" err="1" smtClean="0">
                <a:latin typeface="+mn-ea"/>
                <a:ea typeface="+mn-ea"/>
              </a:rPr>
              <a:t>Jmeter</a:t>
            </a:r>
            <a:r>
              <a:rPr lang="zh-CN" altLang="en-US" sz="2000" dirty="0" smtClean="0">
                <a:latin typeface="+mn-ea"/>
                <a:ea typeface="+mn-ea"/>
              </a:rPr>
              <a:t>提供的相关</a:t>
            </a:r>
            <a:r>
              <a:rPr lang="en-US" altLang="zh-CN" sz="2000" dirty="0" smtClean="0">
                <a:latin typeface="+mn-ea"/>
                <a:ea typeface="+mn-ea"/>
              </a:rPr>
              <a:t>jar</a:t>
            </a:r>
            <a:r>
              <a:rPr lang="zh-CN" altLang="en-US" sz="2000" dirty="0" smtClean="0">
                <a:latin typeface="+mn-ea"/>
                <a:ea typeface="+mn-ea"/>
              </a:rPr>
              <a:t>包：</a:t>
            </a:r>
            <a:r>
              <a:rPr lang="en-US" altLang="zh-CN" sz="2000" dirty="0" smtClean="0">
                <a:latin typeface="+mn-ea"/>
              </a:rPr>
              <a:t> ApacheJMeter_core.jar ApacheJMeter_java.jar jorphan.jar  avalon-framework-4.1.4.jar logkit-2.0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  4</a:t>
            </a:r>
            <a:r>
              <a:rPr lang="zh-CN" altLang="en-US" sz="2000" dirty="0" smtClean="0">
                <a:latin typeface="+mn-ea"/>
                <a:ea typeface="+mn-ea"/>
              </a:rPr>
              <a:t>、必须实现需要调用的接口测试方法</a:t>
            </a:r>
            <a:endParaRPr lang="en-US" altLang="zh-CN" sz="20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方法类必须继承的接口和抽象类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678" y="1628078"/>
            <a:ext cx="64565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main</a:t>
            </a:r>
            <a:r>
              <a:rPr lang="zh-CN" altLang="en-US" sz="2000" dirty="0" smtClean="0">
                <a:latin typeface="+mn-ea"/>
              </a:rPr>
              <a:t>方法类必须实现的接口或继承的抽象类：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JavaJavaSamplerClient</a:t>
            </a:r>
            <a:r>
              <a:rPr lang="zh-CN" altLang="en-US" sz="2000" dirty="0" smtClean="0">
                <a:latin typeface="+mn-ea"/>
              </a:rPr>
              <a:t>接口或继承</a:t>
            </a:r>
            <a:r>
              <a:rPr lang="en-US" altLang="zh-CN" sz="2000" dirty="0" err="1" smtClean="0">
                <a:latin typeface="+mn-ea"/>
              </a:rPr>
              <a:t>AbstractJavaSamplerClient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以上接口和抽象类是</a:t>
            </a:r>
            <a:r>
              <a:rPr lang="en-US" altLang="zh-CN" sz="2000" dirty="0" err="1" smtClean="0">
                <a:latin typeface="+mn-ea"/>
              </a:rPr>
              <a:t>Jmeter</a:t>
            </a:r>
            <a:r>
              <a:rPr lang="zh-CN" altLang="en-US" sz="2000" dirty="0" smtClean="0">
                <a:latin typeface="+mn-ea"/>
              </a:rPr>
              <a:t>中自带的，在</a:t>
            </a:r>
            <a:r>
              <a:rPr lang="en-US" altLang="zh-CN" sz="2000" dirty="0" err="1" smtClean="0">
                <a:latin typeface="+mn-ea"/>
              </a:rPr>
              <a:t>Jemter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请求的时候会获取到自己项目中实现的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方法，从而调用相关的接口方法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2901"/>
            <a:ext cx="6483591" cy="85725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+mn-ea"/>
                <a:ea typeface="+mn-ea"/>
              </a:rPr>
              <a:t>JavaJavaSamplerClient</a:t>
            </a:r>
            <a:r>
              <a:rPr lang="zh-CN" altLang="en-US" sz="2400" dirty="0" smtClean="0">
                <a:latin typeface="+mn-ea"/>
                <a:ea typeface="+mn-ea"/>
              </a:rPr>
              <a:t>和</a:t>
            </a:r>
            <a:r>
              <a:rPr lang="en-US" altLang="zh-CN" sz="2400" dirty="0" err="1" smtClean="0">
                <a:latin typeface="+mn-ea"/>
                <a:ea typeface="+mn-ea"/>
              </a:rPr>
              <a:t>AbstractJavaSamplerClient</a:t>
            </a:r>
            <a:r>
              <a:rPr lang="zh-CN" altLang="en-US" sz="2400" dirty="0" smtClean="0">
                <a:latin typeface="+mn-ea"/>
                <a:ea typeface="+mn-ea"/>
              </a:rPr>
              <a:t>需要实现的方法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678" y="1628078"/>
            <a:ext cx="64565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public Arguments </a:t>
            </a:r>
            <a:r>
              <a:rPr lang="en-US" altLang="zh-CN" sz="2000" dirty="0" err="1" smtClean="0"/>
              <a:t>getDefaultParameters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：设置可用参数及的默认值；</a:t>
            </a:r>
            <a:endParaRPr lang="zh-CN" altLang="en-US" sz="2000" dirty="0" smtClean="0"/>
          </a:p>
          <a:p>
            <a:r>
              <a:rPr lang="en-US" altLang="zh-CN" sz="2000" dirty="0" smtClean="0"/>
              <a:t>public void </a:t>
            </a:r>
            <a:r>
              <a:rPr lang="en-US" altLang="zh-CN" sz="2000" dirty="0" err="1" smtClean="0"/>
              <a:t>setupTest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JavaSamplerContext</a:t>
            </a:r>
            <a:r>
              <a:rPr lang="en-US" altLang="zh-CN" sz="2000" dirty="0" smtClean="0"/>
              <a:t> arg0)</a:t>
            </a:r>
            <a:r>
              <a:rPr lang="zh-CN" altLang="en-US" sz="2000" dirty="0" smtClean="0"/>
              <a:t>：每个线程测试前执行一次，做一些初始化工作；</a:t>
            </a:r>
            <a:endParaRPr lang="zh-CN" altLang="en-US" sz="2000" dirty="0" smtClean="0"/>
          </a:p>
          <a:p>
            <a:r>
              <a:rPr lang="en-US" altLang="zh-CN" sz="2000" dirty="0" smtClean="0"/>
              <a:t>public </a:t>
            </a:r>
            <a:r>
              <a:rPr lang="en-US" altLang="zh-CN" sz="2000" dirty="0" err="1" smtClean="0"/>
              <a:t>SampleResult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runTest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JavaSamplerContext</a:t>
            </a:r>
            <a:r>
              <a:rPr lang="en-US" altLang="zh-CN" sz="2000" dirty="0" smtClean="0"/>
              <a:t> arg0)</a:t>
            </a:r>
            <a:r>
              <a:rPr lang="zh-CN" altLang="en-US" sz="2000" dirty="0" smtClean="0"/>
              <a:t>：开始测试，从</a:t>
            </a:r>
            <a:r>
              <a:rPr lang="en-US" altLang="zh-CN" sz="2000" dirty="0" smtClean="0"/>
              <a:t>arg0</a:t>
            </a:r>
            <a:r>
              <a:rPr lang="zh-CN" altLang="en-US" sz="2000" dirty="0" smtClean="0"/>
              <a:t>参数可以获得参数值；</a:t>
            </a:r>
            <a:endParaRPr lang="zh-CN" altLang="en-US" sz="2000" dirty="0" smtClean="0"/>
          </a:p>
          <a:p>
            <a:r>
              <a:rPr lang="en-US" altLang="zh-CN" sz="2000" dirty="0" smtClean="0"/>
              <a:t>public void </a:t>
            </a:r>
            <a:r>
              <a:rPr lang="en-US" altLang="zh-CN" sz="2000" dirty="0" err="1" smtClean="0"/>
              <a:t>teardownTest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JavaSamplerContext</a:t>
            </a:r>
            <a:r>
              <a:rPr lang="en-US" altLang="zh-CN" sz="2000" dirty="0" smtClean="0"/>
              <a:t> arg0)</a:t>
            </a:r>
            <a:r>
              <a:rPr lang="zh-CN" altLang="en-US" sz="2000" dirty="0" smtClean="0"/>
              <a:t>：测试结束时调用；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+mn-ea"/>
              </a:rPr>
              <a:t>JavaJavaSamplerClient</a:t>
            </a:r>
            <a:r>
              <a:rPr lang="zh-CN" altLang="en-US" dirty="0" smtClean="0">
                <a:latin typeface="+mn-ea"/>
              </a:rPr>
              <a:t>实现方法的详解</a:t>
            </a:r>
            <a:r>
              <a:rPr lang="en-US" altLang="zh-CN" dirty="0" smtClean="0">
                <a:latin typeface="+mn-ea"/>
              </a:rPr>
              <a:t>1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678" y="1628078"/>
            <a:ext cx="6456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public Arguments </a:t>
            </a:r>
            <a:r>
              <a:rPr lang="en-US" altLang="zh-CN" sz="2000" dirty="0" err="1" smtClean="0"/>
              <a:t>getDefaultParameters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：设置可用参数及的默认值；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例如：调用的接口或者方法需要的参数值</a:t>
            </a:r>
            <a:endParaRPr lang="en-US" altLang="zh-CN" sz="2000" dirty="0" smtClean="0"/>
          </a:p>
          <a:p>
            <a:endParaRPr lang="zh-CN" altLang="en-US" sz="2000" dirty="0" smtClean="0"/>
          </a:p>
        </p:txBody>
      </p:sp>
      <p:pic>
        <p:nvPicPr>
          <p:cNvPr id="5" name="图片 4" descr="jmeterofparamet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411" y="2636139"/>
            <a:ext cx="3848100" cy="1333500"/>
          </a:xfrm>
          <a:prstGeom prst="rect">
            <a:avLst/>
          </a:prstGeom>
        </p:spPr>
      </p:pic>
      <p:pic>
        <p:nvPicPr>
          <p:cNvPr id="6" name="图片 5" descr="paramejmete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7053" y="2731120"/>
            <a:ext cx="9144000" cy="51414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+mn-ea"/>
              </a:rPr>
              <a:t>JavaJavaSamplerClient</a:t>
            </a:r>
            <a:r>
              <a:rPr lang="zh-CN" altLang="en-US" dirty="0" smtClean="0">
                <a:latin typeface="+mn-ea"/>
              </a:rPr>
              <a:t>实现方法的详解</a:t>
            </a:r>
            <a:r>
              <a:rPr lang="en-US" altLang="zh-CN" dirty="0" smtClean="0">
                <a:latin typeface="+mn-ea"/>
              </a:rPr>
              <a:t>2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678" y="1628078"/>
            <a:ext cx="64565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public void </a:t>
            </a:r>
            <a:r>
              <a:rPr lang="en-US" altLang="zh-CN" sz="2000" dirty="0" err="1" smtClean="0"/>
              <a:t>setupTest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JavaSamplerContext</a:t>
            </a:r>
            <a:r>
              <a:rPr lang="en-US" altLang="zh-CN" sz="2000" dirty="0" smtClean="0"/>
              <a:t> arg0)</a:t>
            </a:r>
            <a:r>
              <a:rPr lang="zh-CN" altLang="en-US" sz="2000" dirty="0" smtClean="0"/>
              <a:t>：每个线程测试前执行一次，做一些初始化工作（连接数据、初始化对象等）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endParaRPr lang="zh-CN" altLang="en-US" sz="2000" dirty="0" smtClean="0"/>
          </a:p>
        </p:txBody>
      </p:sp>
      <p:pic>
        <p:nvPicPr>
          <p:cNvPr id="5" name="图片 4" descr="jmetersetup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678" y="2722640"/>
            <a:ext cx="6896100" cy="15716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+mn-ea"/>
              </a:rPr>
              <a:t>JavaJavaSamplerClient</a:t>
            </a:r>
            <a:r>
              <a:rPr lang="zh-CN" altLang="en-US" dirty="0" smtClean="0">
                <a:latin typeface="+mn-ea"/>
              </a:rPr>
              <a:t>实现方法的详解</a:t>
            </a:r>
            <a:r>
              <a:rPr lang="en-US" altLang="zh-CN" dirty="0" smtClean="0">
                <a:latin typeface="+mn-ea"/>
              </a:rPr>
              <a:t>3-1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678" y="1628078"/>
            <a:ext cx="64565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smtClean="0"/>
              <a:t> public Arguments getDefaultParameters</a:t>
            </a:r>
            <a:r>
              <a:rPr lang="zh-CN" sz="2000" smtClean="0"/>
              <a:t>（）</a:t>
            </a:r>
            <a:r>
              <a:rPr sz="2000" smtClean="0"/>
              <a:t>设置传入参数</a:t>
            </a:r>
            <a:endParaRPr sz="20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135" y="2430145"/>
            <a:ext cx="5723890" cy="17049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58到家PPT">
      <a:dk1>
        <a:srgbClr val="333333"/>
      </a:dk1>
      <a:lt1>
        <a:sysClr val="window" lastClr="FFFFFF"/>
      </a:lt1>
      <a:dk2>
        <a:srgbClr val="D70005"/>
      </a:dk2>
      <a:lt2>
        <a:srgbClr val="8E8E93"/>
      </a:lt2>
      <a:accent1>
        <a:srgbClr val="FC3158"/>
      </a:accent1>
      <a:accent2>
        <a:srgbClr val="147EFB"/>
      </a:accent2>
      <a:accent3>
        <a:srgbClr val="FD9426"/>
      </a:accent3>
      <a:accent4>
        <a:srgbClr val="8E8E93"/>
      </a:accent4>
      <a:accent5>
        <a:srgbClr val="53D769"/>
      </a:accent5>
      <a:accent6>
        <a:srgbClr val="663300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2150</Words>
  <Application>WPS 演示</Application>
  <PresentationFormat>全屏显示(16:9)</PresentationFormat>
  <Paragraphs>152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Heiti SC Light</vt:lpstr>
      <vt:lpstr>Arial</vt:lpstr>
      <vt:lpstr>微软雅黑</vt:lpstr>
      <vt:lpstr>Arial Unicode MS</vt:lpstr>
      <vt:lpstr>Calibri</vt:lpstr>
      <vt:lpstr>Office 主题</vt:lpstr>
      <vt:lpstr>Jmeter中java请求</vt:lpstr>
      <vt:lpstr>目录</vt:lpstr>
      <vt:lpstr>Jmeter中java请求的使用场景</vt:lpstr>
      <vt:lpstr>Java项目打包之前的必备条件</vt:lpstr>
      <vt:lpstr>JAVA的main方法类必须继承的接口和抽象类</vt:lpstr>
      <vt:lpstr>JavaJavaSamplerClient和AbstractJavaSamplerClient需要实现的方法</vt:lpstr>
      <vt:lpstr>JavaJavaSamplerClient实现方法的详解1</vt:lpstr>
      <vt:lpstr>JavaJavaSamplerClient实现方法的详解2</vt:lpstr>
      <vt:lpstr>JavaJavaSamplerClient实现方法的详解3-1</vt:lpstr>
      <vt:lpstr>JavaJavaSamplerClient实现方法的详解3-2</vt:lpstr>
      <vt:lpstr>JavaJavaSamplerClient实现方法的详解4</vt:lpstr>
      <vt:lpstr>Jmeter中的java请求在GUI页面配置方式</vt:lpstr>
      <vt:lpstr>Jmeter中的java请求在GUI页面配置方式</vt:lpstr>
      <vt:lpstr>Jmeter中的java请求检验是否调用成功</vt:lpstr>
      <vt:lpstr>Jmeter中的java请求检验是否调用成功</vt:lpstr>
      <vt:lpstr>Jmeter中的java请求检验是否调用成功</vt:lpstr>
      <vt:lpstr>Jmeter中的java请求检验是否调用成功</vt:lpstr>
      <vt:lpstr>谢谢！</vt:lpstr>
    </vt:vector>
  </TitlesOfParts>
  <Company>Baixing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Herry Zhao</dc:creator>
  <cp:lastModifiedBy>daojia</cp:lastModifiedBy>
  <cp:revision>589</cp:revision>
  <dcterms:created xsi:type="dcterms:W3CDTF">2015-03-24T17:03:00Z</dcterms:created>
  <dcterms:modified xsi:type="dcterms:W3CDTF">2017-10-25T10:36:57Z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