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4" r:id="rId3"/>
    <p:sldId id="354" r:id="rId5"/>
    <p:sldId id="335" r:id="rId6"/>
    <p:sldId id="325" r:id="rId7"/>
    <p:sldId id="346" r:id="rId8"/>
    <p:sldId id="349" r:id="rId9"/>
    <p:sldId id="350" r:id="rId10"/>
    <p:sldId id="351" r:id="rId11"/>
    <p:sldId id="352" r:id="rId12"/>
    <p:sldId id="353" r:id="rId13"/>
    <p:sldId id="268" r:id="rId1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EFB"/>
    <a:srgbClr val="FC3158"/>
    <a:srgbClr val="89FC20"/>
    <a:srgbClr val="FD9426"/>
    <a:srgbClr val="1AF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2" autoAdjust="0"/>
    <p:restoredTop sz="90538" autoAdjust="0"/>
  </p:normalViewPr>
  <p:slideViewPr>
    <p:cSldViewPr snapToGrid="0" snapToObjects="1">
      <p:cViewPr varScale="1">
        <p:scale>
          <a:sx n="85" d="100"/>
          <a:sy n="85" d="100"/>
        </p:scale>
        <p:origin x="-1302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D877-8D5F-44C3-87BD-FBF93D4B0C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399" cy="6548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4" name="图片 3" descr="logo_SWAN_09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8" t="38358" r="16920" b="36949"/>
          <a:stretch>
            <a:fillRect/>
          </a:stretch>
        </p:blipFill>
        <p:spPr>
          <a:xfrm>
            <a:off x="3896177" y="3968949"/>
            <a:ext cx="1380924" cy="52105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0587" y="2060972"/>
            <a:ext cx="4947684" cy="1021556"/>
          </a:xfrm>
        </p:spPr>
        <p:txBody>
          <a:bodyPr anchor="t">
            <a:noAutofit/>
          </a:bodyPr>
          <a:lstStyle>
            <a:lvl1pPr algn="l">
              <a:defRPr sz="3000" b="0" cap="all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  <p:cxnSp>
        <p:nvCxnSpPr>
          <p:cNvPr id="11" name="直线连接符 10"/>
          <p:cNvCxnSpPr/>
          <p:nvPr userDrawn="1"/>
        </p:nvCxnSpPr>
        <p:spPr>
          <a:xfrm>
            <a:off x="3428652" y="1024230"/>
            <a:ext cx="0" cy="30950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083699"/>
            <a:ext cx="3012762" cy="482071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08289" y="1028952"/>
            <a:ext cx="4733798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1719062"/>
            <a:ext cx="3012762" cy="239599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0" name="图片 9" descr="logo_SWAN_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7" t="38837" r="18368" b="39347"/>
          <a:stretch>
            <a:fillRect/>
          </a:stretch>
        </p:blipFill>
        <p:spPr>
          <a:xfrm>
            <a:off x="7614684" y="244344"/>
            <a:ext cx="1201038" cy="415608"/>
          </a:xfrm>
          <a:prstGeom prst="rect">
            <a:avLst/>
          </a:prstGeom>
        </p:spPr>
      </p:pic>
      <p:pic>
        <p:nvPicPr>
          <p:cNvPr id="11" name="图片 10" descr="PATT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8158" y="2060972"/>
            <a:ext cx="4947684" cy="1021556"/>
          </a:xfrm>
        </p:spPr>
        <p:txBody>
          <a:bodyPr anchor="t">
            <a:noAutofit/>
          </a:bodyPr>
          <a:lstStyle>
            <a:lvl1pPr algn="ctr">
              <a:defRPr sz="3000" b="0" cap="all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48359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 descr="logo_SWAN_02.pn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7" t="38837" r="18368" b="39347"/>
          <a:stretch>
            <a:fillRect/>
          </a:stretch>
        </p:blipFill>
        <p:spPr>
          <a:xfrm>
            <a:off x="7614684" y="244344"/>
            <a:ext cx="1201038" cy="415608"/>
          </a:xfrm>
          <a:prstGeom prst="rect">
            <a:avLst/>
          </a:prstGeom>
        </p:spPr>
      </p:pic>
      <p:cxnSp>
        <p:nvCxnSpPr>
          <p:cNvPr id="10" name="直线连接符 9"/>
          <p:cNvCxnSpPr/>
          <p:nvPr userDrawn="1"/>
        </p:nvCxnSpPr>
        <p:spPr>
          <a:xfrm>
            <a:off x="653475" y="1052179"/>
            <a:ext cx="6300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PATTEN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1600" kern="1200">
          <a:solidFill>
            <a:schemeClr val="tx1"/>
          </a:solidFill>
          <a:latin typeface="Heiti SC Light"/>
          <a:ea typeface="Heiti SC Light"/>
          <a:cs typeface="Heiti SC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400" kern="1200">
          <a:solidFill>
            <a:schemeClr val="tx1"/>
          </a:solidFill>
          <a:latin typeface="Heiti SC Light"/>
          <a:ea typeface="Heiti SC Light"/>
          <a:cs typeface="Heiti SC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200" kern="1200">
          <a:solidFill>
            <a:schemeClr val="tx1"/>
          </a:solidFill>
          <a:latin typeface="Heiti SC Light"/>
          <a:ea typeface="Heiti SC Light"/>
          <a:cs typeface="Heiti SC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tx1"/>
          </a:solidFill>
          <a:latin typeface="Heiti SC Light"/>
          <a:ea typeface="Heiti SC Light"/>
          <a:cs typeface="Heiti SC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wikis/display/Wikiptype/nmonanalyser" TargetMode="External"/><Relationship Id="rId1" Type="http://schemas.openxmlformats.org/officeDocument/2006/relationships/hyperlink" Target="http://nmon.sourceforge.net/pmwiki.php?n=Site.Downloa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aidu.com/s?wd=%E6%93%8D%E4%BD%9C%E7%B3%BB%E7%BB%9F&amp;tn=44039180_cpr&amp;fenlei=mv6quAkxTZn0IZRqIHckPjm4nH00T1YznW64n1K9m1fLmHcdPvfd0ZwV5Hcvrjm3rH6sPfKWUMw85HfYnjn4nH6sgvPsT6KdThsqpZwYTjCEQLGCpyw9Uz4Bmy-bIi4WUvYETgN-TLwGUv3EnH6vn1c3rjT1PW6dnW0znHTYP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600" dirty="0" err="1" smtClean="0"/>
              <a:t>Nmon</a:t>
            </a:r>
            <a:r>
              <a:rPr kumimoji="1" lang="zh-CN" altLang="en-US" sz="3600" dirty="0" smtClean="0"/>
              <a:t>的使用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——by </a:t>
            </a:r>
            <a:r>
              <a:rPr kumimoji="1" lang="zh-CN" altLang="en-US" dirty="0" smtClean="0"/>
              <a:t>尚英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Nmon</a:t>
            </a:r>
            <a:r>
              <a:rPr lang="zh-CN" altLang="en-US" dirty="0" smtClean="0"/>
              <a:t>的分析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AAA</a:t>
            </a:r>
            <a:r>
              <a:rPr lang="zh-CN" altLang="en-US" dirty="0" smtClean="0"/>
              <a:t>指标分析：</a:t>
            </a:r>
            <a:r>
              <a:rPr lang="en-US" altLang="zh-CN" dirty="0" err="1" smtClean="0"/>
              <a:t>liunx</a:t>
            </a:r>
            <a:r>
              <a:rPr lang="zh-CN" altLang="en-US" dirty="0" smtClean="0"/>
              <a:t>版本、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、时间、</a:t>
            </a:r>
            <a:r>
              <a:rPr lang="en-US" altLang="zh-CN" dirty="0" smtClean="0"/>
              <a:t>cup</a:t>
            </a:r>
            <a:r>
              <a:rPr lang="zh-CN" altLang="en-US" dirty="0" smtClean="0"/>
              <a:t>数、</a:t>
            </a:r>
            <a:r>
              <a:rPr lang="en-US" altLang="zh-CN" dirty="0" err="1" smtClean="0"/>
              <a:t>nmon</a:t>
            </a:r>
            <a:r>
              <a:rPr lang="zh-CN" altLang="en-US" dirty="0" smtClean="0"/>
              <a:t>命令、文件存放地址、执行用户、软件版本、分析时长等相关基础信息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DISK_SUMM</a:t>
            </a:r>
            <a:r>
              <a:rPr lang="zh-CN" altLang="en-US" dirty="0" smtClean="0"/>
              <a:t>指标分析：磁盘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、读写平均值、最大小值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CPU_ALL</a:t>
            </a:r>
            <a:r>
              <a:rPr lang="zh-CN" altLang="en-US" dirty="0" smtClean="0"/>
              <a:t>指标分析：整体</a:t>
            </a:r>
            <a:r>
              <a:rPr lang="en-US" altLang="zh-CN" dirty="0" smtClean="0"/>
              <a:t>cup</a:t>
            </a:r>
            <a:r>
              <a:rPr lang="zh-CN" altLang="en-US" dirty="0" smtClean="0"/>
              <a:t>当前系统、用户、等待、空闲、繁忙情况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CPU_SUMM</a:t>
            </a:r>
            <a:r>
              <a:rPr lang="zh-CN" altLang="en-US" dirty="0" smtClean="0"/>
              <a:t>指标分析：各个</a:t>
            </a:r>
            <a:r>
              <a:rPr lang="en-US" altLang="zh-CN" dirty="0" smtClean="0"/>
              <a:t>cup</a:t>
            </a:r>
            <a:r>
              <a:rPr lang="zh-CN" altLang="en-US" dirty="0" smtClean="0"/>
              <a:t>的系统、用户、等待、空闲、繁忙情况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NET</a:t>
            </a:r>
            <a:r>
              <a:rPr lang="zh-CN" altLang="en-US" dirty="0" smtClean="0"/>
              <a:t>指标分析：当前网络平均、最大、最小读写情况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NETPACKET</a:t>
            </a:r>
            <a:r>
              <a:rPr lang="zh-CN" altLang="en-US" dirty="0" smtClean="0"/>
              <a:t>指标分析： 当前文件平均、最大、最小读写情况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PROC</a:t>
            </a:r>
            <a:r>
              <a:rPr lang="zh-CN" altLang="en-US" dirty="0" smtClean="0"/>
              <a:t>指标分析：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首先下载</a:t>
            </a:r>
            <a:r>
              <a:rPr lang="en-US" altLang="zh-CN" dirty="0" err="1" smtClean="0"/>
              <a:t>nmon</a:t>
            </a:r>
            <a:r>
              <a:rPr lang="zh-CN" altLang="en-US" dirty="0" smtClean="0"/>
              <a:t>软件</a:t>
            </a:r>
            <a:r>
              <a:rPr lang="en-US" altLang="zh-CN" dirty="0" smtClean="0">
                <a:hlinkClick r:id="rId1"/>
              </a:rPr>
              <a:t>http://nmon.sourceforge.net/pmwiki.php?n=Site.Download</a:t>
            </a:r>
            <a:r>
              <a:rPr lang="zh-CN" altLang="en-US" dirty="0" smtClean="0"/>
              <a:t>，打开这个网站下载符合自己操作系统的硬件的相关</a:t>
            </a:r>
            <a:r>
              <a:rPr lang="en-US" altLang="zh-CN" dirty="0" err="1" smtClean="0"/>
              <a:t>nmon</a:t>
            </a:r>
            <a:r>
              <a:rPr lang="zh-CN" altLang="en-US" dirty="0" smtClean="0"/>
              <a:t>版本的软件到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本地。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>
                <a:hlinkClick r:id="rId2"/>
              </a:rPr>
              <a:t>http://www.ibm.com/developerworks/wikis/display/Wikiptype/nmonanalyser</a:t>
            </a:r>
            <a:endParaRPr lang="zh-CN" altLang="en-US" dirty="0" smtClean="0"/>
          </a:p>
          <a:p>
            <a:r>
              <a:rPr lang="zh-CN" altLang="en-US" dirty="0" smtClean="0"/>
              <a:t>          下载</a:t>
            </a:r>
            <a:r>
              <a:rPr lang="en-US" altLang="zh-CN" dirty="0" err="1" smtClean="0"/>
              <a:t>nmonanalyser</a:t>
            </a:r>
            <a:r>
              <a:rPr lang="zh-CN" altLang="en-US" dirty="0" smtClean="0"/>
              <a:t>软件到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本地。打开解压缩文件后，我们会发现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个文件，一个是</a:t>
            </a:r>
            <a:r>
              <a:rPr lang="en-US" altLang="zh-CN" dirty="0" err="1" smtClean="0"/>
              <a:t>nmonanalyse</a:t>
            </a:r>
            <a:r>
              <a:rPr lang="zh-CN" altLang="en-US" dirty="0" smtClean="0"/>
              <a:t>的说明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格式的说明稳定，另一个是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格式的</a:t>
            </a:r>
            <a:r>
              <a:rPr lang="en-US" altLang="zh-CN" dirty="0" err="1" smtClean="0"/>
              <a:t>nmonanalyse</a:t>
            </a:r>
            <a:r>
              <a:rPr lang="zh-CN" altLang="en-US" smtClean="0"/>
              <a:t>文件。</a:t>
            </a:r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Nmon</a:t>
            </a:r>
            <a:r>
              <a:rPr lang="zh-CN" altLang="en-US" dirty="0" smtClean="0"/>
              <a:t>的背景、作用、版本使用</a:t>
            </a:r>
            <a:endParaRPr lang="en-US" altLang="zh-CN" dirty="0" smtClean="0"/>
          </a:p>
          <a:p>
            <a:r>
              <a:rPr lang="en-US" altLang="zh-CN" dirty="0" err="1" smtClean="0"/>
              <a:t>Nmon</a:t>
            </a:r>
            <a:r>
              <a:rPr lang="zh-CN" altLang="en-US" dirty="0" smtClean="0"/>
              <a:t>的安装、执行命令语句、结果文件生成方式</a:t>
            </a:r>
            <a:endParaRPr lang="en-US" altLang="zh-CN" dirty="0" smtClean="0"/>
          </a:p>
          <a:p>
            <a:r>
              <a:rPr lang="en-US" altLang="zh-CN" dirty="0" err="1" smtClean="0"/>
              <a:t>Nmon</a:t>
            </a:r>
            <a:r>
              <a:rPr lang="zh-CN" altLang="en-US" dirty="0" smtClean="0"/>
              <a:t>的分析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Nmon</a:t>
            </a:r>
            <a:r>
              <a:rPr lang="zh-CN" altLang="en-US" dirty="0" smtClean="0"/>
              <a:t>的背景、作用、版本使用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Nmon</a:t>
            </a:r>
            <a:r>
              <a:rPr lang="zh-CN" altLang="en-US" dirty="0" smtClean="0"/>
              <a:t>的背景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/>
            <a:r>
              <a:rPr lang="en-US" altLang="zh-CN" dirty="0" err="1" smtClean="0"/>
              <a:t>Nmon</a:t>
            </a:r>
            <a:r>
              <a:rPr lang="en-US" altLang="zh-CN" dirty="0" smtClean="0"/>
              <a:t> ( </a:t>
            </a:r>
            <a:r>
              <a:rPr lang="zh-CN" altLang="en-US" dirty="0" smtClean="0"/>
              <a:t>又名 </a:t>
            </a:r>
            <a:r>
              <a:rPr lang="en-US" altLang="zh-CN" dirty="0" smtClean="0"/>
              <a:t>Nigel’s Monitor) </a:t>
            </a:r>
            <a:r>
              <a:rPr lang="zh-CN" altLang="en-US" dirty="0" smtClean="0"/>
              <a:t>是非常常用的系统性能监视工具，由 </a:t>
            </a:r>
            <a:r>
              <a:rPr lang="en-US" altLang="zh-CN" dirty="0" smtClean="0"/>
              <a:t>IBM </a:t>
            </a:r>
            <a:r>
              <a:rPr lang="zh-CN" altLang="en-US" dirty="0" smtClean="0"/>
              <a:t>工程师 </a:t>
            </a:r>
            <a:r>
              <a:rPr lang="en-US" altLang="zh-CN" dirty="0" smtClean="0"/>
              <a:t>Nigel Griffiths </a:t>
            </a:r>
            <a:r>
              <a:rPr lang="zh-CN" altLang="en-US" dirty="0" smtClean="0"/>
              <a:t>开发，适用于 </a:t>
            </a:r>
            <a:r>
              <a:rPr lang="en-US" altLang="zh-CN" dirty="0" smtClean="0"/>
              <a:t>AIX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Advanced Interactive Executive </a:t>
            </a:r>
            <a:r>
              <a:rPr lang="zh-CN" altLang="en-US" dirty="0" smtClean="0"/>
              <a:t>高级交互执行体是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AT&amp;T Unix System V</a:t>
            </a:r>
            <a:r>
              <a:rPr lang="zh-CN" altLang="en-US" dirty="0" smtClean="0"/>
              <a:t>开发的一套类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操作系统，运行在</a:t>
            </a:r>
            <a:r>
              <a:rPr lang="en-US" altLang="zh-CN" dirty="0" smtClean="0"/>
              <a:t>IBM</a:t>
            </a:r>
            <a:r>
              <a:rPr lang="zh-CN" altLang="en-US" dirty="0" smtClean="0"/>
              <a:t>专有的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系列芯片设计的小型机硬件系统之上）和 </a:t>
            </a:r>
            <a:r>
              <a:rPr lang="en-US" altLang="zh-CN" dirty="0" smtClean="0"/>
              <a:t>Linux </a:t>
            </a:r>
            <a:r>
              <a:rPr lang="zh-CN" altLang="en-US" dirty="0" smtClean="0">
                <a:hlinkClick r:id="rId1"/>
              </a:rPr>
              <a:t>操作系统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Nmon</a:t>
            </a:r>
            <a:r>
              <a:rPr lang="zh-CN" altLang="en-US" dirty="0" smtClean="0"/>
              <a:t>的作用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该工具可以直接在屏幕上显示当前操作系统的资源利用率，以帮助大家找出系统瓶颈和协助系统调优。使用 </a:t>
            </a:r>
            <a:r>
              <a:rPr lang="en-US" altLang="zh-CN" dirty="0" err="1" smtClean="0"/>
              <a:t>Nmon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大家便可以轻松监控系统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、内存、网络、磁盘、文件系统、</a:t>
            </a:r>
            <a:r>
              <a:rPr lang="en-US" altLang="zh-CN" dirty="0" smtClean="0"/>
              <a:t>NFS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Top </a:t>
            </a:r>
            <a:r>
              <a:rPr lang="zh-CN" altLang="en-US" dirty="0" smtClean="0"/>
              <a:t>进程等信息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版本使用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 smtClean="0"/>
              <a:t>lsb_release</a:t>
            </a:r>
            <a:r>
              <a:rPr lang="en-US" altLang="zh-CN" dirty="0" smtClean="0"/>
              <a:t> –a</a:t>
            </a:r>
            <a:r>
              <a:rPr lang="zh-CN" altLang="en-US" dirty="0" smtClean="0"/>
              <a:t>查看当前</a:t>
            </a:r>
            <a:r>
              <a:rPr lang="en-US" altLang="zh-CN" dirty="0" err="1" smtClean="0"/>
              <a:t>liunx</a:t>
            </a:r>
            <a:r>
              <a:rPr lang="zh-CN" altLang="en-US" dirty="0" smtClean="0"/>
              <a:t>下面版本下载相应的</a:t>
            </a:r>
            <a:r>
              <a:rPr lang="en-US" altLang="zh-CN" dirty="0" err="1" smtClean="0"/>
              <a:t>nmon</a:t>
            </a:r>
            <a:r>
              <a:rPr lang="zh-CN" altLang="en-US" dirty="0" smtClean="0"/>
              <a:t>版本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Nmon</a:t>
            </a:r>
            <a:r>
              <a:rPr lang="zh-CN" altLang="en-US" dirty="0" smtClean="0"/>
              <a:t>的安装、执行命令语句、结果文件生成方式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Nmon</a:t>
            </a:r>
            <a:r>
              <a:rPr lang="zh-CN" altLang="en-US" dirty="0" smtClean="0"/>
              <a:t>的安装步骤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、直接下载</a:t>
            </a:r>
            <a:r>
              <a:rPr lang="en-US" altLang="zh-CN" dirty="0" err="1" smtClean="0"/>
              <a:t>nmon</a:t>
            </a:r>
            <a:r>
              <a:rPr lang="zh-CN" altLang="en-US" dirty="0" smtClean="0"/>
              <a:t>包，上传到</a:t>
            </a:r>
            <a:r>
              <a:rPr lang="en-US" altLang="zh-CN" dirty="0" err="1" smtClean="0"/>
              <a:t>liunx</a:t>
            </a:r>
            <a:r>
              <a:rPr lang="zh-CN" altLang="en-US" dirty="0" smtClean="0"/>
              <a:t>（命令</a:t>
            </a:r>
            <a:r>
              <a:rPr lang="en-US" altLang="zh-CN" dirty="0" err="1" smtClean="0"/>
              <a:t>rz</a:t>
            </a:r>
            <a:r>
              <a:rPr lang="zh-CN" altLang="en-US" dirty="0" smtClean="0"/>
              <a:t>）制定的目录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、给</a:t>
            </a:r>
            <a:r>
              <a:rPr lang="en-US" altLang="zh-CN" dirty="0" err="1" smtClean="0"/>
              <a:t>nmon</a:t>
            </a:r>
            <a:r>
              <a:rPr lang="zh-CN" altLang="en-US" dirty="0" smtClean="0"/>
              <a:t>权限（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XXX </a:t>
            </a:r>
            <a:r>
              <a:rPr lang="en-US" altLang="zh-CN" dirty="0" err="1" smtClean="0"/>
              <a:t>nmon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执行命令语句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endParaRPr lang="pt-BR" altLang="zh-CN" dirty="0" smtClean="0"/>
          </a:p>
          <a:p>
            <a:pPr marL="0" indent="0">
              <a:buNone/>
            </a:pPr>
            <a:r>
              <a:rPr lang="en-US" altLang="zh-CN" dirty="0" smtClean="0"/>
              <a:t>./</a:t>
            </a:r>
            <a:r>
              <a:rPr lang="en-US" altLang="zh-CN" dirty="0" err="1" smtClean="0"/>
              <a:t>nmon</a:t>
            </a:r>
            <a:r>
              <a:rPr lang="en-US" altLang="zh-CN" dirty="0" smtClean="0"/>
              <a:t>/ nmon_x86_rhel5  -f  -m /</a:t>
            </a:r>
            <a:r>
              <a:rPr lang="en-US" altLang="zh-CN" dirty="0" err="1" smtClean="0"/>
              <a:t>nmon</a:t>
            </a:r>
            <a:r>
              <a:rPr lang="en-US" altLang="zh-CN" dirty="0" smtClean="0"/>
              <a:t>/log  -s 30 -c 120</a:t>
            </a:r>
            <a:br>
              <a:rPr lang="en-US" altLang="zh-CN" dirty="0" smtClean="0"/>
            </a:br>
            <a:r>
              <a:rPr lang="zh-CN" altLang="en-US" dirty="0" smtClean="0"/>
              <a:t>其中各参数表示：</a:t>
            </a:r>
            <a:br>
              <a:rPr lang="zh-CN" altLang="en-US" dirty="0" smtClean="0"/>
            </a:br>
            <a:r>
              <a:rPr lang="zh-CN" altLang="en-US" dirty="0" smtClean="0"/>
              <a:t>  </a:t>
            </a:r>
            <a:r>
              <a:rPr lang="en-US" altLang="zh-CN" dirty="0" smtClean="0"/>
              <a:t>-f </a:t>
            </a:r>
            <a:r>
              <a:rPr lang="zh-CN" altLang="en-US" dirty="0" smtClean="0"/>
              <a:t>按标准格式输出文件：</a:t>
            </a:r>
            <a:r>
              <a:rPr lang="en-US" altLang="zh-CN" dirty="0" smtClean="0"/>
              <a:t>&lt;hostname&gt;_</a:t>
            </a:r>
            <a:r>
              <a:rPr lang="en-US" altLang="zh-CN" dirty="0" err="1" smtClean="0"/>
              <a:t>YYYYMMDD_HHMM.nmon</a:t>
            </a:r>
            <a:br>
              <a:rPr lang="en-US" altLang="zh-CN" dirty="0" smtClean="0"/>
            </a:br>
            <a:r>
              <a:rPr lang="en-US" altLang="zh-CN" dirty="0" smtClean="0"/>
              <a:t>  -m </a:t>
            </a:r>
            <a:r>
              <a:rPr lang="zh-CN" altLang="en-US" dirty="0" smtClean="0"/>
              <a:t>切换到路径去保存日志文件，如果不带</a:t>
            </a:r>
            <a:r>
              <a:rPr lang="en-US" altLang="zh-CN" dirty="0" smtClean="0"/>
              <a:t>-m</a:t>
            </a:r>
            <a:r>
              <a:rPr lang="zh-CN" altLang="en-US" dirty="0" smtClean="0"/>
              <a:t>默认就在</a:t>
            </a:r>
            <a:r>
              <a:rPr lang="en-US" altLang="zh-CN" dirty="0" err="1" smtClean="0"/>
              <a:t>nomon</a:t>
            </a:r>
            <a:r>
              <a:rPr lang="zh-CN" altLang="en-US" dirty="0" smtClean="0"/>
              <a:t>目录下</a:t>
            </a:r>
            <a:br>
              <a:rPr lang="zh-CN" altLang="en-US" dirty="0" smtClean="0"/>
            </a:br>
            <a:r>
              <a:rPr lang="zh-CN" altLang="en-US" dirty="0" smtClean="0"/>
              <a:t>  </a:t>
            </a:r>
            <a:r>
              <a:rPr lang="en-US" altLang="zh-CN" dirty="0" smtClean="0"/>
              <a:t>-s </a:t>
            </a:r>
            <a:r>
              <a:rPr lang="zh-CN" altLang="en-US" dirty="0" smtClean="0"/>
              <a:t>每隔</a:t>
            </a:r>
            <a:r>
              <a:rPr lang="en-US" altLang="zh-CN" dirty="0" smtClean="0"/>
              <a:t>n</a:t>
            </a:r>
            <a:r>
              <a:rPr lang="zh-CN" altLang="en-US" dirty="0" smtClean="0"/>
              <a:t>秒抽样一次，这里为</a:t>
            </a:r>
            <a:r>
              <a:rPr lang="en-US" altLang="zh-CN" dirty="0" smtClean="0"/>
              <a:t>30</a:t>
            </a:r>
            <a:br>
              <a:rPr lang="zh-CN" altLang="en-US" dirty="0" smtClean="0"/>
            </a:br>
            <a:r>
              <a:rPr lang="zh-CN" altLang="en-US" dirty="0" smtClean="0"/>
              <a:t>  </a:t>
            </a:r>
            <a:r>
              <a:rPr lang="en-US" altLang="zh-CN" dirty="0" smtClean="0"/>
              <a:t>-c </a:t>
            </a:r>
            <a:r>
              <a:rPr lang="zh-CN" altLang="en-US" dirty="0" smtClean="0"/>
              <a:t>取多少次，这里为</a:t>
            </a:r>
            <a:r>
              <a:rPr lang="en-US" altLang="zh-CN" dirty="0" smtClean="0"/>
              <a:t>120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Nmon</a:t>
            </a:r>
            <a:r>
              <a:rPr lang="zh-CN" altLang="en-US" dirty="0" smtClean="0"/>
              <a:t>的安装、执行命令语句、结果文件生成方式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Nmon</a:t>
            </a:r>
            <a:r>
              <a:rPr lang="zh-CN" altLang="en-US" dirty="0" smtClean="0"/>
              <a:t>的结果文件生成方式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直接下载</a:t>
            </a:r>
            <a:r>
              <a:rPr lang="en-US" altLang="zh-CN" dirty="0" err="1" smtClean="0"/>
              <a:t>nmon</a:t>
            </a:r>
            <a:r>
              <a:rPr lang="zh-CN" altLang="en-US" dirty="0" smtClean="0"/>
              <a:t>解析工具，通过</a:t>
            </a:r>
            <a:r>
              <a:rPr lang="en-US" altLang="zh-CN" dirty="0" err="1" smtClean="0"/>
              <a:t>nmon</a:t>
            </a:r>
            <a:r>
              <a:rPr lang="zh-CN" altLang="en-US" dirty="0" smtClean="0"/>
              <a:t>结果分析工具来解析</a:t>
            </a:r>
            <a:r>
              <a:rPr lang="en-US" altLang="zh-CN" dirty="0" err="1" smtClean="0"/>
              <a:t>nmon</a:t>
            </a:r>
            <a:r>
              <a:rPr lang="zh-CN" altLang="en-US" dirty="0" smtClean="0"/>
              <a:t>执行的结果文件为</a:t>
            </a:r>
            <a:r>
              <a:rPr lang="en-US" altLang="zh-CN" dirty="0" err="1" smtClean="0"/>
              <a:t>excle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直接打开解析工具，点击“</a:t>
            </a:r>
            <a:r>
              <a:rPr lang="en-US" altLang="zh-CN" dirty="0" smtClean="0"/>
              <a:t>Analyze </a:t>
            </a:r>
            <a:r>
              <a:rPr lang="en-US" altLang="zh-CN" dirty="0" err="1" smtClean="0"/>
              <a:t>nmon</a:t>
            </a:r>
            <a:r>
              <a:rPr lang="en-US" altLang="zh-CN" dirty="0" smtClean="0"/>
              <a:t> data</a:t>
            </a:r>
            <a:r>
              <a:rPr lang="zh-CN" altLang="en-US" dirty="0" smtClean="0"/>
              <a:t>”按钮打开需要解析的结果文件，直接生成</a:t>
            </a:r>
            <a:r>
              <a:rPr lang="en-US" altLang="zh-CN" dirty="0" err="1" smtClean="0"/>
              <a:t>excle</a:t>
            </a:r>
            <a:r>
              <a:rPr lang="zh-CN" altLang="en-US" dirty="0" smtClean="0"/>
              <a:t>分析结果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2907681"/>
            <a:ext cx="8003208" cy="289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Nmon</a:t>
            </a:r>
            <a:r>
              <a:rPr lang="zh-CN" altLang="en-US" dirty="0" smtClean="0"/>
              <a:t>的分析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Nmon</a:t>
            </a:r>
            <a:r>
              <a:rPr lang="zh-CN" altLang="en-US" dirty="0" smtClean="0"/>
              <a:t>的分析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指标类型：</a:t>
            </a:r>
            <a:r>
              <a:rPr lang="en-US" altLang="zh-CN" dirty="0" smtClean="0"/>
              <a:t>SYS_SUMM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AAA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StrayLines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BBBP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DISK_SUMM</a:t>
            </a:r>
            <a:r>
              <a:rPr lang="zh-CN" altLang="en-US" dirty="0" smtClean="0"/>
              <a:t> 、</a:t>
            </a:r>
            <a:r>
              <a:rPr lang="en-US" altLang="zh-CN" dirty="0" smtClean="0"/>
              <a:t>CPU_ALL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CPU_SUMM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DISKBSIZE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DISKBUSY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DISKREAD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DISKWRITE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DISKXFER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JFSFILE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NETPACKET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ZZZZ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CPU001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CPU003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CPU004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主要指标类型：</a:t>
            </a:r>
            <a:r>
              <a:rPr lang="en-US" altLang="zh-CN" dirty="0" smtClean="0"/>
              <a:t> SYS_SUMM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MEM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次要的指标类型：</a:t>
            </a:r>
            <a:r>
              <a:rPr lang="en-US" altLang="zh-CN" dirty="0" smtClean="0"/>
              <a:t> AAA</a:t>
            </a:r>
            <a:r>
              <a:rPr lang="zh-CN" altLang="en-US" dirty="0" smtClean="0"/>
              <a:t> 、</a:t>
            </a:r>
            <a:r>
              <a:rPr lang="en-US" altLang="zh-CN" dirty="0" smtClean="0"/>
              <a:t>DISK_SUMM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CPU_ALL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CPU_SUMM</a:t>
            </a:r>
            <a:r>
              <a:rPr lang="zh-CN" altLang="en-US" dirty="0" smtClean="0"/>
              <a:t> 、</a:t>
            </a:r>
            <a:r>
              <a:rPr lang="en-US" altLang="zh-CN" dirty="0" smtClean="0"/>
              <a:t>NET</a:t>
            </a:r>
            <a:r>
              <a:rPr lang="zh-CN" altLang="en-US" dirty="0" smtClean="0"/>
              <a:t> 、</a:t>
            </a:r>
            <a:r>
              <a:rPr lang="en-US" altLang="zh-CN" dirty="0" smtClean="0"/>
              <a:t>NETPACKET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PROC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Nmon</a:t>
            </a:r>
            <a:r>
              <a:rPr lang="zh-CN" altLang="en-US" dirty="0" smtClean="0"/>
              <a:t>的分析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SYS_SUMM</a:t>
            </a:r>
            <a:r>
              <a:rPr lang="zh-CN" altLang="en-US" dirty="0" smtClean="0"/>
              <a:t>指标分析：系统整体情况，</a:t>
            </a:r>
            <a:r>
              <a:rPr lang="en-US" altLang="zh-CN" dirty="0" smtClean="0"/>
              <a:t>cup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tps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主要指标类型：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cup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、查看当前的</a:t>
            </a:r>
            <a:r>
              <a:rPr lang="en-US" altLang="zh-CN" dirty="0" smtClean="0"/>
              <a:t>cup</a:t>
            </a:r>
            <a:r>
              <a:rPr lang="zh-CN" altLang="en-US" dirty="0" smtClean="0"/>
              <a:t>平均、最大值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、查看空闲</a:t>
            </a:r>
            <a:r>
              <a:rPr lang="en-US" altLang="zh-CN" dirty="0" smtClean="0"/>
              <a:t>cup</a:t>
            </a:r>
            <a:r>
              <a:rPr lang="zh-CN" altLang="en-US" dirty="0" smtClean="0"/>
              <a:t>百分比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、查看</a:t>
            </a:r>
            <a:r>
              <a:rPr lang="en-US" altLang="zh-CN" dirty="0" smtClean="0"/>
              <a:t>IO</a:t>
            </a:r>
            <a:r>
              <a:rPr lang="zh-CN" altLang="en-US" dirty="0" smtClean="0"/>
              <a:t>等待占用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的百分比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tsp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、查看当前的</a:t>
            </a:r>
            <a:r>
              <a:rPr lang="en-US" altLang="zh-CN" dirty="0" smtClean="0"/>
              <a:t>tsp</a:t>
            </a:r>
            <a:r>
              <a:rPr lang="zh-CN" altLang="en-US" dirty="0" smtClean="0"/>
              <a:t>平均、最大值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、查看当前</a:t>
            </a:r>
            <a:r>
              <a:rPr lang="en-US" altLang="zh-CN" dirty="0" smtClean="0"/>
              <a:t>tsp</a:t>
            </a:r>
            <a:r>
              <a:rPr lang="zh-CN" altLang="en-US" dirty="0" smtClean="0"/>
              <a:t>最大值时间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07744" y="1711411"/>
            <a:ext cx="8408987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Nmon</a:t>
            </a:r>
            <a:r>
              <a:rPr lang="zh-CN" altLang="en-US" dirty="0" smtClean="0"/>
              <a:t>的分析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MEM</a:t>
            </a:r>
            <a:r>
              <a:rPr lang="zh-CN" altLang="en-US" dirty="0" smtClean="0"/>
              <a:t>指标分析：查看当前的内容使用情况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主要指标类型：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memfree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、查看压力测试时间段内的剩余内存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9237" y="2689623"/>
            <a:ext cx="88947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58到家PPT">
      <a:dk1>
        <a:srgbClr val="333333"/>
      </a:dk1>
      <a:lt1>
        <a:sysClr val="window" lastClr="FFFFFF"/>
      </a:lt1>
      <a:dk2>
        <a:srgbClr val="D70005"/>
      </a:dk2>
      <a:lt2>
        <a:srgbClr val="8E8E93"/>
      </a:lt2>
      <a:accent1>
        <a:srgbClr val="FC3158"/>
      </a:accent1>
      <a:accent2>
        <a:srgbClr val="147EFB"/>
      </a:accent2>
      <a:accent3>
        <a:srgbClr val="FD9426"/>
      </a:accent3>
      <a:accent4>
        <a:srgbClr val="8E8E93"/>
      </a:accent4>
      <a:accent5>
        <a:srgbClr val="53D769"/>
      </a:accent5>
      <a:accent6>
        <a:srgbClr val="663300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1842</Words>
  <Application>WPS 演示</Application>
  <PresentationFormat>全屏显示(16:9)</PresentationFormat>
  <Paragraphs>101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Heiti SC Light</vt:lpstr>
      <vt:lpstr>Arial</vt:lpstr>
      <vt:lpstr>微软雅黑</vt:lpstr>
      <vt:lpstr>Arial Unicode MS</vt:lpstr>
      <vt:lpstr>Calibri</vt:lpstr>
      <vt:lpstr>Office 主题</vt:lpstr>
      <vt:lpstr>Nmon的使用</vt:lpstr>
      <vt:lpstr>下载地址</vt:lpstr>
      <vt:lpstr>目录</vt:lpstr>
      <vt:lpstr>Nmon的背景、作用、版本使用</vt:lpstr>
      <vt:lpstr>Nmon的安装、执行命令语句、结果文件生成方式</vt:lpstr>
      <vt:lpstr>Nmon的安装、执行命令语句、结果文件生成方式</vt:lpstr>
      <vt:lpstr>Nmon的分析1</vt:lpstr>
      <vt:lpstr>Nmon的分析2</vt:lpstr>
      <vt:lpstr>Nmon的分析3</vt:lpstr>
      <vt:lpstr>Nmon的分析4</vt:lpstr>
      <vt:lpstr>谢谢！</vt:lpstr>
    </vt:vector>
  </TitlesOfParts>
  <Company>Baixing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Herry Zhao</dc:creator>
  <cp:lastModifiedBy>daojia</cp:lastModifiedBy>
  <cp:revision>590</cp:revision>
  <dcterms:created xsi:type="dcterms:W3CDTF">2015-03-24T17:03:00Z</dcterms:created>
  <dcterms:modified xsi:type="dcterms:W3CDTF">2017-10-25T10:35:36Z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