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28" r:id="rId2"/>
    <p:sldId id="329" r:id="rId3"/>
    <p:sldId id="351" r:id="rId4"/>
    <p:sldId id="350" r:id="rId5"/>
    <p:sldId id="349" r:id="rId6"/>
    <p:sldId id="347" r:id="rId7"/>
    <p:sldId id="356" r:id="rId8"/>
    <p:sldId id="339" r:id="rId9"/>
    <p:sldId id="352" r:id="rId10"/>
    <p:sldId id="353" r:id="rId11"/>
    <p:sldId id="354" r:id="rId12"/>
    <p:sldId id="358" r:id="rId13"/>
    <p:sldId id="359" r:id="rId14"/>
    <p:sldId id="348" r:id="rId15"/>
    <p:sldId id="355" r:id="rId16"/>
    <p:sldId id="357" r:id="rId1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47EFB"/>
    <a:srgbClr val="FC3158"/>
    <a:srgbClr val="89FC20"/>
    <a:srgbClr val="FD9426"/>
    <a:srgbClr val="1AFC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0" autoAdjust="0"/>
    <p:restoredTop sz="88962" autoAdjust="0"/>
  </p:normalViewPr>
  <p:slideViewPr>
    <p:cSldViewPr snapToGrid="0" snapToObjects="1">
      <p:cViewPr varScale="1">
        <p:scale>
          <a:sx n="83" d="100"/>
          <a:sy n="83" d="100"/>
        </p:scale>
        <p:origin x="-103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D877-8D5F-44C3-87BD-FBF93D4B0C50}" type="datetimeFigureOut">
              <a:rPr lang="zh-CN" altLang="en-US" smtClean="0"/>
              <a:pPr/>
              <a:t>2016-10-8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79AC-E2C8-4E8B-A6D1-621B00652E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358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399" cy="6548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4" name="图片 3" descr="logo_SWAN_09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638" t="38358" r="16920" b="36949"/>
          <a:stretch/>
        </p:blipFill>
        <p:spPr>
          <a:xfrm>
            <a:off x="3896177" y="3968949"/>
            <a:ext cx="1380924" cy="521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05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155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53158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2016-10-8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6" name="图片 5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163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2016-10-8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317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2016-10-8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222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0587" y="2060972"/>
            <a:ext cx="4947684" cy="1021556"/>
          </a:xfrm>
        </p:spPr>
        <p:txBody>
          <a:bodyPr anchor="t">
            <a:noAutofit/>
          </a:bodyPr>
          <a:lstStyle>
            <a:lvl1pPr algn="l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  <a:pPr/>
              <a:t>2016-10-8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  <p:cxnSp>
        <p:nvCxnSpPr>
          <p:cNvPr id="11" name="直线连接符 10"/>
          <p:cNvCxnSpPr/>
          <p:nvPr userDrawn="1"/>
        </p:nvCxnSpPr>
        <p:spPr>
          <a:xfrm>
            <a:off x="3428652" y="1024230"/>
            <a:ext cx="0" cy="30950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1063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2016-10-8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085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2016-10-8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3349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2016-10-8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3405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083699"/>
            <a:ext cx="3012762" cy="482071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08289" y="1028952"/>
            <a:ext cx="4733798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1719062"/>
            <a:ext cx="3012762" cy="239599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2016-10-8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10" name="图片 9" descr="logo_SWAN_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587" t="38837" r="18368" b="39347"/>
          <a:stretch/>
        </p:blipFill>
        <p:spPr>
          <a:xfrm>
            <a:off x="7614684" y="244344"/>
            <a:ext cx="1201038" cy="415608"/>
          </a:xfrm>
          <a:prstGeom prst="rect">
            <a:avLst/>
          </a:prstGeom>
        </p:spPr>
      </p:pic>
      <p:pic>
        <p:nvPicPr>
          <p:cNvPr id="11" name="图片 10" descr="PATT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909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  <a:pPr/>
              <a:t>2016-10-8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79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8158" y="2060972"/>
            <a:ext cx="4947684" cy="1021556"/>
          </a:xfrm>
        </p:spPr>
        <p:txBody>
          <a:bodyPr anchor="t">
            <a:noAutofit/>
          </a:bodyPr>
          <a:lstStyle>
            <a:lvl1pPr algn="ctr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  <a:pPr/>
              <a:t>2016-10-8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541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48359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685420E6-F3E8-A243-BF2E-A3531113D14E}" type="datetimeFigureOut">
              <a:rPr kumimoji="1" lang="zh-CN" altLang="en-US" smtClean="0"/>
              <a:pPr/>
              <a:t>2016-10-8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DA4F24D8-9592-BD4E-A9D7-15BE083B81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logo_SWAN_02.png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587" t="38837" r="18368" b="39347"/>
          <a:stretch/>
        </p:blipFill>
        <p:spPr>
          <a:xfrm>
            <a:off x="7614684" y="244344"/>
            <a:ext cx="1201038" cy="415608"/>
          </a:xfrm>
          <a:prstGeom prst="rect">
            <a:avLst/>
          </a:prstGeom>
        </p:spPr>
      </p:pic>
      <p:cxnSp>
        <p:nvCxnSpPr>
          <p:cNvPr id="10" name="直线连接符 9"/>
          <p:cNvCxnSpPr/>
          <p:nvPr userDrawn="1"/>
        </p:nvCxnSpPr>
        <p:spPr>
          <a:xfrm>
            <a:off x="653475" y="1052179"/>
            <a:ext cx="6300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PATTEN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269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3" r:id="rId9"/>
    <p:sldLayoutId id="2147483664" r:id="rId10"/>
    <p:sldLayoutId id="2147483660" r:id="rId11"/>
    <p:sldLayoutId id="2147483661" r:id="rId12"/>
    <p:sldLayoutId id="2147483662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Heiti SC Light"/>
          <a:ea typeface="Heiti SC Light"/>
          <a:cs typeface="Heiti SC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Heiti SC Light"/>
          <a:ea typeface="Heiti SC Light"/>
          <a:cs typeface="Heiti SC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Heiti SC Light"/>
          <a:ea typeface="Heiti SC Light"/>
          <a:cs typeface="Heiti SC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Heiti SC Light"/>
          <a:ea typeface="Heiti SC Light"/>
          <a:cs typeface="Heiti SC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37760"/>
            <a:ext cx="7772400" cy="2028170"/>
          </a:xfrm>
        </p:spPr>
        <p:txBody>
          <a:bodyPr/>
          <a:lstStyle/>
          <a:p>
            <a:r>
              <a:rPr kumimoji="1" lang="zh-CN" altLang="en-US" sz="4400" dirty="0" smtClean="0"/>
              <a:t>风控系统架构</a:t>
            </a:r>
            <a:r>
              <a:rPr kumimoji="1" lang="en-US" altLang="zh-CN" sz="4400" dirty="0" smtClean="0"/>
              <a:t/>
            </a:r>
            <a:br>
              <a:rPr kumimoji="1" lang="en-US" altLang="zh-CN" sz="4400" dirty="0" smtClean="0"/>
            </a:br>
            <a:r>
              <a:rPr kumimoji="1" lang="en-US" altLang="zh-CN" sz="3600" dirty="0" smtClean="0"/>
              <a:t/>
            </a:r>
            <a:br>
              <a:rPr kumimoji="1" lang="en-US" altLang="zh-CN" sz="3600" dirty="0" smtClean="0"/>
            </a:br>
            <a:endParaRPr kumimoji="1"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73868" y="3012370"/>
            <a:ext cx="3593591" cy="917454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 sz="1700" dirty="0" smtClean="0"/>
              <a:t>蔡敏</a:t>
            </a:r>
            <a:endParaRPr kumimoji="1" lang="en-US" altLang="zh-CN" sz="1700" dirty="0" smtClean="0"/>
          </a:p>
        </p:txBody>
      </p:sp>
    </p:spTree>
    <p:extLst>
      <p:ext uri="{BB962C8B-B14F-4D97-AF65-F5344CB8AC3E}">
        <p14:creationId xmlns="" xmlns:p14="http://schemas.microsoft.com/office/powerpoint/2010/main" val="23152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容灾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策略回溯系统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0896" y="1357731"/>
            <a:ext cx="8055380" cy="33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应用背景：系统短时间不可用，或者短时间系统存在</a:t>
            </a:r>
            <a:r>
              <a:rPr lang="en-US" altLang="zh-CN" sz="1400" dirty="0" smtClean="0">
                <a:latin typeface="Heiti SC Light"/>
                <a:ea typeface="Heiti SC Light"/>
                <a:cs typeface="Heiti SC Light"/>
              </a:rPr>
              <a:t>bug</a:t>
            </a: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，导致策略执行结果有误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系统修复后，执行策略回溯系统，重新回溯一遍可能存在问题的信息</a:t>
            </a:r>
            <a:r>
              <a:rPr lang="en-US" altLang="zh-CN" sz="1400" dirty="0" smtClean="0">
                <a:latin typeface="Heiti SC Light"/>
                <a:ea typeface="Heiti SC Light"/>
                <a:cs typeface="Heiti SC Light"/>
              </a:rPr>
              <a:t>id</a:t>
            </a: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和策略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保险丝过载保护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0896" y="1357731"/>
            <a:ext cx="8055380" cy="33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应用背景：系统依赖过多，依赖服务不稳定性是常态，不能因为某个依赖服务的问题导致风控系统异常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 核心思想是监控外部依赖服务的调用情况，</a:t>
            </a: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如果</a:t>
            </a: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某</a:t>
            </a: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外部</a:t>
            </a: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服务调用超时或者失败超过一定 比率，则断开保险丝， 即不再调用外部服务而直接返回失败。保险丝断开状态会持续一段</a:t>
            </a: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时间之后</a:t>
            </a: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才重 新允许调用外部服务，此时若发现外部服务可用， 则合上保险丝，恢复到原始状态。保险丝有三个状态，正 常，生病和死亡状态，各个状态下的调用对应不同的处理逻辑。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策略执行优化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0896" y="1357731"/>
            <a:ext cx="8055380" cy="33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应用背景：单个信息需要过的策略可能有上百条，怎么去高效的执行，使得系统平均响应时间在</a:t>
            </a:r>
            <a:r>
              <a:rPr lang="en-US" altLang="zh-CN" sz="1400" dirty="0" smtClean="0">
                <a:latin typeface="Heiti SC Light"/>
                <a:ea typeface="Heiti SC Light"/>
                <a:cs typeface="Heiti SC Light"/>
              </a:rPr>
              <a:t>20ms</a:t>
            </a: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内？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策略分级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服务拆分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工具结果缓存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策略并行执行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保险丝过载保护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0896" y="1357731"/>
            <a:ext cx="8055380" cy="33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b="1" dirty="0" smtClean="0"/>
              <a:t>应用场景：</a:t>
            </a:r>
            <a:endParaRPr lang="en-US" altLang="zh-CN" sz="1400" b="1" dirty="0" smtClean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/>
              <a:t>聚类：相似文本</a:t>
            </a:r>
            <a:endParaRPr lang="en-US" altLang="zh-CN" sz="1400" dirty="0" smtClean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/>
              <a:t>分类：关键词动态监测</a:t>
            </a:r>
            <a:endParaRPr lang="en-US" altLang="zh-CN" sz="1400" dirty="0" smtClean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/>
              <a:t>离群点检测：登陆行为</a:t>
            </a:r>
            <a:endParaRPr lang="en-US" altLang="zh-CN" sz="1400" dirty="0" smtClean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/>
              <a:t>深度学习：图像识别</a:t>
            </a:r>
            <a:endParaRPr lang="en-US" altLang="zh-CN" sz="1400" dirty="0" smtClean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/>
              <a:t>算法：</a:t>
            </a:r>
            <a:r>
              <a:rPr lang="en-US" altLang="zh-CN" sz="1400" dirty="0" err="1" smtClean="0"/>
              <a:t>kmeans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dbscan</a:t>
            </a:r>
            <a:r>
              <a:rPr lang="zh-CN" altLang="en-US" sz="1400" dirty="0" smtClean="0"/>
              <a:t>，随机森林，</a:t>
            </a:r>
            <a:r>
              <a:rPr lang="en-US" altLang="zh-CN" sz="1400" dirty="0" smtClean="0"/>
              <a:t>c4.5</a:t>
            </a:r>
            <a:r>
              <a:rPr lang="zh-CN" altLang="en-US" sz="1400" dirty="0" smtClean="0"/>
              <a:t>决策树，</a:t>
            </a:r>
            <a:r>
              <a:rPr lang="en-US" altLang="zh-CN" sz="1400" dirty="0" smtClean="0"/>
              <a:t>logistic regression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cart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adaboost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svm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em</a:t>
            </a:r>
            <a:r>
              <a:rPr lang="zh-CN" altLang="en-US" sz="1400" dirty="0" smtClean="0"/>
              <a:t>，深度学习等</a:t>
            </a:r>
            <a:endParaRPr lang="en-US" altLang="zh-CN" sz="1400" dirty="0" smtClean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/>
              <a:t>框架：</a:t>
            </a:r>
            <a:r>
              <a:rPr lang="en-US" altLang="zh-CN" sz="1400" dirty="0" smtClean="0"/>
              <a:t>spark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storm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hadoop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caffe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libsvm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scikit</a:t>
            </a:r>
            <a:r>
              <a:rPr lang="en-US" altLang="zh-CN" sz="1400" dirty="0" smtClean="0"/>
              <a:t>-learn</a:t>
            </a:r>
            <a:r>
              <a:rPr lang="zh-CN" altLang="en-US" sz="1400" dirty="0" smtClean="0"/>
              <a:t>等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监控</a:t>
            </a:r>
            <a:r>
              <a:rPr lang="zh-CN" altLang="en-US" dirty="0"/>
              <a:t>平台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opentsdb+grafana</a:t>
            </a:r>
            <a:r>
              <a:rPr lang="zh-CN" altLang="en-US" dirty="0" smtClean="0"/>
              <a:t>，无状态设计，部署简单，界面美观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7" name="图片 6" descr="dashboard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0" y="1624898"/>
            <a:ext cx="5089691" cy="32785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50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数据报表平台</a:t>
            </a:r>
            <a:endParaRPr lang="zh-CN" altLang="en-US" dirty="0"/>
          </a:p>
        </p:txBody>
      </p:sp>
      <p:pic>
        <p:nvPicPr>
          <p:cNvPr id="4" name="内容占位符 3" descr="绘图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847" y="1411287"/>
            <a:ext cx="6486525" cy="29718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 smtClean="0">
              <a:solidFill>
                <a:srgbClr val="FF0000"/>
              </a:solidFill>
            </a:endParaRPr>
          </a:p>
          <a:p>
            <a:endParaRPr lang="en-US" altLang="zh-CN" sz="3200" dirty="0" smtClean="0">
              <a:solidFill>
                <a:srgbClr val="FF0000"/>
              </a:solidFill>
            </a:endParaRPr>
          </a:p>
          <a:p>
            <a:pPr lvl="6"/>
            <a:r>
              <a:rPr lang="en-US" altLang="zh-CN" sz="3400" dirty="0" smtClean="0">
                <a:solidFill>
                  <a:srgbClr val="FF0000"/>
                </a:solidFill>
              </a:rPr>
              <a:t>Thanks</a:t>
            </a:r>
            <a:r>
              <a:rPr lang="zh-CN" altLang="en-US" sz="3400" dirty="0" smtClean="0">
                <a:solidFill>
                  <a:srgbClr val="FF0000"/>
                </a:solidFill>
              </a:rPr>
              <a:t>！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4797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系统介绍</a:t>
            </a:r>
            <a:endParaRPr lang="en-US" altLang="zh-CN" dirty="0" smtClean="0"/>
          </a:p>
          <a:p>
            <a:r>
              <a:rPr lang="zh-CN" altLang="en-US" dirty="0" smtClean="0"/>
              <a:t>系统目标</a:t>
            </a:r>
            <a:endParaRPr lang="en-US" altLang="zh-CN" dirty="0" smtClean="0"/>
          </a:p>
          <a:p>
            <a:r>
              <a:rPr lang="zh-CN" altLang="en-US" dirty="0" smtClean="0"/>
              <a:t>系统架构</a:t>
            </a:r>
            <a:endParaRPr lang="en-US" altLang="zh-CN" dirty="0" smtClean="0"/>
          </a:p>
          <a:p>
            <a:r>
              <a:rPr lang="zh-CN" altLang="en-US" dirty="0" smtClean="0"/>
              <a:t>容灾体系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系统介绍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0896" y="1357731"/>
            <a:ext cx="8055380" cy="33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latin typeface="Heiti SC Light"/>
                <a:ea typeface="Heiti SC Light"/>
                <a:cs typeface="Heiti SC Light"/>
              </a:rPr>
              <a:t>58</a:t>
            </a:r>
            <a:r>
              <a:rPr lang="zh-CN" altLang="en-US" dirty="0" smtClean="0">
                <a:latin typeface="Heiti SC Light"/>
                <a:ea typeface="Heiti SC Light"/>
                <a:cs typeface="Heiti SC Light"/>
              </a:rPr>
              <a:t>赶集集团所有业务系统，接入统一的风控和反欺诈体系</a:t>
            </a:r>
            <a:endParaRPr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Heiti SC Light"/>
                <a:ea typeface="Heiti SC Light"/>
                <a:cs typeface="Heiti SC Light"/>
              </a:rPr>
              <a:t>目前接入的业务线：发帖系统，简历系统，转转系统，中华英才等</a:t>
            </a:r>
            <a:endParaRPr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43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系统目标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0896" y="1222264"/>
            <a:ext cx="8055380" cy="33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dirty="0" smtClean="0">
                <a:latin typeface="Heiti SC Light"/>
                <a:ea typeface="Heiti SC Light"/>
                <a:cs typeface="Heiti SC Light"/>
              </a:rPr>
              <a:t>统一业务体系，方便业务接入</a:t>
            </a:r>
            <a:endParaRPr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dirty="0" smtClean="0">
                <a:latin typeface="Heiti SC Light"/>
                <a:ea typeface="Heiti SC Light"/>
                <a:cs typeface="Heiti SC Light"/>
              </a:rPr>
              <a:t>统一数据体系</a:t>
            </a:r>
            <a:endParaRPr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dirty="0" smtClean="0">
                <a:latin typeface="Heiti SC Light"/>
                <a:ea typeface="Heiti SC Light"/>
                <a:cs typeface="Heiti SC Light"/>
              </a:rPr>
              <a:t>系统性能高效，平均响应时长</a:t>
            </a:r>
            <a:r>
              <a:rPr lang="en-US" altLang="zh-CN" dirty="0" smtClean="0">
                <a:latin typeface="Heiti SC Light"/>
                <a:ea typeface="Heiti SC Light"/>
                <a:cs typeface="Heiti SC Light"/>
              </a:rPr>
              <a:t>20ms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dirty="0" smtClean="0">
                <a:latin typeface="Heiti SC Light"/>
                <a:ea typeface="Heiti SC Light"/>
                <a:cs typeface="Heiti SC Light"/>
              </a:rPr>
              <a:t>报表</a:t>
            </a:r>
            <a:r>
              <a:rPr lang="en-US" altLang="zh-CN" dirty="0" smtClean="0">
                <a:latin typeface="Heiti SC Light"/>
                <a:ea typeface="Heiti SC Light"/>
                <a:cs typeface="Heiti SC Light"/>
              </a:rPr>
              <a:t>&amp;</a:t>
            </a:r>
            <a:r>
              <a:rPr lang="zh-CN" altLang="en-US" dirty="0" smtClean="0">
                <a:latin typeface="Heiti SC Light"/>
                <a:ea typeface="Heiti SC Light"/>
                <a:cs typeface="Heiti SC Light"/>
              </a:rPr>
              <a:t>监控完善</a:t>
            </a:r>
            <a:endParaRPr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iti SC Light"/>
              <a:ea typeface="Heiti SC Light"/>
              <a:cs typeface="Heiti SC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36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0896" y="1222264"/>
            <a:ext cx="8055380" cy="33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5" name="图片 4" descr="绘图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66" y="1549717"/>
            <a:ext cx="6029325" cy="2524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23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5" name="图片 4" descr="绘图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202008"/>
            <a:ext cx="4564380" cy="36224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85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5" name="内容占位符 4" descr="风控系统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306" y="1200150"/>
            <a:ext cx="4337387" cy="33940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容灾</a:t>
            </a:r>
            <a:r>
              <a:rPr lang="en-US" altLang="zh-CN" dirty="0" smtClean="0"/>
              <a:t>--</a:t>
            </a:r>
            <a:r>
              <a:rPr lang="zh-CN" altLang="en-US" dirty="0" smtClean="0"/>
              <a:t>策略执行失败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0896" y="1357731"/>
            <a:ext cx="8055380" cy="33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应用背景：某些策略如果执行失败，必须采取措施，否则会有很大影响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策略分类：核心策略和非核心策略，核心策略失败后必须重试，非核心策略允许少量的失败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核心策略失败后，我们会把相关信息入</a:t>
            </a:r>
            <a:r>
              <a:rPr lang="en-US" altLang="zh-CN" sz="1400" dirty="0" err="1" smtClean="0">
                <a:latin typeface="Heiti SC Light"/>
                <a:ea typeface="Heiti SC Light"/>
                <a:cs typeface="Heiti SC Light"/>
              </a:rPr>
              <a:t>redis</a:t>
            </a: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队列存储，然后每隔两分钟重试，如果重试三次均失败，人工介入处理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容灾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处理单元执行失败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0896" y="1357731"/>
            <a:ext cx="8055380" cy="33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应用背景：在业务上，一些处理逻辑存在分布式事务的问题，必须保证事务完整性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通过</a:t>
            </a:r>
            <a:r>
              <a:rPr lang="en-US" altLang="zh-CN" sz="1400" dirty="0" err="1" smtClean="0">
                <a:latin typeface="Heiti SC Light"/>
                <a:ea typeface="Heiti SC Light"/>
                <a:cs typeface="Heiti SC Light"/>
              </a:rPr>
              <a:t>esb</a:t>
            </a:r>
            <a:r>
              <a:rPr lang="zh-CN" altLang="en-US" sz="1400" dirty="0" smtClean="0">
                <a:latin typeface="Heiti SC Light"/>
                <a:ea typeface="Heiti SC Light"/>
                <a:cs typeface="Heiti SC Light"/>
              </a:rPr>
              <a:t>来保证事务完整性，数据允许短时间的不一致状态</a:t>
            </a: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58到家PPT">
      <a:dk1>
        <a:srgbClr val="333333"/>
      </a:dk1>
      <a:lt1>
        <a:sysClr val="window" lastClr="FFFFFF"/>
      </a:lt1>
      <a:dk2>
        <a:srgbClr val="D70005"/>
      </a:dk2>
      <a:lt2>
        <a:srgbClr val="8E8E93"/>
      </a:lt2>
      <a:accent1>
        <a:srgbClr val="FC3158"/>
      </a:accent1>
      <a:accent2>
        <a:srgbClr val="147EFB"/>
      </a:accent2>
      <a:accent3>
        <a:srgbClr val="FD9426"/>
      </a:accent3>
      <a:accent4>
        <a:srgbClr val="8E8E93"/>
      </a:accent4>
      <a:accent5>
        <a:srgbClr val="53D769"/>
      </a:accent5>
      <a:accent6>
        <a:srgbClr val="663300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12384</TotalTime>
  <Words>405</Words>
  <Application>Microsoft Office PowerPoint</Application>
  <PresentationFormat>全屏显示(16:9)</PresentationFormat>
  <Paragraphs>55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风控系统架构  </vt:lpstr>
      <vt:lpstr>主要内容</vt:lpstr>
      <vt:lpstr>系统介绍</vt:lpstr>
      <vt:lpstr>系统目标</vt:lpstr>
      <vt:lpstr>系统架构</vt:lpstr>
      <vt:lpstr>系统架构</vt:lpstr>
      <vt:lpstr>系统架构</vt:lpstr>
      <vt:lpstr>容灾--策略执行失败</vt:lpstr>
      <vt:lpstr>容灾—处理单元执行失败</vt:lpstr>
      <vt:lpstr>容灾—策略回溯系统</vt:lpstr>
      <vt:lpstr>保险丝过载保护</vt:lpstr>
      <vt:lpstr>策略执行优化</vt:lpstr>
      <vt:lpstr>机器学习</vt:lpstr>
      <vt:lpstr>监控平台</vt:lpstr>
      <vt:lpstr>数据报表平台</vt:lpstr>
      <vt:lpstr>幻灯片 16</vt:lpstr>
    </vt:vector>
  </TitlesOfParts>
  <Company>Baixing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Herry Zhao</dc:creator>
  <cp:lastModifiedBy>daojia</cp:lastModifiedBy>
  <cp:revision>1072</cp:revision>
  <dcterms:created xsi:type="dcterms:W3CDTF">2015-03-24T17:03:44Z</dcterms:created>
  <dcterms:modified xsi:type="dcterms:W3CDTF">2016-10-08T07:50:21Z</dcterms:modified>
</cp:coreProperties>
</file>