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597819"/>
            <a:ext cx="7772400" cy="11025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1792288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Picture Placeholder 2"/>
          <p:cNvSpPr/>
          <p:nvPr>
            <p:ph type="pic" sz="half" idx="13"/>
          </p:nvPr>
        </p:nvSpPr>
        <p:spPr>
          <a:xfrm>
            <a:off x="1792288" y="459581"/>
            <a:ext cx="5486402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2" cy="603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xfrm>
            <a:off x="6629400" y="205978"/>
            <a:ext cx="2057400" cy="438864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idx="1"/>
          </p:nvPr>
        </p:nvSpPr>
        <p:spPr>
          <a:xfrm>
            <a:off x="457200" y="205978"/>
            <a:ext cx="6019800" cy="438864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685800" y="1597819"/>
            <a:ext cx="7772400" cy="11025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722312" y="3305176"/>
            <a:ext cx="7772401" cy="1021558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22312" y="2180033"/>
            <a:ext cx="7772401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57200" y="1151333"/>
            <a:ext cx="4040188" cy="4798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/>
          <p:nvPr>
            <p:ph type="body" sz="quarter" idx="13"/>
          </p:nvPr>
        </p:nvSpPr>
        <p:spPr>
          <a:xfrm>
            <a:off x="4645026" y="1151333"/>
            <a:ext cx="4041777" cy="479824"/>
          </a:xfrm>
          <a:prstGeom prst="rect">
            <a:avLst/>
          </a:prstGeom>
        </p:spPr>
        <p:txBody>
          <a:bodyPr anchor="b"/>
          <a:lstStyle/>
          <a:p>
            <a:pPr marL="274320" indent="-274320" defTabSz="365760">
              <a:spcBef>
                <a:spcPts val="500"/>
              </a:spcBef>
              <a:defRPr sz="2560"/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xfrm>
            <a:off x="457201" y="204785"/>
            <a:ext cx="3008315" cy="87154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/>
          <p:nvPr>
            <p:ph type="body" sz="half" idx="13"/>
          </p:nvPr>
        </p:nvSpPr>
        <p:spPr>
          <a:xfrm>
            <a:off x="457200" y="1076326"/>
            <a:ext cx="3008316" cy="351829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4769565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39240" cy="51435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50800" dir="5400000">
              <a:srgbClr val="000000"/>
            </a:outerShdw>
          </a:effectLst>
        </p:spPr>
      </p:pic>
      <p:sp>
        <p:nvSpPr>
          <p:cNvPr id="122" name="文本框 6"/>
          <p:cNvSpPr txBox="1"/>
          <p:nvPr/>
        </p:nvSpPr>
        <p:spPr>
          <a:xfrm>
            <a:off x="4265929" y="2708700"/>
            <a:ext cx="6121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王洋</a:t>
            </a:r>
          </a:p>
        </p:txBody>
      </p:sp>
      <p:sp>
        <p:nvSpPr>
          <p:cNvPr id="123" name="文本框 5"/>
          <p:cNvSpPr txBox="1"/>
          <p:nvPr/>
        </p:nvSpPr>
        <p:spPr>
          <a:xfrm>
            <a:off x="3060485" y="1740753"/>
            <a:ext cx="3023030" cy="68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Python动态化</a:t>
            </a:r>
          </a:p>
        </p:txBody>
      </p:sp>
      <p:sp>
        <p:nvSpPr>
          <p:cNvPr id="124" name="文本框 6"/>
          <p:cNvSpPr txBox="1"/>
          <p:nvPr/>
        </p:nvSpPr>
        <p:spPr>
          <a:xfrm>
            <a:off x="3586119" y="3409950"/>
            <a:ext cx="1971763" cy="44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2017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年07月</a:t>
            </a:r>
            <a:r>
              <a:t>18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脚本练习：查询MySQL导出csv</a:t>
            </a:r>
          </a:p>
        </p:txBody>
      </p:sp>
      <p:pic>
        <p:nvPicPr>
          <p:cNvPr id="16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#!/usr/bin/env python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# query.py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'''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查询MySQL数据库，并将查询结果以csv格式输出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依赖：mysqlclient&gt;=1.3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python query.py [options] sql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options: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'''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from __future__ import print_function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if __name__ == '__main__':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import sys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import MySQLdb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import MySQLdb.connections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option_doc = </a:t>
            </a:r>
            <a:r>
              <a:rPr>
                <a:solidFill>
                  <a:srgbClr val="FF2600"/>
                </a:solidFill>
              </a:rPr>
              <a:t>MySQLdb.connections.Connection.__init__.__doc__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def help(exit_code):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    print(</a:t>
            </a:r>
            <a:r>
              <a:rPr>
                <a:solidFill>
                  <a:srgbClr val="FF2600"/>
                </a:solidFill>
              </a:rPr>
              <a:t>__doc__</a:t>
            </a:r>
            <a:r>
              <a:t>)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    print(option_doc)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    sys.exit(exit_code)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for arg in </a:t>
            </a:r>
            <a:r>
              <a:rPr>
                <a:solidFill>
                  <a:srgbClr val="FF2600"/>
                </a:solidFill>
              </a:rPr>
              <a:t>sys.argv[1:]</a:t>
            </a:r>
            <a:r>
              <a:t>: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    # 打印文档？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    if arg in ('-h', '--help'):</a:t>
            </a:r>
          </a:p>
          <a:p>
            <a:pPr defTabSz="215432">
              <a:defRPr sz="930">
                <a:latin typeface="+mn-lt"/>
                <a:ea typeface="+mn-ea"/>
                <a:cs typeface="+mn-cs"/>
                <a:sym typeface="Calibri"/>
              </a:defRPr>
            </a:pPr>
            <a:r>
              <a:t>            help(0)</a:t>
            </a:r>
          </a:p>
        </p:txBody>
      </p:sp>
      <p:pic>
        <p:nvPicPr>
          <p:cNvPr id="16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脚本练习：查询MySQL导出csv</a:t>
            </a:r>
          </a:p>
        </p:txBody>
      </p:sp>
      <p:pic>
        <p:nvPicPr>
          <p:cNvPr id="17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if __name__ == '__main__':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# ...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query_str = None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cnn_params = {}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opt = None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for arg in sys.argv[1:]: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if arg in ('-h', '--help'):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    help(0)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elif arg.startswith('--'):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    if opt is not None: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        help(1)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    else: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        opt = arg[2:]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elif opt: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    cnn_params[opt] = arg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    opt = None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elif query_str is None: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    query_str = arg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else: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    help(5)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if opt is not None: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help(6)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if not query_str:</a:t>
            </a:r>
          </a:p>
          <a:p>
            <a:pPr defTabSz="228828">
              <a:defRPr sz="990">
                <a:latin typeface="+mn-lt"/>
                <a:ea typeface="+mn-ea"/>
                <a:cs typeface="+mn-cs"/>
                <a:sym typeface="Calibri"/>
              </a:defRPr>
            </a:pPr>
            <a:r>
              <a:t>        help(7)</a:t>
            </a:r>
          </a:p>
        </p:txBody>
      </p:sp>
      <p:pic>
        <p:nvPicPr>
          <p:cNvPr id="17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脚本练习：查询MySQL导出csv</a:t>
            </a:r>
          </a:p>
        </p:txBody>
      </p:sp>
      <p:pic>
        <p:nvPicPr>
          <p:cNvPr id="17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if __name__ == '__main__':</a:t>
            </a:r>
          </a:p>
          <a:p>
            <a:pPr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import re</a:t>
            </a:r>
          </a:p>
          <a:p>
            <a:pPr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import json</a:t>
            </a:r>
          </a:p>
          <a:p>
            <a:pPr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pattern_str = ':param (\w+) %s'</a:t>
            </a:r>
          </a:p>
          <a:p>
            <a:pPr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# ...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elif opt: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match = re.search(pattern_str % opt, option_doc)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if match is None: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    help(2)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type_str = match.group(1)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# python3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if isinstance(__builtins__, dict):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    type_func = __builtins__.get(type_str, None)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else: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    type_func = getattr(__builtins__, type_str, None)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if type_func is None: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    help(3)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elif type_func is bool: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    arg = arg.lower() in ('true', '1', 'on')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elif type_func is dict: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    type_func = lambda x: dict(json.loads(x))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try: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    arg = type_func(arg)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except Exception as exc: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    print(exc)</a:t>
            </a:r>
          </a:p>
          <a:p>
            <a:pPr lvl="1"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    help(4)</a:t>
            </a:r>
          </a:p>
          <a:p>
            <a:pPr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cnn_params[opt] = arg</a:t>
            </a:r>
          </a:p>
          <a:p>
            <a:pPr defTabSz="199384">
              <a:defRPr sz="801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    opt = None</a:t>
            </a:r>
          </a:p>
        </p:txBody>
      </p:sp>
      <p:pic>
        <p:nvPicPr>
          <p:cNvPr id="17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脚本练习：查询MySQL导出csv</a:t>
            </a:r>
          </a:p>
        </p:txBody>
      </p:sp>
      <p:sp>
        <p:nvSpPr>
          <p:cNvPr id="181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if __name__ == '__main__':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# ...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cnn_params = {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# default connection params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}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# ...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try: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cnn = MySQLdb.connect(**cnn_params)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except (TypeError, ValueError) as exc: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print(exc)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help(8)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except Exception as exc: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print(exc)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sys.exit(9)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for row in generate_query2csv(cnn, query_str):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        print(row)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$ python query.py --host djopenpf.dbt.djdns.cn --port 3612 --user daojia_root --passwd aaa111 --db dbwww58com_dj_dop2c 'select id, title from tc_product limit 1'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"id","title"</a:t>
            </a:r>
          </a:p>
          <a:p>
            <a:pPr defTabSz="224026">
              <a:defRPr sz="9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"10114","钢琴钢琴钢琴"</a:t>
            </a:r>
          </a:p>
        </p:txBody>
      </p:sp>
      <p:pic>
        <p:nvPicPr>
          <p:cNvPr id="182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85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buSzPct val="100000"/>
              <a:buFont typeface="Calibri"/>
              <a:buChar char="✓"/>
              <a:defRPr b="1" sz="2000">
                <a:latin typeface="+mn-lt"/>
                <a:ea typeface="+mn-ea"/>
                <a:cs typeface="+mn-cs"/>
                <a:sym typeface="Calibri"/>
              </a:defRPr>
            </a:pPr>
            <a:r>
              <a:t>PyPI与pip</a:t>
            </a:r>
            <a:br/>
            <a:r>
              <a:t>pip使用国内镜像、安装、卸载PyPI资源包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100000"/>
              <a:buFont typeface="Calibri"/>
              <a:buChar char="✓"/>
              <a:defRPr b="1" sz="2000">
                <a:latin typeface="+mn-lt"/>
                <a:ea typeface="+mn-ea"/>
                <a:cs typeface="+mn-cs"/>
                <a:sym typeface="Calibri"/>
              </a:defRPr>
            </a:pPr>
            <a:r>
              <a:t>MySQL</a:t>
            </a:r>
            <a:r>
              <a:t>数据库连接</a:t>
            </a:r>
            <a:br/>
            <a:r>
              <a:t>使用**传递关键字参数，mysqlclient连接、查询、查看结果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100000"/>
              <a:buFont typeface="Calibri"/>
              <a:buChar char="✓"/>
              <a:defRPr b="1" sz="2000">
                <a:latin typeface="+mn-lt"/>
                <a:ea typeface="+mn-ea"/>
                <a:cs typeface="+mn-cs"/>
                <a:sym typeface="Calibri"/>
              </a:defRPr>
            </a:pPr>
            <a:r>
              <a:t>脚本练习：查询MySQL导出csv</a:t>
            </a:r>
            <a:br/>
            <a:r>
              <a:t>迭代器、map、__doc__、sys.argv、re（正则）、动态处理、异常</a:t>
            </a:r>
          </a:p>
        </p:txBody>
      </p:sp>
      <p:pic>
        <p:nvPicPr>
          <p:cNvPr id="186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文本框 8"/>
          <p:cNvSpPr txBox="1"/>
          <p:nvPr/>
        </p:nvSpPr>
        <p:spPr>
          <a:xfrm>
            <a:off x="2600139" y="1816953"/>
            <a:ext cx="3987958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谢谢 THANKS</a:t>
            </a:r>
          </a:p>
        </p:txBody>
      </p:sp>
      <p:sp>
        <p:nvSpPr>
          <p:cNvPr id="190" name="文本框 8"/>
          <p:cNvSpPr txBox="1"/>
          <p:nvPr/>
        </p:nvSpPr>
        <p:spPr>
          <a:xfrm>
            <a:off x="228599" y="671214"/>
            <a:ext cx="2057401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2"/>
          <p:cNvSpPr txBox="1"/>
          <p:nvPr/>
        </p:nvSpPr>
        <p:spPr>
          <a:xfrm>
            <a:off x="284041" y="361950"/>
            <a:ext cx="33735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目录</a:t>
            </a:r>
          </a:p>
        </p:txBody>
      </p:sp>
      <p:pic>
        <p:nvPicPr>
          <p:cNvPr id="127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buSzPct val="100000"/>
              <a:buFont typeface="Calibri"/>
              <a:buChar char="✓"/>
              <a:defRPr b="1" sz="2000">
                <a:latin typeface="+mn-lt"/>
                <a:ea typeface="+mn-ea"/>
                <a:cs typeface="+mn-cs"/>
                <a:sym typeface="Calibri"/>
              </a:defRPr>
            </a:pPr>
            <a:r>
              <a:t>PyPI与pip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100000"/>
              <a:buFont typeface="Calibri"/>
              <a:buChar char="✓"/>
              <a:defRPr b="1" sz="2000">
                <a:latin typeface="+mn-lt"/>
                <a:ea typeface="+mn-ea"/>
                <a:cs typeface="+mn-cs"/>
                <a:sym typeface="Calibri"/>
              </a:defRPr>
            </a:pPr>
            <a:r>
              <a:t>MySQL</a:t>
            </a:r>
            <a:r>
              <a:t>数据库连接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100000"/>
              <a:buFont typeface="Calibri"/>
              <a:buChar char="✓"/>
              <a:defRPr b="1" sz="2000">
                <a:latin typeface="+mn-lt"/>
                <a:ea typeface="+mn-ea"/>
                <a:cs typeface="+mn-cs"/>
                <a:sym typeface="Calibri"/>
              </a:defRPr>
            </a:pPr>
            <a:r>
              <a:t>脚本练习：查询MySQL导出csv</a:t>
            </a:r>
          </a:p>
          <a:p>
            <a:pPr>
              <a:lnSpc>
                <a:spcPct val="150000"/>
              </a:lnSpc>
              <a:spcBef>
                <a:spcPts val="400"/>
              </a:spcBef>
              <a:buSzPct val="100000"/>
              <a:buFont typeface="Calibri"/>
              <a:buChar char="✓"/>
              <a:defRPr b="1" sz="2000">
                <a:latin typeface="+mn-lt"/>
                <a:ea typeface="+mn-ea"/>
                <a:cs typeface="+mn-cs"/>
                <a:sym typeface="Calibri"/>
              </a:defRPr>
            </a:pPr>
            <a:r>
              <a:t>总结</a:t>
            </a:r>
          </a:p>
        </p:txBody>
      </p:sp>
      <p:pic>
        <p:nvPicPr>
          <p:cNvPr id="12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PyPI与pip</a:t>
            </a:r>
          </a:p>
        </p:txBody>
      </p:sp>
      <p:pic>
        <p:nvPicPr>
          <p:cNvPr id="13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379475">
              <a:lnSpc>
                <a:spcPct val="150000"/>
              </a:lnSpc>
              <a:buSzPct val="100000"/>
              <a:buFont typeface="Calibri"/>
              <a:buChar char="✓"/>
              <a:defRPr sz="1660">
                <a:latin typeface="+mn-lt"/>
                <a:ea typeface="+mn-ea"/>
                <a:cs typeface="+mn-cs"/>
                <a:sym typeface="Calibri"/>
              </a:defRPr>
            </a:pPr>
            <a:r>
              <a:t>PyPI</a:t>
            </a:r>
          </a:p>
          <a:p>
            <a:pPr defTabSz="379475">
              <a:lnSpc>
                <a:spcPct val="150000"/>
              </a:lnSpc>
              <a:defRPr sz="1660">
                <a:latin typeface="+mn-lt"/>
                <a:ea typeface="+mn-ea"/>
                <a:cs typeface="+mn-cs"/>
                <a:sym typeface="Calibri"/>
              </a:defRPr>
            </a:pPr>
            <a:r>
              <a:t>全称为the Python Package Index，如名所示，是Python开源仓库索引，通过setuptools，可将自己写的Python程序upload上去，然后通过easyinstall、pip等工具下载安装</a:t>
            </a:r>
          </a:p>
          <a:p>
            <a:pPr defTabSz="379475">
              <a:lnSpc>
                <a:spcPct val="150000"/>
              </a:lnSpc>
              <a:buSzPct val="100000"/>
              <a:buFont typeface="Calibri"/>
              <a:buChar char="✓"/>
              <a:defRPr sz="1660">
                <a:latin typeface="+mn-lt"/>
                <a:ea typeface="+mn-ea"/>
                <a:cs typeface="+mn-cs"/>
                <a:sym typeface="Calibri"/>
              </a:defRPr>
            </a:pPr>
            <a:r>
              <a:t>pip</a:t>
            </a:r>
          </a:p>
          <a:p>
            <a:pPr defTabSz="379475">
              <a:lnSpc>
                <a:spcPct val="150000"/>
              </a:lnSpc>
              <a:defRPr sz="1660">
                <a:latin typeface="+mn-lt"/>
                <a:ea typeface="+mn-ea"/>
                <a:cs typeface="+mn-cs"/>
                <a:sym typeface="Calibri"/>
              </a:defRPr>
            </a:pPr>
            <a:r>
              <a:t>获取：curl https://bootstrap.pypa.io/get-pip.py | python</a:t>
            </a:r>
          </a:p>
          <a:p>
            <a:pPr defTabSz="379475">
              <a:lnSpc>
                <a:spcPct val="150000"/>
              </a:lnSpc>
              <a:defRPr sz="1660">
                <a:latin typeface="+mn-lt"/>
                <a:ea typeface="+mn-ea"/>
                <a:cs typeface="+mn-cs"/>
                <a:sym typeface="Calibri"/>
              </a:defRPr>
            </a:pPr>
            <a:r>
              <a:t>阿里云的PyPI资源：http://mirrors.aliyun.com/pypi/simple/</a:t>
            </a:r>
          </a:p>
          <a:p>
            <a:pPr defTabSz="379475">
              <a:lnSpc>
                <a:spcPct val="150000"/>
              </a:lnSpc>
              <a:defRPr sz="1660">
                <a:latin typeface="+mn-lt"/>
                <a:ea typeface="+mn-ea"/>
                <a:cs typeface="+mn-cs"/>
                <a:sym typeface="Calibri"/>
              </a:defRPr>
            </a:pPr>
            <a:r>
              <a:t>常用命令：</a:t>
            </a:r>
          </a:p>
          <a:p>
            <a:pPr defTabSz="379475">
              <a:lnSpc>
                <a:spcPct val="150000"/>
              </a:lnSpc>
              <a:defRPr sz="1660">
                <a:latin typeface="+mn-lt"/>
                <a:ea typeface="+mn-ea"/>
                <a:cs typeface="+mn-cs"/>
                <a:sym typeface="Calibri"/>
              </a:defRPr>
            </a:pPr>
            <a:r>
              <a:t>$ pip install -i https://mirrors.aliyun.com/pypi/simple/ sompackage</a:t>
            </a:r>
          </a:p>
          <a:p>
            <a:pPr defTabSz="379475">
              <a:lnSpc>
                <a:spcPct val="150000"/>
              </a:lnSpc>
              <a:defRPr sz="1660">
                <a:latin typeface="+mn-lt"/>
                <a:ea typeface="+mn-ea"/>
                <a:cs typeface="+mn-cs"/>
                <a:sym typeface="Calibri"/>
              </a:defRPr>
            </a:pPr>
            <a:r>
              <a:t>$ pip uninstall sompackage</a:t>
            </a:r>
          </a:p>
        </p:txBody>
      </p:sp>
      <p:pic>
        <p:nvPicPr>
          <p:cNvPr id="13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 2"/>
          <p:cNvSpPr txBox="1"/>
          <p:nvPr/>
        </p:nvSpPr>
        <p:spPr>
          <a:xfrm>
            <a:off x="284041" y="361950"/>
            <a:ext cx="33735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PyPI与pip</a:t>
            </a:r>
          </a:p>
        </p:txBody>
      </p:sp>
      <p:sp>
        <p:nvSpPr>
          <p:cNvPr id="137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指定版本或是范围：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$ pip install SomePackage            # latest version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$ pip install SomePackage==1.0.4     # specific version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$ pip install 'SomePackage&gt;=1.0.4'     # minimum version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使用requirements.txt：</a:t>
            </a:r>
            <a:br/>
            <a:r>
              <a:t>$ pip freeze &gt; requirements.txt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$ pip install -r requirements.txt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使用配置文件：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Unix: $HOME/.config/pip/pip.conf</a:t>
            </a:r>
            <a:br/>
            <a:r>
              <a:t>Mac: $HOME/Library/Application Support/pip/pip.conf</a:t>
            </a:r>
            <a:br/>
            <a:r>
              <a:t>Windows: %APPDATA%\pip\pip.ini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# pip.conf | pip.ini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[global]</a:t>
            </a:r>
          </a:p>
          <a:p>
            <a:pPr defTabSz="251460">
              <a:lnSpc>
                <a:spcPct val="150000"/>
              </a:lnSpc>
              <a:defRPr sz="1100">
                <a:latin typeface="+mn-lt"/>
                <a:ea typeface="+mn-ea"/>
                <a:cs typeface="+mn-cs"/>
                <a:sym typeface="Calibri"/>
              </a:defRPr>
            </a:pPr>
            <a:r>
              <a:t>index-url = http://mirrors.aliyun.com/pypi/simple/</a:t>
            </a:r>
          </a:p>
        </p:txBody>
      </p:sp>
      <p:pic>
        <p:nvPicPr>
          <p:cNvPr id="138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MySQL</a:t>
            </a:r>
            <a:r>
              <a:t>数据库连接</a:t>
            </a:r>
          </a:p>
        </p:txBody>
      </p:sp>
      <p:pic>
        <p:nvPicPr>
          <p:cNvPr id="14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内容占位符 2"/>
          <p:cNvSpPr txBox="1"/>
          <p:nvPr/>
        </p:nvSpPr>
        <p:spPr>
          <a:xfrm>
            <a:off x="284043" y="971549"/>
            <a:ext cx="8575914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425195">
              <a:defRPr sz="186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MySQLdb最初由MySQL-python提供，是应用最广泛的MySQL的Python连接器，但由于其长期未更新，目前推荐使用其Fork版本：mysqlclient。</a:t>
            </a:r>
          </a:p>
          <a:p>
            <a:pPr defTabSz="425195">
              <a:defRPr sz="186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defTabSz="425195">
              <a:defRPr sz="186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安装：</a:t>
            </a:r>
          </a:p>
          <a:p>
            <a:pPr marL="186489" indent="-186489" defTabSz="425195">
              <a:buSzPct val="100000"/>
              <a:buChar char="*"/>
              <a:defRPr sz="186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Windows: </a:t>
            </a:r>
            <a:br/>
            <a:r>
              <a:t>到https://pypi.python.org/pypi/mysqlclient/1.3.10下载对应的binary wheel</a:t>
            </a:r>
          </a:p>
          <a:p>
            <a:pPr marL="186489" indent="-186489" defTabSz="425195">
              <a:buSzPct val="100000"/>
              <a:buChar char="*"/>
              <a:defRPr sz="186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Unix: </a:t>
            </a:r>
            <a:br/>
            <a:r>
              <a:t>安装依赖libmysqlclient-dev、python3-dev（Debian / Ubuntu），python3-devel、mysql-devel（Red Hat / CentOS），mysql-connector-c（macOS-Homebrew）</a:t>
            </a:r>
            <a:br/>
            <a:r>
              <a:t>$ pip install mysqlclient</a:t>
            </a:r>
          </a:p>
        </p:txBody>
      </p:sp>
      <p:pic>
        <p:nvPicPr>
          <p:cNvPr id="14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MySQL</a:t>
            </a:r>
            <a:r>
              <a:t>数据库连接</a:t>
            </a:r>
          </a:p>
        </p:txBody>
      </p:sp>
      <p:pic>
        <p:nvPicPr>
          <p:cNvPr id="14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#python shell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&gt;&gt;&gt; import MySQLdb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&gt;&gt;&gt; mysql_params = {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...     'host': 'djopenpf.dbt.djdns.cn',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...     'port': 3612,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...     'user': 'daojia_root',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...     'passwd': 'aaa111',    # 1.3.x版本使用password，兼容passwd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...     'db': 'dbwww58com_dj_dop2c',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... }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&gt;&gt;&gt; cnn = MySQLdb.connect(</a:t>
            </a:r>
            <a:r>
              <a:rPr>
                <a:solidFill>
                  <a:srgbClr val="FF2600"/>
                </a:solidFill>
              </a:rPr>
              <a:t>**mysql_params</a:t>
            </a:r>
            <a:r>
              <a:t>)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&gt;&gt;&gt; cnn.query('select count(*) from tc_location')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&gt;&gt;&gt; result = cnn.store_result()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&gt;&gt;&gt; result.describe() # 字段描述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(('count(*)', 8, 5, 21, 21, 0, 0),)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&gt;&gt;&gt; result.fetch_row(）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((35457,),)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&gt;&gt;&gt; result.data_seek(0)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&gt;&gt;&gt; result.fetch_row(how=1)</a:t>
            </a:r>
          </a:p>
          <a:p>
            <a:pPr defTabSz="269747">
              <a:defRPr sz="1179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({'count(*)': 35457},)</a:t>
            </a:r>
          </a:p>
        </p:txBody>
      </p:sp>
      <p:pic>
        <p:nvPicPr>
          <p:cNvPr id="14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57150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MySQL</a:t>
            </a:r>
            <a:r>
              <a:t>数据库连接</a:t>
            </a:r>
          </a:p>
        </p:txBody>
      </p:sp>
      <p:pic>
        <p:nvPicPr>
          <p:cNvPr id="15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# 使用Cursor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from MySQLdb.cursors import Cursor, DictCursor, SSCursor, SSDictCursor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cursor = Cursor(cnn) # cursor = cnn.cursor() 默认获取Cursor对象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sql = 'select count(*) from tc_location where shape=%(shape)s'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cursor.execute(sql, {'shape': 2})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1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cursor.fetchall()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((34262,),)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cursor.description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(('count(*)', 8, 5, 21, 21, 0, 0),)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dtcursor = DictCursor(cnn)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dtcursor.execute(sql, {'shape': 2})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1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&gt;&gt;&gt; dtcursor.fetchall()</a:t>
            </a:r>
          </a:p>
          <a:p>
            <a:pPr defTabSz="374446">
              <a:defRPr sz="1619">
                <a:latin typeface="+mn-lt"/>
                <a:ea typeface="+mn-ea"/>
                <a:cs typeface="+mn-cs"/>
                <a:sym typeface="Calibri"/>
              </a:defRPr>
            </a:pPr>
            <a:r>
              <a:t>({'count(*)': 34262},)</a:t>
            </a:r>
          </a:p>
        </p:txBody>
      </p:sp>
      <p:pic>
        <p:nvPicPr>
          <p:cNvPr id="15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脚本练习：查询MySQL导出csv</a:t>
            </a:r>
          </a:p>
        </p:txBody>
      </p:sp>
      <p:pic>
        <p:nvPicPr>
          <p:cNvPr id="15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297179">
              <a:defRPr sz="1300">
                <a:latin typeface="+mn-lt"/>
                <a:ea typeface="+mn-ea"/>
                <a:cs typeface="+mn-cs"/>
                <a:sym typeface="Calibri"/>
              </a:defRPr>
            </a:pPr>
            <a:r>
              <a:t>简介：</a:t>
            </a:r>
          </a:p>
          <a:p>
            <a:pPr defTabSz="297179">
              <a:defRPr sz="1300">
                <a:latin typeface="+mn-lt"/>
                <a:ea typeface="+mn-ea"/>
                <a:cs typeface="+mn-cs"/>
                <a:sym typeface="Calibri"/>
              </a:defRPr>
            </a:pPr>
            <a:r>
              <a:t>通常我们使用mysql-client或一些工具去查询数据后，经常需要放入Excel、Numbers之类的图形化表格工具阅读和处理，这个工具可以帮助直接将查询结果转化为csv，一步到位。</a:t>
            </a:r>
          </a:p>
          <a:p>
            <a:pPr defTabSz="297179">
              <a:defRPr sz="1300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297179">
              <a:defRPr sz="1300">
                <a:latin typeface="+mn-lt"/>
                <a:ea typeface="+mn-ea"/>
                <a:cs typeface="+mn-cs"/>
                <a:sym typeface="Calibri"/>
              </a:defRPr>
            </a:pPr>
            <a:r>
              <a:t>Python一些背景知识介绍：</a:t>
            </a:r>
          </a:p>
          <a:p>
            <a:pPr marL="130342" indent="-130342" defTabSz="297179">
              <a:buSzPct val="100000"/>
              <a:buChar char="•"/>
              <a:defRPr sz="1300">
                <a:latin typeface="+mn-lt"/>
                <a:ea typeface="+mn-ea"/>
                <a:cs typeface="+mn-cs"/>
                <a:sym typeface="Calibri"/>
              </a:defRPr>
            </a:pPr>
            <a:r>
              <a:t>迭代器：使用yield关键字进行返回的函数，其调用的直接结果为一个迭代器，迭代器每次迭代产生一个yeild结果，通常使用for循环或next函数进行处理，在迭代结果集比较大时，可以大幅节省系统开销。</a:t>
            </a:r>
          </a:p>
          <a:p>
            <a:pPr marL="130342" indent="-130342" defTabSz="297179">
              <a:buSzPct val="100000"/>
              <a:buChar char="•"/>
              <a:defRPr sz="1300">
                <a:latin typeface="+mn-lt"/>
                <a:ea typeface="+mn-ea"/>
                <a:cs typeface="+mn-cs"/>
                <a:sym typeface="Calibri"/>
              </a:defRPr>
            </a:pPr>
            <a:r>
              <a:t>map：迭代函数，map(func, iterable)可声明为</a:t>
            </a:r>
            <a:br/>
            <a:r>
              <a:t>def map(func, iterable):</a:t>
            </a:r>
            <a:br/>
            <a:r>
              <a:t>    for item in iterable:</a:t>
            </a:r>
            <a:br/>
            <a:r>
              <a:t>        yield func(item)</a:t>
            </a:r>
          </a:p>
          <a:p>
            <a:pPr marL="130342" indent="-130342" defTabSz="297179">
              <a:buSzPct val="100000"/>
              <a:buChar char="•"/>
              <a:defRPr sz="1300">
                <a:latin typeface="+mn-lt"/>
                <a:ea typeface="+mn-ea"/>
                <a:cs typeface="+mn-cs"/>
                <a:sym typeface="Calibri"/>
              </a:defRPr>
            </a:pPr>
            <a:r>
              <a:t>__doc__：包、模块、类、函数、方法都有该内置属性，脚本本身是一个模块，__doc__通常即是使用说明</a:t>
            </a:r>
            <a:br/>
            <a:r>
              <a:t>包、模块：文件开头部分，import之前的字符串描述</a:t>
            </a:r>
            <a:br/>
            <a:r>
              <a:t>类、函数、方法：紧接声明的字符串描述</a:t>
            </a:r>
          </a:p>
          <a:p>
            <a:pPr marL="130342" indent="-130342" defTabSz="297179">
              <a:buSzPct val="100000"/>
              <a:buChar char="•"/>
              <a:defRPr sz="1300">
                <a:latin typeface="+mn-lt"/>
                <a:ea typeface="+mn-ea"/>
                <a:cs typeface="+mn-cs"/>
                <a:sym typeface="Calibri"/>
              </a:defRPr>
            </a:pPr>
            <a:r>
              <a:t>lambda：函数表达式，返回一个lambda函数对象，通常作为参数传递给迭代函数进行构造、筛选等</a:t>
            </a:r>
          </a:p>
          <a:p>
            <a:pPr marL="130342" indent="-130342" defTabSz="297179">
              <a:buSzPct val="100000"/>
              <a:buChar char="•"/>
              <a:defRPr sz="1300">
                <a:latin typeface="+mn-lt"/>
                <a:ea typeface="+mn-ea"/>
                <a:cs typeface="+mn-cs"/>
                <a:sym typeface="Calibri"/>
              </a:defRPr>
            </a:pPr>
            <a:r>
              <a:t>动态化：数据的动态获取、动态构造、动态调用等</a:t>
            </a:r>
          </a:p>
        </p:txBody>
      </p:sp>
      <p:pic>
        <p:nvPicPr>
          <p:cNvPr id="15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 2"/>
          <p:cNvSpPr txBox="1"/>
          <p:nvPr/>
        </p:nvSpPr>
        <p:spPr>
          <a:xfrm>
            <a:off x="284042" y="361950"/>
            <a:ext cx="4668959" cy="42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脚本练习：查询MySQL导出csv</a:t>
            </a:r>
          </a:p>
        </p:txBody>
      </p:sp>
      <p:pic>
        <p:nvPicPr>
          <p:cNvPr id="16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81550"/>
            <a:ext cx="914400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内容占位符 2"/>
          <p:cNvSpPr txBox="1"/>
          <p:nvPr/>
        </p:nvSpPr>
        <p:spPr>
          <a:xfrm>
            <a:off x="284043" y="971549"/>
            <a:ext cx="8229601" cy="381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MAX_ROWS = 1000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def generate_query2csv(cnn, query_str):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'''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返回一个generator，迭代输出csv的行数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:param Cursor cnn       连接到数据库的Cursor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:param str query_str    查询SQL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'''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# 从数据库里一行行读取数据，不一次加载到内存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cursor = MySQLdb.cursors.SSCursor(cnn)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rows_affected = cursor.execute(query_str)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nav_data = cursor.fetchmany(MAX_ROWS)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# 全部转换为文本（以""包括，防止数据混乱）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# 标题行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yield</a:t>
            </a:r>
            <a:r>
              <a:t> ','.join('"%s"' % desc[0].replace('"', '""') for desc in cursor.description)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while nav_data: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    for row in nav_data: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        # 数据行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        </a:t>
            </a:r>
            <a:r>
              <a:rPr>
                <a:solidFill>
                  <a:srgbClr val="FF2600"/>
                </a:solidFill>
              </a:rPr>
              <a:t>yield</a:t>
            </a:r>
            <a:r>
              <a:t> ','.join('"%s"' % field.replace('"', '""') for field in </a:t>
            </a:r>
            <a:r>
              <a:rPr>
                <a:solidFill>
                  <a:srgbClr val="FF2600"/>
                </a:solidFill>
              </a:rPr>
              <a:t>map</a:t>
            </a:r>
            <a:r>
              <a:t>(str, row))</a:t>
            </a:r>
          </a:p>
          <a:p>
            <a:pPr defTabSz="246658">
              <a:defRPr sz="1079">
                <a:latin typeface="+mn-lt"/>
                <a:ea typeface="+mn-ea"/>
                <a:cs typeface="+mn-cs"/>
                <a:sym typeface="Calibri"/>
              </a:defRPr>
            </a:pPr>
            <a:r>
              <a:t>        nav_data = cursor.fetchmany(MAX_ROWS)</a:t>
            </a:r>
          </a:p>
        </p:txBody>
      </p:sp>
      <p:pic>
        <p:nvPicPr>
          <p:cNvPr id="163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5084" y="77414"/>
            <a:ext cx="1216518" cy="589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