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Picture Placeholder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39239" cy="51435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50800" dir="5400000">
              <a:srgbClr val="000000"/>
            </a:outerShdw>
          </a:effectLst>
        </p:spPr>
      </p:pic>
      <p:sp>
        <p:nvSpPr>
          <p:cNvPr id="122" name="文本框 6"/>
          <p:cNvSpPr txBox="1"/>
          <p:nvPr/>
        </p:nvSpPr>
        <p:spPr>
          <a:xfrm>
            <a:off x="4265929" y="2708701"/>
            <a:ext cx="61214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王洋</a:t>
            </a:r>
          </a:p>
        </p:txBody>
      </p:sp>
      <p:sp>
        <p:nvSpPr>
          <p:cNvPr id="123" name="文本框 5"/>
          <p:cNvSpPr txBox="1"/>
          <p:nvPr/>
        </p:nvSpPr>
        <p:spPr>
          <a:xfrm>
            <a:off x="1218736" y="1740753"/>
            <a:ext cx="670652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Python基础及requests使用简介</a:t>
            </a:r>
          </a:p>
        </p:txBody>
      </p:sp>
      <p:sp>
        <p:nvSpPr>
          <p:cNvPr id="124" name="文本框 6"/>
          <p:cNvSpPr txBox="1"/>
          <p:nvPr/>
        </p:nvSpPr>
        <p:spPr>
          <a:xfrm>
            <a:off x="3586119" y="3409950"/>
            <a:ext cx="1971762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2018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02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月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26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2"/>
          <p:cNvSpPr txBox="1"/>
          <p:nvPr/>
        </p:nvSpPr>
        <p:spPr>
          <a:xfrm>
            <a:off x="284042" y="361950"/>
            <a:ext cx="4668959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66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buSzPct val="100000"/>
              <a:buChar char="✓"/>
            </a:pPr>
            <a:r>
              <a:t>	安装：python3, requests</a:t>
            </a:r>
          </a:p>
          <a:p>
            <a:pPr>
              <a:buSzPct val="100000"/>
              <a:buChar char="✓"/>
            </a:pPr>
            <a:r>
              <a:t>	Python基础：bytes, str, int, float, tuple, list, dict, set, function, class, module, package</a:t>
            </a:r>
          </a:p>
          <a:p>
            <a:pPr>
              <a:buSzPct val="100000"/>
              <a:buChar char="✓"/>
            </a:pPr>
            <a:r>
              <a:t>	requests 基础：get, post, params, data, headers, status_code, content, text, json</a:t>
            </a:r>
          </a:p>
          <a:p>
            <a:pPr>
              <a:buSzPct val="100000"/>
              <a:buChar char="✓"/>
            </a:pPr>
            <a:r>
              <a:t>	requests 高级：file, timeout, session, cookies </a:t>
            </a:r>
          </a:p>
        </p:txBody>
      </p:sp>
      <p:pic>
        <p:nvPicPr>
          <p:cNvPr id="167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文本框 8"/>
          <p:cNvSpPr txBox="1"/>
          <p:nvPr/>
        </p:nvSpPr>
        <p:spPr>
          <a:xfrm>
            <a:off x="2600140" y="1816953"/>
            <a:ext cx="3987960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谢谢 </a:t>
            </a:r>
            <a:r>
              <a:t>THANKS</a:t>
            </a:r>
          </a:p>
        </p:txBody>
      </p:sp>
      <p:sp>
        <p:nvSpPr>
          <p:cNvPr id="171" name="文本框 8"/>
          <p:cNvSpPr txBox="1"/>
          <p:nvPr/>
        </p:nvSpPr>
        <p:spPr>
          <a:xfrm>
            <a:off x="228599" y="671214"/>
            <a:ext cx="205740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2"/>
          <p:cNvSpPr txBox="1"/>
          <p:nvPr/>
        </p:nvSpPr>
        <p:spPr>
          <a:xfrm>
            <a:off x="284042" y="361950"/>
            <a:ext cx="3373558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目录</a:t>
            </a:r>
          </a:p>
        </p:txBody>
      </p:sp>
      <p:pic>
        <p:nvPicPr>
          <p:cNvPr id="12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buSzPct val="100000"/>
              <a:buChar char="✓"/>
              <a:defRPr b="1" sz="2000"/>
            </a:pPr>
            <a:r>
              <a:t>简介&amp;安装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Char char="✓"/>
              <a:defRPr b="1" sz="2000"/>
            </a:pPr>
            <a:r>
              <a:t>Python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基础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Char char="✓"/>
              <a:defRPr b="1" sz="2000"/>
            </a:pPr>
            <a:r>
              <a:t>requests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基础请求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Char char="✓"/>
              <a:defRPr b="1" sz="2000"/>
            </a:pPr>
            <a:r>
              <a:t>requests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高级部分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Char char="✓"/>
              <a:defRPr b="1" sz="2000"/>
            </a:pPr>
            <a:r>
              <a:t>总结</a:t>
            </a:r>
          </a:p>
        </p:txBody>
      </p:sp>
      <p:pic>
        <p:nvPicPr>
          <p:cNvPr id="12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2"/>
          <p:cNvSpPr txBox="1"/>
          <p:nvPr/>
        </p:nvSpPr>
        <p:spPr>
          <a:xfrm>
            <a:off x="284042" y="361950"/>
            <a:ext cx="466895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简介&amp;安装</a:t>
            </a:r>
          </a:p>
        </p:txBody>
      </p:sp>
      <p:pic>
        <p:nvPicPr>
          <p:cNvPr id="13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buSzPct val="100000"/>
              <a:buChar char="✓"/>
            </a:pPr>
            <a:r>
              <a:t> Python简介</a:t>
            </a:r>
          </a:p>
          <a:p>
            <a:pPr>
              <a:spcBef>
                <a:spcPts val="300"/>
              </a:spcBef>
              <a:defRPr sz="1400"/>
            </a:pPr>
            <a:r>
              <a:t>Python是高级语言，由解释器解释执行程序。</a:t>
            </a:r>
          </a:p>
          <a:p>
            <a:pPr>
              <a:spcBef>
                <a:spcPts val="300"/>
              </a:spcBef>
              <a:defRPr sz="1400"/>
            </a:pPr>
            <a:r>
              <a:t>它上手容易，入门简单，拥有丰富的开源库</a:t>
            </a:r>
          </a:p>
          <a:p>
            <a:pPr>
              <a:buSzPct val="100000"/>
              <a:buChar char="✓"/>
            </a:pPr>
            <a:r>
              <a:t> Python安装</a:t>
            </a:r>
          </a:p>
          <a:p>
            <a:pPr>
              <a:spcBef>
                <a:spcPts val="300"/>
              </a:spcBef>
              <a:defRPr sz="1400"/>
            </a:pPr>
            <a:r>
              <a:t>参考： http://confluence.daojia-inc.com/pages/viewpage.action?pageId=47812161</a:t>
            </a:r>
          </a:p>
          <a:p>
            <a:pPr>
              <a:buSzPct val="100000"/>
              <a:buChar char="✓"/>
            </a:pPr>
            <a:r>
              <a:t> 安装requests</a:t>
            </a:r>
          </a:p>
          <a:p>
            <a:pPr>
              <a:spcBef>
                <a:spcPts val="300"/>
              </a:spcBef>
              <a:defRPr sz="1400"/>
            </a:pPr>
            <a:r>
              <a:t>pip install requests</a:t>
            </a:r>
          </a:p>
        </p:txBody>
      </p:sp>
      <p:pic>
        <p:nvPicPr>
          <p:cNvPr id="13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2"/>
          <p:cNvSpPr txBox="1"/>
          <p:nvPr/>
        </p:nvSpPr>
        <p:spPr>
          <a:xfrm>
            <a:off x="284042" y="361950"/>
            <a:ext cx="4668959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Python基础</a:t>
            </a:r>
          </a:p>
        </p:txBody>
      </p:sp>
      <p:pic>
        <p:nvPicPr>
          <p:cNvPr id="13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一个Python工程的目录树：包、模块"/>
          <p:cNvSpPr txBox="1"/>
          <p:nvPr/>
        </p:nvSpPr>
        <p:spPr>
          <a:xfrm>
            <a:off x="556470" y="1143456"/>
            <a:ext cx="433306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一个Python工程的目录树：包、模块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0543" y="1556426"/>
            <a:ext cx="3155957" cy="273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2"/>
          <p:cNvSpPr txBox="1"/>
          <p:nvPr/>
        </p:nvSpPr>
        <p:spPr>
          <a:xfrm>
            <a:off x="284042" y="361950"/>
            <a:ext cx="4668959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/>
            </a:pP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Python</a:t>
            </a:r>
            <a:r>
              <a:rPr b="0">
                <a:latin typeface="Microsoft YaHei"/>
                <a:ea typeface="Microsoft YaHei"/>
                <a:cs typeface="Microsoft YaHei"/>
                <a:sym typeface="Microsoft YaHei"/>
              </a:rPr>
              <a:t>基础</a:t>
            </a:r>
          </a:p>
        </p:txBody>
      </p:sp>
      <p:pic>
        <p:nvPicPr>
          <p:cNvPr id="14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-*- coding: utf-8 -*- 文件编码声明，默认为utf-8，可忽略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注释内容，可忽略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'''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模块文档内容，此内容前不能有注释外的其他内容（包括其他文档），可忽略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'与"在Python中通用，使用时前后保持一致即可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'''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引用其他模块、函数或变量，并可重命名引用对象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from </a:t>
            </a:r>
            <a:r>
              <a:t>package </a:t>
            </a:r>
            <a:r>
              <a:rPr b="1">
                <a:solidFill>
                  <a:srgbClr val="011480"/>
                </a:solidFill>
              </a:rPr>
              <a:t>import </a:t>
            </a:r>
            <a:r>
              <a:t>module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命名时如果与保留字冲突，可在后面加"_"加以区别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from </a:t>
            </a:r>
            <a:r>
              <a:t>package.module </a:t>
            </a:r>
            <a:r>
              <a:rPr b="1">
                <a:solidFill>
                  <a:srgbClr val="011480"/>
                </a:solidFill>
              </a:rPr>
              <a:t>import </a:t>
            </a:r>
            <a:r>
              <a:t>function, class_ </a:t>
            </a:r>
            <a:r>
              <a:rPr b="1">
                <a:solidFill>
                  <a:srgbClr val="011480"/>
                </a:solidFill>
              </a:rPr>
              <a:t>as </a:t>
            </a:r>
            <a:r>
              <a:t>cls, variables </a:t>
            </a:r>
            <a:r>
              <a:rPr b="1">
                <a:solidFill>
                  <a:srgbClr val="011480"/>
                </a:solidFill>
              </a:rPr>
              <a:t>as </a:t>
            </a:r>
            <a:r>
              <a:t>var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不同功能定义代码块之前补充空行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全局变量，使用大写字母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GLOBAL_VAR = </a:t>
            </a:r>
            <a:r>
              <a:rPr>
                <a:solidFill>
                  <a:srgbClr val="0432FF"/>
                </a:solidFill>
              </a:rPr>
              <a:t>0</a:t>
            </a:r>
            <a:endParaRPr>
              <a:solidFill>
                <a:srgbClr val="0432FF"/>
              </a:solidFill>
            </a:endParaRPr>
          </a:p>
          <a:p>
            <a:pPr defTabSz="265175">
              <a:defRPr sz="696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一般变量使用小写字母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int_var = </a:t>
            </a:r>
            <a:r>
              <a:rPr>
                <a:solidFill>
                  <a:srgbClr val="0432FF"/>
                </a:solidFill>
              </a:rPr>
              <a:t>16 </a:t>
            </a:r>
            <a:r>
              <a:rPr i="1">
                <a:solidFill>
                  <a:srgbClr val="808080"/>
                </a:solidFill>
              </a:rPr>
              <a:t># 10进制 16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私有变量、函数、方法使用"_"做为前缀进行标识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_hex_var = </a:t>
            </a:r>
            <a:r>
              <a:rPr>
                <a:solidFill>
                  <a:srgbClr val="0432FF"/>
                </a:solidFill>
              </a:rPr>
              <a:t>0x10 </a:t>
            </a:r>
            <a:r>
              <a:rPr i="1">
                <a:solidFill>
                  <a:srgbClr val="808080"/>
                </a:solidFill>
              </a:rPr>
              <a:t># 16进制 16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_oct_var = </a:t>
            </a:r>
            <a:r>
              <a:rPr>
                <a:solidFill>
                  <a:srgbClr val="0432FF"/>
                </a:solidFill>
              </a:rPr>
              <a:t>0o20 </a:t>
            </a:r>
            <a:r>
              <a:rPr i="1">
                <a:solidFill>
                  <a:srgbClr val="808080"/>
                </a:solidFill>
              </a:rPr>
              <a:t># 8进制  16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各种类型数据展示：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float_var = </a:t>
            </a:r>
            <a:r>
              <a:rPr>
                <a:solidFill>
                  <a:srgbClr val="0432FF"/>
                </a:solidFill>
              </a:rPr>
              <a:t>16.0 </a:t>
            </a:r>
            <a:r>
              <a:rPr i="1">
                <a:solidFill>
                  <a:srgbClr val="808080"/>
                </a:solidFill>
              </a:rPr>
              <a:t># 浮点数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bytes_var = </a:t>
            </a:r>
            <a:r>
              <a:rPr b="1" i="0">
                <a:solidFill>
                  <a:srgbClr val="018001"/>
                </a:solidFill>
              </a:rPr>
              <a:t>b'</a:t>
            </a:r>
            <a:r>
              <a:rPr b="1" i="0">
                <a:solidFill>
                  <a:srgbClr val="011480"/>
                </a:solidFill>
              </a:rPr>
              <a:t>\x61</a:t>
            </a:r>
            <a:r>
              <a:rPr b="1" i="0">
                <a:solidFill>
                  <a:srgbClr val="018001"/>
                </a:solidFill>
              </a:rPr>
              <a:t>' </a:t>
            </a:r>
            <a:r>
              <a:t># b'a' # 字节数组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str_var = </a:t>
            </a:r>
            <a:r>
              <a:rPr b="1" i="0">
                <a:solidFill>
                  <a:srgbClr val="018001"/>
                </a:solidFill>
              </a:rPr>
              <a:t>'a' </a:t>
            </a:r>
            <a:r>
              <a:t># 字符串（Python3内部统一使用Unicode类型字符串）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tuple_var = (</a:t>
            </a:r>
            <a:r>
              <a:rPr i="0">
                <a:solidFill>
                  <a:srgbClr val="0432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rPr b="1" i="0">
                <a:solidFill>
                  <a:srgbClr val="018001"/>
                </a:solidFill>
              </a:rPr>
              <a:t>'a'</a:t>
            </a:r>
            <a:r>
              <a:rPr i="0">
                <a:solidFill>
                  <a:srgbClr val="000000"/>
                </a:solidFill>
              </a:rPr>
              <a:t>, ()) </a:t>
            </a:r>
            <a:r>
              <a:t># 元组内各元素可为任意类型，但声明之后数据不可变，注意单元素元组声明：(1) 和 (1,)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list_var = [</a:t>
            </a:r>
            <a:r>
              <a:rPr i="0">
                <a:solidFill>
                  <a:srgbClr val="0432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rPr b="1" i="0">
                <a:solidFill>
                  <a:srgbClr val="018001"/>
                </a:solidFill>
              </a:rPr>
              <a:t>'a'</a:t>
            </a:r>
            <a:r>
              <a:rPr i="0">
                <a:solidFill>
                  <a:srgbClr val="000000"/>
                </a:solidFill>
              </a:rPr>
              <a:t>, (), []] </a:t>
            </a:r>
            <a:r>
              <a:t># 列表声明之后数据可变: list_var[0] = 2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dict_var = {</a:t>
            </a:r>
            <a:r>
              <a:rPr b="1" i="0">
                <a:solidFill>
                  <a:srgbClr val="018001"/>
                </a:solidFill>
              </a:rPr>
              <a:t>'a'</a:t>
            </a:r>
            <a:r>
              <a:rPr i="0">
                <a:solidFill>
                  <a:srgbClr val="000000"/>
                </a:solidFill>
              </a:rPr>
              <a:t>: </a:t>
            </a:r>
            <a:r>
              <a:rPr i="0">
                <a:solidFill>
                  <a:srgbClr val="0432FF"/>
                </a:solidFill>
              </a:rPr>
              <a:t>97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rPr i="0">
                <a:solidFill>
                  <a:srgbClr val="0432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: </a:t>
            </a:r>
            <a:r>
              <a:rPr i="0">
                <a:solidFill>
                  <a:srgbClr val="0432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(): </a:t>
            </a:r>
            <a:r>
              <a:rPr i="0">
                <a:solidFill>
                  <a:srgbClr val="0432FF"/>
                </a:solidFill>
              </a:rPr>
              <a:t>0</a:t>
            </a:r>
            <a:r>
              <a:rPr i="0">
                <a:solidFill>
                  <a:srgbClr val="000000"/>
                </a:solidFill>
              </a:rPr>
              <a:t>} </a:t>
            </a:r>
            <a:r>
              <a:t># 声明字典：所有能进行HASH和等值比较的数据类型可以做为KEY，所有数据类型都可以做为VALUE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set_var = {</a:t>
            </a:r>
            <a:r>
              <a:rPr b="1" i="0">
                <a:solidFill>
                  <a:srgbClr val="018001"/>
                </a:solidFill>
              </a:rPr>
              <a:t>'a'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rPr i="0">
                <a:solidFill>
                  <a:srgbClr val="0432FF"/>
                </a:solidFill>
              </a:rPr>
              <a:t>1</a:t>
            </a:r>
            <a:r>
              <a:rPr i="0">
                <a:solidFill>
                  <a:srgbClr val="000000"/>
                </a:solidFill>
              </a:rPr>
              <a:t>, ()} </a:t>
            </a:r>
            <a:r>
              <a:t># 声明集合：其元素类型必须能进行HASH和等值比较。注意{}声明的是空的字典，而不是集合</a:t>
            </a:r>
          </a:p>
        </p:txBody>
      </p:sp>
      <p:pic>
        <p:nvPicPr>
          <p:cNvPr id="145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57150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2"/>
          <p:cNvSpPr txBox="1"/>
          <p:nvPr/>
        </p:nvSpPr>
        <p:spPr>
          <a:xfrm>
            <a:off x="284042" y="361950"/>
            <a:ext cx="4668959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Python基础</a:t>
            </a:r>
          </a:p>
        </p:txBody>
      </p:sp>
      <p:pic>
        <p:nvPicPr>
          <p:cNvPr id="14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判断语句、逻辑运算、缩进和pass关键字</a:t>
            </a:r>
          </a:p>
          <a:p>
            <a:pPr defTabSz="347472">
              <a:defRPr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if </a:t>
            </a:r>
            <a:r>
              <a:rPr>
                <a:solidFill>
                  <a:srgbClr val="0432FF"/>
                </a:solidFill>
              </a:rPr>
              <a:t>1 </a:t>
            </a:r>
            <a:r>
              <a:rPr>
                <a:solidFill>
                  <a:srgbClr val="000000"/>
                </a:solidFill>
              </a:rPr>
              <a:t>&lt; </a:t>
            </a:r>
            <a:r>
              <a:rPr>
                <a:solidFill>
                  <a:srgbClr val="0432FF"/>
                </a:solidFill>
              </a:rPr>
              <a:t>2 </a:t>
            </a:r>
            <a:r>
              <a:rPr b="1"/>
              <a:t>and </a:t>
            </a:r>
            <a:r>
              <a:rPr>
                <a:solidFill>
                  <a:srgbClr val="0432FF"/>
                </a:solidFill>
              </a:rPr>
              <a:t>2 </a:t>
            </a:r>
            <a:r>
              <a:rPr>
                <a:solidFill>
                  <a:srgbClr val="000000"/>
                </a:solidFill>
              </a:rPr>
              <a:t>&lt; </a:t>
            </a:r>
            <a:r>
              <a:rPr>
                <a:solidFill>
                  <a:srgbClr val="0432FF"/>
                </a:solidFill>
              </a:rPr>
              <a:t>3 </a:t>
            </a:r>
            <a:r>
              <a:rPr b="1"/>
              <a:t>or </a:t>
            </a:r>
            <a:r>
              <a:rPr>
                <a:solidFill>
                  <a:srgbClr val="0432FF"/>
                </a:solidFill>
              </a:rPr>
              <a:t>1 </a:t>
            </a:r>
            <a:r>
              <a:rPr>
                <a:solidFill>
                  <a:srgbClr val="000000"/>
                </a:solidFill>
              </a:rPr>
              <a:t>== </a:t>
            </a:r>
            <a:r>
              <a:rPr>
                <a:solidFill>
                  <a:srgbClr val="0432FF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pass</a:t>
            </a:r>
          </a:p>
          <a:p>
            <a:pPr defTabSz="347472">
              <a:defRPr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elif </a:t>
            </a:r>
            <a:r>
              <a:rPr>
                <a:solidFill>
                  <a:srgbClr val="0432FF"/>
                </a:solidFill>
              </a:rPr>
              <a:t>1 </a:t>
            </a:r>
            <a:r>
              <a:rPr>
                <a:solidFill>
                  <a:srgbClr val="000000"/>
                </a:solidFill>
              </a:rPr>
              <a:t>!= </a:t>
            </a:r>
            <a:r>
              <a:rPr>
                <a:solidFill>
                  <a:srgbClr val="0432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pass</a:t>
            </a: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else</a:t>
            </a:r>
            <a:r>
              <a:rPr b="0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pass</a:t>
            </a:r>
          </a:p>
          <a:p>
            <a:pPr defTabSz="347472">
              <a:defRPr sz="912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异常处理</a:t>
            </a: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 b="0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defTabSz="347472"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noname</a:t>
            </a: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i="0">
                <a:solidFill>
                  <a:srgbClr val="011480"/>
                </a:solidFill>
              </a:rPr>
              <a:t>except </a:t>
            </a:r>
            <a:r>
              <a:rPr i="0">
                <a:solidFill>
                  <a:srgbClr val="000000"/>
                </a:solidFill>
              </a:rPr>
              <a:t>(NameError, IndexError) </a:t>
            </a:r>
            <a:r>
              <a:rPr b="1" i="0">
                <a:solidFill>
                  <a:srgbClr val="011480"/>
                </a:solidFill>
              </a:rPr>
              <a:t>as </a:t>
            </a:r>
            <a:r>
              <a:rPr i="0">
                <a:solidFill>
                  <a:srgbClr val="000000"/>
                </a:solidFill>
              </a:rPr>
              <a:t>exc: </a:t>
            </a:r>
            <a:r>
              <a:t># 捕获上面代码块中的NameError、IndexError，记录为exc</a:t>
            </a: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exc </a:t>
            </a:r>
            <a:r>
              <a:t># NameError ...</a:t>
            </a: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for 循环</a:t>
            </a:r>
          </a:p>
          <a:p>
            <a:pPr defTabSz="347472">
              <a:defRPr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for </a:t>
            </a:r>
            <a:r>
              <a:rPr>
                <a:solidFill>
                  <a:srgbClr val="000000"/>
                </a:solidFill>
              </a:rPr>
              <a:t>x </a:t>
            </a:r>
            <a:r>
              <a:rPr b="1"/>
              <a:t>in </a:t>
            </a:r>
            <a:r>
              <a:rPr>
                <a:solidFill>
                  <a:srgbClr val="000000"/>
                </a:solidFill>
              </a:rPr>
              <a:t>[</a:t>
            </a:r>
            <a:r>
              <a:rPr>
                <a:solidFill>
                  <a:srgbClr val="0432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432FF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432FF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0432FF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]:</a:t>
            </a:r>
            <a:endParaRPr>
              <a:solidFill>
                <a:srgbClr val="000000"/>
              </a:solidFill>
            </a:endParaRP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endParaRPr b="0">
              <a:solidFill>
                <a:srgbClr val="000000"/>
              </a:solidFill>
            </a:endParaRPr>
          </a:p>
          <a:p>
            <a:pPr defTabSz="347472">
              <a:defRPr sz="912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while 循环和continue，break</a:t>
            </a:r>
          </a:p>
          <a:p>
            <a:pPr defTabSz="347472"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i = </a:t>
            </a:r>
            <a:r>
              <a:rPr>
                <a:solidFill>
                  <a:srgbClr val="0432FF"/>
                </a:solidFill>
              </a:rPr>
              <a:t>0</a:t>
            </a:r>
            <a:endParaRPr>
              <a:solidFill>
                <a:srgbClr val="0432FF"/>
              </a:solidFill>
            </a:endParaRPr>
          </a:p>
          <a:p>
            <a:pPr defTabSz="347472">
              <a:defRPr b="1"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while </a:t>
            </a:r>
            <a:r>
              <a:rPr b="0"/>
              <a:t>True</a:t>
            </a:r>
            <a:r>
              <a:rPr b="0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defTabSz="347472"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i &gt; </a:t>
            </a:r>
            <a:r>
              <a:rPr>
                <a:solidFill>
                  <a:srgbClr val="0432FF"/>
                </a:solidFill>
              </a:rPr>
              <a:t>10</a:t>
            </a:r>
            <a:r>
              <a:t>:</a:t>
            </a: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rPr b="1" i="0">
                <a:solidFill>
                  <a:srgbClr val="011480"/>
                </a:solidFill>
              </a:rPr>
              <a:t>break </a:t>
            </a:r>
            <a:r>
              <a:t># 中断while</a:t>
            </a:r>
          </a:p>
          <a:p>
            <a:pPr defTabSz="347472">
              <a:defRPr sz="912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/>
              <a:t>elif </a:t>
            </a:r>
            <a:r>
              <a:rPr>
                <a:solidFill>
                  <a:srgbClr val="000000"/>
                </a:solidFill>
              </a:rPr>
              <a:t>i &gt;= </a:t>
            </a:r>
            <a:r>
              <a:rPr>
                <a:solidFill>
                  <a:srgbClr val="0432FF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defTabSz="347472"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t>        i = i + </a:t>
            </a:r>
            <a:r>
              <a:rPr>
                <a:solidFill>
                  <a:srgbClr val="0432FF"/>
                </a:solidFill>
              </a:rPr>
              <a:t>2</a:t>
            </a:r>
            <a:endParaRPr>
              <a:solidFill>
                <a:srgbClr val="0432FF"/>
              </a:solidFill>
            </a:endParaRPr>
          </a:p>
          <a:p>
            <a:pPr defTabSz="347472">
              <a:defRPr i="1" sz="912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432FF"/>
                </a:solidFill>
              </a:rPr>
              <a:t>        </a:t>
            </a:r>
            <a:r>
              <a:rPr b="1" i="0">
                <a:solidFill>
                  <a:srgbClr val="011480"/>
                </a:solidFill>
              </a:rPr>
              <a:t>continue </a:t>
            </a:r>
            <a:r>
              <a:t># 回归到while条件判定</a:t>
            </a:r>
          </a:p>
          <a:p>
            <a:pPr defTabSz="347472">
              <a:defRPr sz="912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i = i + </a:t>
            </a:r>
            <a:r>
              <a:rPr>
                <a:solidFill>
                  <a:srgbClr val="0432FF"/>
                </a:solidFill>
              </a:rPr>
              <a:t>1</a:t>
            </a:r>
          </a:p>
        </p:txBody>
      </p:sp>
      <p:pic>
        <p:nvPicPr>
          <p:cNvPr id="150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 2"/>
          <p:cNvSpPr txBox="1"/>
          <p:nvPr/>
        </p:nvSpPr>
        <p:spPr>
          <a:xfrm>
            <a:off x="284042" y="361950"/>
            <a:ext cx="4668959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Python基础</a:t>
            </a:r>
          </a:p>
        </p:txBody>
      </p:sp>
      <p:sp>
        <p:nvSpPr>
          <p:cNvPr id="153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函数声明以def关键字标识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def </a:t>
            </a:r>
            <a:r>
              <a:t>add(x, y):</a:t>
            </a: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'''函数文档'''</a:t>
            </a:r>
          </a:p>
          <a:p>
            <a:pPr defTabSz="374904">
              <a:defRPr b="1" sz="984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x + y</a:t>
            </a:r>
            <a:endParaRPr b="0">
              <a:solidFill>
                <a:srgbClr val="000000"/>
              </a:solidFill>
            </a:endParaRPr>
          </a:p>
          <a:p>
            <a:pPr defTabSz="374904">
              <a:defRPr b="1" sz="984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函数调用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t>add(</a:t>
            </a:r>
            <a:r>
              <a:rPr>
                <a:solidFill>
                  <a:srgbClr val="0432FF"/>
                </a:solidFill>
              </a:rPr>
              <a:t>1</a:t>
            </a:r>
            <a:r>
              <a:t>, </a:t>
            </a:r>
            <a:r>
              <a:rPr>
                <a:solidFill>
                  <a:srgbClr val="0432FF"/>
                </a:solidFill>
              </a:rPr>
              <a:t>3</a:t>
            </a:r>
            <a:r>
              <a:t>) </a:t>
            </a:r>
            <a:r>
              <a:rPr i="1">
                <a:solidFill>
                  <a:srgbClr val="808080"/>
                </a:solidFill>
              </a:rPr>
              <a:t># 4</a:t>
            </a:r>
            <a:endParaRPr i="1">
              <a:solidFill>
                <a:srgbClr val="808080"/>
              </a:solidFill>
            </a:endParaRP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类声明以class关键字标识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Point(object):</a:t>
            </a: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'''类的说明文档'''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rPr>
                <a:solidFill>
                  <a:srgbClr val="B22AB2"/>
                </a:solidFill>
              </a:rPr>
              <a:t>__init__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x, y):</a:t>
            </a: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'''构造函数文档'''</a:t>
            </a: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.x = x </a:t>
            </a:r>
            <a:r>
              <a:t># 定义属性x</a:t>
            </a:r>
          </a:p>
          <a:p>
            <a:pPr defTabSz="374904">
              <a:defRPr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.y = y </a:t>
            </a:r>
            <a:r>
              <a:rPr i="1"/>
              <a:t># 定义属性y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print_method(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):</a:t>
            </a: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'''方法使用说明文档'''</a:t>
            </a:r>
          </a:p>
          <a:p>
            <a:pPr defTabSz="374904">
              <a:defRPr sz="984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    </a:t>
            </a:r>
            <a:r>
              <a:rPr b="1"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/>
              <a:t>'x: %s, y: %s' </a:t>
            </a:r>
            <a:r>
              <a:rPr>
                <a:solidFill>
                  <a:srgbClr val="000000"/>
                </a:solidFill>
              </a:rPr>
              <a:t>% 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.x, 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00000"/>
                </a:solidFill>
              </a:rPr>
              <a:t>.y))</a:t>
            </a:r>
            <a:endParaRPr>
              <a:solidFill>
                <a:srgbClr val="000000"/>
              </a:solidFill>
            </a:endParaRPr>
          </a:p>
          <a:p>
            <a:pPr defTabSz="374904">
              <a:defRPr sz="984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声明Point实例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t>point = Point(</a:t>
            </a:r>
            <a:r>
              <a:rPr>
                <a:solidFill>
                  <a:srgbClr val="0432FF"/>
                </a:solidFill>
              </a:rPr>
              <a:t>0</a:t>
            </a:r>
            <a:r>
              <a:t>, </a:t>
            </a:r>
            <a:r>
              <a:rPr>
                <a:solidFill>
                  <a:srgbClr val="0432FF"/>
                </a:solidFill>
              </a:rPr>
              <a:t>0</a:t>
            </a:r>
            <a:r>
              <a:t>)</a:t>
            </a:r>
          </a:p>
          <a:p>
            <a:pPr defTabSz="374904">
              <a:defRPr i="1" sz="984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调用Point方法</a:t>
            </a:r>
          </a:p>
          <a:p>
            <a:pPr defTabSz="374904">
              <a:defRPr sz="984">
                <a:latin typeface="Menlo"/>
                <a:ea typeface="Menlo"/>
                <a:cs typeface="Menlo"/>
                <a:sym typeface="Menlo"/>
              </a:defRPr>
            </a:pPr>
            <a:r>
              <a:t>point.print_method() </a:t>
            </a:r>
            <a:r>
              <a:rPr i="1">
                <a:solidFill>
                  <a:srgbClr val="808080"/>
                </a:solidFill>
              </a:rPr>
              <a:t># x: 0, y: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2"/>
          <p:cNvSpPr txBox="1"/>
          <p:nvPr/>
        </p:nvSpPr>
        <p:spPr>
          <a:xfrm>
            <a:off x="284042" y="361950"/>
            <a:ext cx="4668959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requests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基础请求</a:t>
            </a:r>
          </a:p>
        </p:txBody>
      </p:sp>
      <p:pic>
        <p:nvPicPr>
          <p:cNvPr id="15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import </a:t>
            </a:r>
            <a:r>
              <a:t>requests</a:t>
            </a:r>
          </a:p>
          <a:p>
            <a:pPr defTabSz="388620">
              <a:defRPr b="1" sz="102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000000"/>
                </a:solidFill>
              </a:rPr>
              <a:t>json</a:t>
            </a:r>
            <a:endParaRPr b="0">
              <a:solidFill>
                <a:srgbClr val="00000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88620">
              <a:defRPr i="1" sz="102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GET请求，附加一个参数a</a:t>
            </a:r>
          </a:p>
          <a:p>
            <a:pPr defTabSz="388620">
              <a:defRPr b="1" sz="102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resp = requests.get(</a:t>
            </a:r>
            <a:r>
              <a:t>'http://httpbin.org/get'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661E99"/>
                </a:solidFill>
              </a:rPr>
              <a:t>params</a:t>
            </a:r>
            <a:r>
              <a:rPr b="0">
                <a:solidFill>
                  <a:srgbClr val="000000"/>
                </a:solidFill>
              </a:rPr>
              <a:t>={</a:t>
            </a:r>
            <a:r>
              <a:t>'a'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'a'</a:t>
            </a:r>
            <a:r>
              <a:rPr b="0">
                <a:solidFill>
                  <a:srgbClr val="000000"/>
                </a:solidFill>
              </a:rPr>
              <a:t>})</a:t>
            </a:r>
            <a:endParaRPr b="0">
              <a:solidFill>
                <a:srgbClr val="00000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resp.status_code </a:t>
            </a:r>
            <a:r>
              <a:rPr i="1">
                <a:solidFill>
                  <a:srgbClr val="808080"/>
                </a:solidFill>
              </a:rPr>
              <a:t># 200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resp.headers </a:t>
            </a:r>
            <a:r>
              <a:rPr i="1">
                <a:solidFill>
                  <a:srgbClr val="808080"/>
                </a:solidFill>
              </a:rPr>
              <a:t># {...}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resp.content </a:t>
            </a:r>
            <a:r>
              <a:rPr i="1">
                <a:solidFill>
                  <a:srgbClr val="808080"/>
                </a:solidFill>
              </a:rPr>
              <a:t># b'...'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resp.text </a:t>
            </a:r>
            <a:r>
              <a:rPr i="1">
                <a:solidFill>
                  <a:srgbClr val="808080"/>
                </a:solidFill>
              </a:rPr>
              <a:t># '...'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resp.json() </a:t>
            </a:r>
            <a:r>
              <a:rPr i="1">
                <a:solidFill>
                  <a:srgbClr val="808080"/>
                </a:solidFill>
              </a:rPr>
              <a:t># {...}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json.loads(resp.text)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i="1" sz="102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88620">
              <a:defRPr i="1" sz="102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POST请求，附加一个参数a</a:t>
            </a:r>
          </a:p>
          <a:p>
            <a:pPr defTabSz="388620">
              <a:defRPr b="1" sz="102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resp = requests.post(</a:t>
            </a:r>
            <a:r>
              <a:t>'http://httpbin.org/post'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661E99"/>
                </a:solidFill>
              </a:rPr>
              <a:t>data</a:t>
            </a:r>
            <a:r>
              <a:rPr b="0">
                <a:solidFill>
                  <a:srgbClr val="000000"/>
                </a:solidFill>
              </a:rPr>
              <a:t>={</a:t>
            </a:r>
            <a:r>
              <a:t>'a'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'a'</a:t>
            </a:r>
            <a:r>
              <a:rPr b="0">
                <a:solidFill>
                  <a:srgbClr val="000000"/>
                </a:solidFill>
              </a:rPr>
              <a:t>})</a:t>
            </a:r>
            <a:endParaRPr b="0">
              <a:solidFill>
                <a:srgbClr val="00000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resp.json() </a:t>
            </a:r>
            <a:r>
              <a:rPr i="1">
                <a:solidFill>
                  <a:srgbClr val="808080"/>
                </a:solidFill>
              </a:rPr>
              <a:t># {...}</a:t>
            </a:r>
            <a:endParaRPr i="1">
              <a:solidFill>
                <a:srgbClr val="808080"/>
              </a:solidFill>
            </a:endParaRPr>
          </a:p>
          <a:p>
            <a:pPr defTabSz="388620">
              <a:defRPr i="1" sz="102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388620">
              <a:defRPr i="1" sz="102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headers的使用</a:t>
            </a: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chrome_headers = {</a:t>
            </a:r>
          </a:p>
          <a:p>
            <a:pPr defTabSz="388620">
              <a:defRPr b="1" sz="102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'Accept'</a:t>
            </a:r>
            <a:r>
              <a:rPr b="0">
                <a:solidFill>
                  <a:srgbClr val="000000"/>
                </a:solidFill>
              </a:rPr>
              <a:t>:</a:t>
            </a:r>
            <a:r>
              <a:t>'text/html,application/xhtml+xml,application/xml;q=0.9,image/webp,image/apng,*/*;q=0.8'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388620">
              <a:defRPr b="1" sz="102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'Accept-Encoding'</a:t>
            </a:r>
            <a:r>
              <a:rPr b="0">
                <a:solidFill>
                  <a:srgbClr val="000000"/>
                </a:solidFill>
              </a:rPr>
              <a:t>:</a:t>
            </a:r>
            <a:r>
              <a:t>'gzip, deflate'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388620">
              <a:defRPr b="1" sz="102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'User-Agent'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'Mozilla/5.0 (Macintosh; Intel Mac OS X 10_13_3) AppleWebKit/537.36 (KHTML, like Gecko) Chrome/64.0.3282.167 Safari/537.36'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388620">
              <a:defRPr sz="102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resp = requests.get(</a:t>
            </a:r>
            <a:r>
              <a:rPr b="1"/>
              <a:t>'http://httpbin.org/get'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661E99"/>
                </a:solidFill>
              </a:rPr>
              <a:t>headers</a:t>
            </a:r>
            <a:r>
              <a:rPr>
                <a:solidFill>
                  <a:srgbClr val="000000"/>
                </a:solidFill>
              </a:rPr>
              <a:t>=chrome_headers)</a:t>
            </a:r>
            <a:endParaRPr>
              <a:solidFill>
                <a:srgbClr val="000000"/>
              </a:solidFill>
            </a:endParaRPr>
          </a:p>
          <a:p>
            <a:pPr defTabSz="388620"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resp.json() </a:t>
            </a:r>
            <a:r>
              <a:rPr i="1">
                <a:solidFill>
                  <a:srgbClr val="808080"/>
                </a:solidFill>
              </a:rPr>
              <a:t># {...}</a:t>
            </a:r>
          </a:p>
        </p:txBody>
      </p:sp>
      <p:pic>
        <p:nvPicPr>
          <p:cNvPr id="15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2"/>
          <p:cNvSpPr txBox="1"/>
          <p:nvPr/>
        </p:nvSpPr>
        <p:spPr>
          <a:xfrm>
            <a:off x="284042" y="361950"/>
            <a:ext cx="4668959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requests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高级部分</a:t>
            </a:r>
          </a:p>
        </p:txBody>
      </p:sp>
      <p:pic>
        <p:nvPicPr>
          <p:cNvPr id="16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内容占位符 2"/>
          <p:cNvSpPr txBox="1"/>
          <p:nvPr/>
        </p:nvSpPr>
        <p:spPr>
          <a:xfrm>
            <a:off x="284043" y="971550"/>
            <a:ext cx="82296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_file = open(</a:t>
            </a:r>
            <a:r>
              <a:t>'path/to/file'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'rb'</a:t>
            </a:r>
            <a:r>
              <a:rPr b="0">
                <a:solidFill>
                  <a:srgbClr val="000000"/>
                </a:solidFill>
              </a:rPr>
              <a:t>) </a:t>
            </a:r>
            <a:r>
              <a:rPr b="0" i="1">
                <a:solidFill>
                  <a:srgbClr val="808080"/>
                </a:solidFill>
              </a:rPr>
              <a:t># 打开一个可访问的文件</a:t>
            </a:r>
            <a:endParaRPr b="0"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直接上传文件流</a:t>
            </a:r>
          </a:p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resp = requests.post(</a:t>
            </a:r>
            <a:r>
              <a:t>'http://httpbin.org/post'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661E99"/>
                </a:solidFill>
              </a:rPr>
              <a:t>data</a:t>
            </a:r>
            <a:r>
              <a:rPr b="0">
                <a:solidFill>
                  <a:srgbClr val="000000"/>
                </a:solidFill>
              </a:rPr>
              <a:t>=_file)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resp.json() </a:t>
            </a:r>
            <a:r>
              <a:rPr i="1">
                <a:solidFill>
                  <a:srgbClr val="808080"/>
                </a:solidFill>
              </a:rPr>
              <a:t># {...}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文件参数上传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_file.seek(</a:t>
            </a:r>
            <a:r>
              <a:rPr>
                <a:solidFill>
                  <a:srgbClr val="0432FF"/>
                </a:solidFill>
              </a:rPr>
              <a:t>0</a:t>
            </a:r>
            <a:r>
              <a:t>, </a:t>
            </a:r>
            <a:r>
              <a:rPr>
                <a:solidFill>
                  <a:srgbClr val="0432FF"/>
                </a:solidFill>
              </a:rPr>
              <a:t>0</a:t>
            </a:r>
            <a:r>
              <a:t>) </a:t>
            </a:r>
            <a:r>
              <a:rPr i="1">
                <a:solidFill>
                  <a:srgbClr val="808080"/>
                </a:solidFill>
              </a:rPr>
              <a:t># 回到文件开始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resp = requests.post(</a:t>
            </a:r>
            <a:r>
              <a:t>'http://httpbin.org/post'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rPr b="0">
                <a:solidFill>
                  <a:srgbClr val="661E99"/>
                </a:solidFill>
              </a:rPr>
              <a:t>files</a:t>
            </a:r>
            <a:r>
              <a:rPr b="0">
                <a:solidFill>
                  <a:srgbClr val="000000"/>
                </a:solidFill>
              </a:rPr>
              <a:t>={</a:t>
            </a:r>
            <a:r>
              <a:t>'file'</a:t>
            </a:r>
            <a:r>
              <a:rPr b="0">
                <a:solidFill>
                  <a:srgbClr val="000000"/>
                </a:solidFill>
              </a:rPr>
              <a:t>: _file})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resp.json() </a:t>
            </a:r>
            <a:r>
              <a:rPr i="1">
                <a:solidFill>
                  <a:srgbClr val="808080"/>
                </a:solidFill>
              </a:rPr>
              <a:t># {...}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_file.close() </a:t>
            </a:r>
            <a:r>
              <a:rPr i="1">
                <a:solidFill>
                  <a:srgbClr val="808080"/>
                </a:solidFill>
              </a:rPr>
              <a:t># 关闭文件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timeout</a:t>
            </a:r>
          </a:p>
          <a:p>
            <a:pPr defTabSz="265175">
              <a:defRPr b="1" sz="696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 b="0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    resp = requests.get(</a:t>
            </a:r>
            <a:r>
              <a:rPr b="1">
                <a:solidFill>
                  <a:srgbClr val="018001"/>
                </a:solidFill>
              </a:rPr>
              <a:t>'http://httpbin.org/get'</a:t>
            </a:r>
            <a:r>
              <a:t>, </a:t>
            </a:r>
            <a:r>
              <a:rPr>
                <a:solidFill>
                  <a:srgbClr val="661E99"/>
                </a:solidFill>
              </a:rPr>
              <a:t>timeout</a:t>
            </a:r>
            <a:r>
              <a:t>=</a:t>
            </a:r>
            <a:r>
              <a:rPr>
                <a:solidFill>
                  <a:srgbClr val="0432FF"/>
                </a:solidFill>
              </a:rPr>
              <a:t>0.1</a:t>
            </a:r>
            <a:r>
              <a:t>)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except </a:t>
            </a:r>
            <a:r>
              <a:t>requests.exceptions.ConnectTimeout: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# 超时处理</a:t>
            </a:r>
          </a:p>
          <a:p>
            <a:pPr defTabSz="265175">
              <a:defRPr b="1" sz="696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t>pass</a:t>
            </a:r>
          </a:p>
          <a:p>
            <a:pPr defTabSz="265175">
              <a:defRPr b="1" sz="696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else</a:t>
            </a:r>
            <a:r>
              <a:rPr b="0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    resp.json()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session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上面所示的功能 session 都支持，不同的是，session会保持链接、会话等信息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上面所有调用示例中的requests.get，requests.post调用，类似于requests.Session().get, requests.Session().post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声明一个session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session = requests.Session()</a:t>
            </a:r>
          </a:p>
          <a:p>
            <a:pPr defTabSz="265175">
              <a:defRPr i="1" sz="696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session可以初始化headers和cookies等信息，在后续请求中使用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session.headers.update({</a:t>
            </a:r>
          </a:p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'Accept'</a:t>
            </a:r>
            <a:r>
              <a:rPr b="0">
                <a:solidFill>
                  <a:srgbClr val="000000"/>
                </a:solidFill>
              </a:rPr>
              <a:t>:</a:t>
            </a:r>
            <a:r>
              <a:t>'text/html,application/xhtml+xml,application/xml;q=0.9,image/webp,image/apng,*/*;q=0.8'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'Accept-Encoding'</a:t>
            </a:r>
            <a:r>
              <a:rPr b="0">
                <a:solidFill>
                  <a:srgbClr val="000000"/>
                </a:solidFill>
              </a:rPr>
              <a:t>:</a:t>
            </a:r>
            <a:r>
              <a:t>'gzip, deflate'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'User-Agent'</a:t>
            </a:r>
            <a:r>
              <a:rPr b="0">
                <a:solidFill>
                  <a:srgbClr val="000000"/>
                </a:solidFill>
              </a:rPr>
              <a:t>: </a:t>
            </a:r>
            <a:r>
              <a:t>'Mozilla/5.0 (Macintosh; Intel Mac OS X 10_13_3) AppleWebKit/537.36 (KHTML, like Gecko) Chrome/64.0.3282.167 Safari/537.36'</a:t>
            </a:r>
            <a:r>
              <a:rPr b="0">
                <a:solidFill>
                  <a:srgbClr val="000000"/>
                </a:solidFill>
              </a:rPr>
              <a:t>,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session.cookies.set(</a:t>
            </a:r>
            <a:r>
              <a:rPr b="1">
                <a:solidFill>
                  <a:srgbClr val="018001"/>
                </a:solidFill>
              </a:rPr>
              <a:t>'test-key'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'test-value'</a:t>
            </a:r>
            <a:r>
              <a:t>, </a:t>
            </a:r>
            <a:r>
              <a:rPr>
                <a:solidFill>
                  <a:srgbClr val="661E99"/>
                </a:solidFill>
              </a:rPr>
              <a:t>domain</a:t>
            </a:r>
            <a:r>
              <a:t>=</a:t>
            </a:r>
            <a:r>
              <a:rPr b="1">
                <a:solidFill>
                  <a:srgbClr val="018001"/>
                </a:solidFill>
              </a:rPr>
              <a:t>'httpbin.org'</a:t>
            </a:r>
            <a:r>
              <a:t>, </a:t>
            </a:r>
            <a:r>
              <a:rPr>
                <a:solidFill>
                  <a:srgbClr val="661E99"/>
                </a:solidFill>
              </a:rPr>
              <a:t>path</a:t>
            </a:r>
            <a:r>
              <a:t>=</a:t>
            </a:r>
            <a:r>
              <a:rPr b="1">
                <a:solidFill>
                  <a:srgbClr val="018001"/>
                </a:solidFill>
              </a:rPr>
              <a:t>'/'</a:t>
            </a:r>
            <a:r>
              <a:t>) </a:t>
            </a:r>
            <a:r>
              <a:rPr i="1">
                <a:solidFill>
                  <a:srgbClr val="808080"/>
                </a:solidFill>
              </a:rPr>
              <a:t># ...</a:t>
            </a:r>
            <a:endParaRPr i="1">
              <a:solidFill>
                <a:srgbClr val="808080"/>
              </a:solidFill>
            </a:endParaRPr>
          </a:p>
          <a:p>
            <a:pPr defTabSz="265175">
              <a:defRPr b="1" sz="696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resp = session.get(</a:t>
            </a:r>
            <a:r>
              <a:t>'http://httpbin.org/cookies'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265175">
              <a:defRPr sz="696">
                <a:latin typeface="Menlo"/>
                <a:ea typeface="Menlo"/>
                <a:cs typeface="Menlo"/>
                <a:sym typeface="Menlo"/>
              </a:defRPr>
            </a:pPr>
            <a:r>
              <a:t>resp.json()</a:t>
            </a:r>
          </a:p>
        </p:txBody>
      </p:sp>
      <p:pic>
        <p:nvPicPr>
          <p:cNvPr id="16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7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