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74" r:id="rId6"/>
    <p:sldId id="276" r:id="rId7"/>
    <p:sldId id="331" r:id="rId8"/>
    <p:sldId id="332" r:id="rId9"/>
    <p:sldId id="333" r:id="rId10"/>
    <p:sldId id="337" r:id="rId11"/>
    <p:sldId id="342" r:id="rId12"/>
    <p:sldId id="336" r:id="rId13"/>
    <p:sldId id="334" r:id="rId14"/>
    <p:sldId id="335" r:id="rId15"/>
    <p:sldId id="25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D9DE"/>
    <a:srgbClr val="FFF8E5"/>
    <a:srgbClr val="B7387C"/>
    <a:srgbClr val="FCA99F"/>
    <a:srgbClr val="FCE179"/>
    <a:srgbClr val="23C0D5"/>
    <a:srgbClr val="FCC363"/>
    <a:srgbClr val="00D59D"/>
    <a:srgbClr val="91D502"/>
    <a:srgbClr val="5DB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589" autoAdjust="0"/>
    <p:restoredTop sz="94660"/>
  </p:normalViewPr>
  <p:slideViewPr>
    <p:cSldViewPr snapToObjects="1">
      <p:cViewPr>
        <p:scale>
          <a:sx n="80" d="100"/>
          <a:sy n="80" d="100"/>
        </p:scale>
        <p:origin x="-768" y="-450"/>
      </p:cViewPr>
      <p:guideLst>
        <p:guide orient="horz" pos="148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FD848-2EFF-714E-AD66-AA237417E4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2B17D-F417-3043-85F8-6A3D0BA2839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4" y="1"/>
            <a:ext cx="914133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4" y="1"/>
            <a:ext cx="914133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557927" y="539904"/>
            <a:ext cx="459069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 userDrawn="1"/>
        </p:nvGrpSpPr>
        <p:grpSpPr>
          <a:xfrm>
            <a:off x="0" y="0"/>
            <a:ext cx="770164" cy="611498"/>
            <a:chOff x="0" y="0"/>
            <a:chExt cx="1026885" cy="815331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0" y="0"/>
              <a:ext cx="743903" cy="641444"/>
              <a:chOff x="540674" y="2478267"/>
              <a:chExt cx="1205922" cy="1039829"/>
            </a:xfrm>
          </p:grpSpPr>
          <p:sp>
            <p:nvSpPr>
              <p:cNvPr id="9" name="六边形 8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+mj-ea"/>
                  <a:ea typeface="+mj-ea"/>
                </a:endParaRPr>
              </a:p>
            </p:txBody>
          </p:sp>
          <p:sp>
            <p:nvSpPr>
              <p:cNvPr id="10" name="六边形 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3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282982" y="173887"/>
              <a:ext cx="743903" cy="641444"/>
              <a:chOff x="540674" y="2478267"/>
              <a:chExt cx="1205922" cy="1039829"/>
            </a:xfrm>
          </p:grpSpPr>
          <p:sp>
            <p:nvSpPr>
              <p:cNvPr id="13" name="六边形 1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+mj-ea"/>
                  <a:ea typeface="+mj-ea"/>
                </a:endParaRPr>
              </a:p>
            </p:txBody>
          </p:sp>
          <p:sp>
            <p:nvSpPr>
              <p:cNvPr id="14" name="六边形 1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35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51217PPT模板-0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9238" cy="51435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4195576" y="2693670"/>
            <a:ext cx="7480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 smtClean="0"/>
              <a:t> 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杜满</a:t>
            </a:r>
            <a:endParaRPr kumimoji="1" lang="zh-CN" altLang="en-US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5414" y="1740753"/>
            <a:ext cx="5701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</a:rPr>
              <a:t>python web </a:t>
            </a:r>
            <a:r>
              <a:rPr kumimoji="1" lang="zh-CN" altLang="en-US" sz="3600" dirty="0">
                <a:solidFill>
                  <a:schemeClr val="bg1"/>
                </a:solidFill>
              </a:rPr>
              <a:t>框架介绍及实践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2926080" y="3398520"/>
            <a:ext cx="3769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chemeClr val="bg1"/>
                </a:solidFill>
              </a:rPr>
              <a:t>2018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年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月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5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日</a:t>
            </a:r>
            <a:endParaRPr kumimoji="1" lang="zh-CN" altLang="en-US" sz="2000" dirty="0" smtClean="0">
              <a:solidFill>
                <a:schemeClr val="bg1"/>
              </a:solidFill>
            </a:endParaRPr>
          </a:p>
          <a:p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415" y="189230"/>
            <a:ext cx="422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框架实践</a:t>
            </a:r>
            <a:endParaRPr lang="zh-CN" altLang="en-US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487966" y="140846"/>
            <a:ext cx="375753" cy="324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3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/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" name="Freeform 490"/>
              <p:cNvSpPr/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" name="Freeform 491"/>
              <p:cNvSpPr/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3" name="Freeform 496"/>
              <p:cNvSpPr/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780173" y="2693986"/>
            <a:ext cx="646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3295" y="587375"/>
            <a:ext cx="500824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flask</a:t>
            </a:r>
            <a:endParaRPr lang="zh-CN" altLang="en-US"/>
          </a:p>
          <a:p>
            <a:r>
              <a:rPr lang="zh-CN" altLang="en-US"/>
              <a:t>		1.快速搭建一个</a:t>
            </a:r>
            <a:r>
              <a:rPr lang="en-US" altLang="zh-CN"/>
              <a:t>restFulApi</a:t>
            </a:r>
            <a:r>
              <a:rPr lang="zh-CN" altLang="en-US"/>
              <a:t>项目</a:t>
            </a:r>
            <a:endParaRPr lang="zh-CN" altLang="en-US"/>
          </a:p>
          <a:p>
            <a:endParaRPr lang="zh-CN" altLang="en-US"/>
          </a:p>
          <a:p>
            <a:pPr lvl="2"/>
            <a:r>
              <a:rPr lang="zh-CN" altLang="en-US"/>
              <a:t>class startTask(flask_restful.Resource):</a:t>
            </a:r>
            <a:endParaRPr lang="zh-CN" altLang="en-US"/>
          </a:p>
          <a:p>
            <a:pPr lvl="2"/>
            <a:r>
              <a:rPr lang="zh-CN" altLang="en-US"/>
              <a:t>    def get(self):</a:t>
            </a:r>
            <a:endParaRPr lang="zh-CN" altLang="en-US"/>
          </a:p>
          <a:p>
            <a:pPr lvl="2"/>
            <a:r>
              <a:rPr lang="zh-CN" altLang="en-US"/>
              <a:t>        print request.method</a:t>
            </a:r>
            <a:endParaRPr lang="zh-CN" altLang="en-US"/>
          </a:p>
          <a:p>
            <a:pPr lvl="2"/>
            <a:r>
              <a:rPr lang="zh-CN" altLang="en-US"/>
              <a:t>        return {'startTask': 'startTask'},200</a:t>
            </a:r>
            <a:endParaRPr lang="zh-CN" altLang="en-US"/>
          </a:p>
          <a:p>
            <a:pPr lvl="2"/>
            <a:r>
              <a:rPr lang="zh-CN" altLang="en-US"/>
              <a:t>    def post(self):</a:t>
            </a:r>
            <a:endParaRPr lang="zh-CN" altLang="en-US"/>
          </a:p>
          <a:p>
            <a:pPr lvl="2"/>
            <a:r>
              <a:rPr lang="zh-CN" altLang="en-US"/>
              <a:t>        print request.method</a:t>
            </a:r>
            <a:endParaRPr lang="zh-CN" altLang="en-US"/>
          </a:p>
          <a:p>
            <a:pPr lvl="2"/>
            <a:r>
              <a:rPr lang="zh-CN" altLang="en-US"/>
              <a:t>        return {'startTask': 'startTask'},200		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415" y="189230"/>
            <a:ext cx="422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框架实践</a:t>
            </a:r>
            <a:endParaRPr lang="zh-CN" altLang="en-US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487966" y="140846"/>
            <a:ext cx="375753" cy="324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3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/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" name="Freeform 490"/>
              <p:cNvSpPr/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" name="Freeform 491"/>
              <p:cNvSpPr/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3" name="Freeform 496"/>
              <p:cNvSpPr/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780173" y="2693986"/>
            <a:ext cx="646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5950" y="1101725"/>
            <a:ext cx="53625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django</a:t>
            </a:r>
            <a:endParaRPr lang="zh-CN" altLang="en-US"/>
          </a:p>
          <a:p>
            <a:r>
              <a:rPr lang="zh-CN" altLang="en-US"/>
              <a:t>		1.利用admin快速建立一个数据管理后台</a:t>
            </a:r>
            <a:endParaRPr lang="zh-CN" altLang="en-US"/>
          </a:p>
          <a:p>
            <a:r>
              <a:rPr lang="en-US" altLang="zh-CN"/>
              <a:t>		2.</a:t>
            </a:r>
            <a:r>
              <a:rPr lang="zh-CN" altLang="en-US"/>
              <a:t>定制</a:t>
            </a:r>
            <a:r>
              <a:rPr lang="en-US" altLang="zh-CN"/>
              <a:t>djaon Admin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415" y="189230"/>
            <a:ext cx="422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框架实践</a:t>
            </a:r>
            <a:endParaRPr lang="zh-CN" altLang="en-US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487966" y="140846"/>
            <a:ext cx="375753" cy="324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3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/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" name="Freeform 490"/>
              <p:cNvSpPr/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" name="Freeform 491"/>
              <p:cNvSpPr/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3" name="Freeform 496"/>
              <p:cNvSpPr/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780173" y="2693986"/>
            <a:ext cx="646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0415" y="557530"/>
            <a:ext cx="5362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echart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80415" y="925830"/>
            <a:ext cx="545401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如何找到写法：</a:t>
            </a:r>
            <a:endParaRPr lang="zh-CN" altLang="en-US"/>
          </a:p>
          <a:p>
            <a:r>
              <a:rPr lang="zh-CN" altLang="en-US"/>
              <a:t>http://echarts.baidu.com/echarts2/doc/example.html</a:t>
            </a:r>
            <a:endParaRPr lang="zh-CN" altLang="en-US"/>
          </a:p>
          <a:p>
            <a:r>
              <a:rPr lang="zh-CN" altLang="en-US"/>
              <a:t>如何给表格赋值：</a:t>
            </a:r>
            <a:endParaRPr lang="zh-CN" altLang="en-US"/>
          </a:p>
          <a:p>
            <a:r>
              <a:rPr lang="zh-CN" altLang="en-US"/>
              <a:t>            $.ajax({</a:t>
            </a:r>
            <a:endParaRPr lang="zh-CN" altLang="en-US"/>
          </a:p>
          <a:p>
            <a:r>
              <a:rPr lang="zh-CN" altLang="en-US"/>
              <a:t>            	type:"GET",</a:t>
            </a:r>
            <a:endParaRPr lang="zh-CN" altLang="en-US"/>
          </a:p>
          <a:p>
            <a:r>
              <a:rPr lang="zh-CN" altLang="en-US"/>
              <a:t>        		url:"/charts/getChartData",</a:t>
            </a:r>
            <a:endParaRPr lang="zh-CN" altLang="en-US"/>
          </a:p>
          <a:p>
            <a:r>
              <a:rPr lang="zh-CN" altLang="en-US"/>
              <a:t>                success:function(result){</a:t>
            </a:r>
            <a:endParaRPr lang="zh-CN" altLang="en-US"/>
          </a:p>
          <a:p>
            <a:r>
              <a:rPr lang="zh-CN" altLang="en-US"/>
              <a:t>                	if(result){         		           			</a:t>
            </a:r>
            <a:endParaRPr lang="zh-CN" altLang="en-US"/>
          </a:p>
          <a:p>
            <a:r>
              <a:rPr lang="zh-CN" altLang="en-US"/>
              <a:t>                	    myChart.setOption(option);</a:t>
            </a:r>
            <a:endParaRPr lang="zh-CN" altLang="en-US"/>
          </a:p>
          <a:p>
            <a:r>
              <a:rPr lang="zh-CN" altLang="en-US"/>
              <a:t>                	}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40512" y="1816953"/>
            <a:ext cx="4107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r>
              <a:rPr kumimoji="1" lang="zh-CN" altLang="zh-CN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228600" y="671215"/>
            <a:ext cx="205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Q&amp;A</a:t>
            </a:r>
            <a:endParaRPr kumimoji="1"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49129" y="1624733"/>
            <a:ext cx="1956095" cy="1956095"/>
            <a:chOff x="1512226" y="1948265"/>
            <a:chExt cx="2608126" cy="2608126"/>
          </a:xfrm>
        </p:grpSpPr>
        <p:grpSp>
          <p:nvGrpSpPr>
            <p:cNvPr id="8" name="组合 7"/>
            <p:cNvGrpSpPr/>
            <p:nvPr/>
          </p:nvGrpSpPr>
          <p:grpSpPr>
            <a:xfrm>
              <a:off x="1512226" y="1948265"/>
              <a:ext cx="2608126" cy="2608126"/>
              <a:chOff x="475814" y="349984"/>
              <a:chExt cx="1821716" cy="182171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75814" y="349984"/>
                <a:ext cx="1821716" cy="18217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2222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  <a:effectLst>
                <a:outerShdw blurRad="292100" dist="1397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584986" y="459157"/>
                <a:ext cx="1603371" cy="1603370"/>
                <a:chOff x="2706461" y="2004333"/>
                <a:chExt cx="2228850" cy="2228850"/>
              </a:xfrm>
              <a:effectLst/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2706461" y="2004333"/>
                  <a:ext cx="2228850" cy="2228850"/>
                </a:xfrm>
                <a:prstGeom prst="ellipse">
                  <a:avLst/>
                </a:prstGeom>
                <a:solidFill>
                  <a:srgbClr val="0297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2819402" y="2117274"/>
                  <a:ext cx="2002968" cy="20029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5D5D5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977244" y="2275116"/>
                  <a:ext cx="1687284" cy="1687284"/>
                </a:xfrm>
                <a:prstGeom prst="ellipse">
                  <a:avLst/>
                </a:prstGeom>
                <a:solidFill>
                  <a:srgbClr val="0297F0"/>
                </a:solidFill>
                <a:ln w="3810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77800" dist="762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  <p:grpSp>
          <p:nvGrpSpPr>
            <p:cNvPr id="62" name="组合 61"/>
            <p:cNvGrpSpPr/>
            <p:nvPr/>
          </p:nvGrpSpPr>
          <p:grpSpPr>
            <a:xfrm>
              <a:off x="2129241" y="2767361"/>
              <a:ext cx="1430866" cy="1006024"/>
              <a:chOff x="3650482" y="-880147"/>
              <a:chExt cx="2342033" cy="1646652"/>
            </a:xfrm>
          </p:grpSpPr>
          <p:sp>
            <p:nvSpPr>
              <p:cNvPr id="64" name="文本框 63"/>
              <p:cNvSpPr txBox="1"/>
              <p:nvPr/>
            </p:nvSpPr>
            <p:spPr>
              <a:xfrm>
                <a:off x="3650482" y="-880147"/>
                <a:ext cx="2342033" cy="110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7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目  录</a:t>
                </a:r>
                <a:endParaRPr lang="zh-CN" altLang="en-US" sz="27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3671008" y="63896"/>
                <a:ext cx="2301470" cy="702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bg1"/>
                    </a:solidFill>
                    <a:ea typeface="+mj-ea"/>
                  </a:rPr>
                  <a:t>CONTENTS</a:t>
                </a:r>
                <a:endParaRPr lang="zh-CN" altLang="en-US" sz="1500" dirty="0">
                  <a:solidFill>
                    <a:schemeClr val="bg1"/>
                  </a:solidFill>
                  <a:ea typeface="+mj-ea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3211386" y="1663046"/>
            <a:ext cx="4284947" cy="827980"/>
            <a:chOff x="4939427" y="858005"/>
            <a:chExt cx="5713262" cy="1103973"/>
          </a:xfrm>
        </p:grpSpPr>
        <p:sp>
          <p:nvSpPr>
            <p:cNvPr id="5" name="圆角矩形 4"/>
            <p:cNvSpPr/>
            <p:nvPr/>
          </p:nvSpPr>
          <p:spPr>
            <a:xfrm>
              <a:off x="5600711" y="1102780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矩形 6"/>
            <p:cNvSpPr/>
            <p:nvPr/>
          </p:nvSpPr>
          <p:spPr>
            <a:xfrm>
              <a:off x="6343715" y="1179943"/>
              <a:ext cx="4308974" cy="613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python web框架介绍</a:t>
              </a:r>
              <a:endParaRPr lang="zh-CN" altLang="en-US" sz="2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37" name="六边形 136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+mj-ea"/>
                  <a:ea typeface="+mj-ea"/>
                </a:endParaRPr>
              </a:p>
            </p:txBody>
          </p:sp>
          <p:sp>
            <p:nvSpPr>
              <p:cNvPr id="138" name="六边形 137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3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1" name="Freeform 489"/>
              <p:cNvSpPr/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2" name="Freeform 490"/>
              <p:cNvSpPr/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3" name="Freeform 491"/>
              <p:cNvSpPr/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4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5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6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7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8" name="Freeform 496"/>
              <p:cNvSpPr/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3172016" y="2826105"/>
            <a:ext cx="4284947" cy="827980"/>
            <a:chOff x="4939427" y="2167986"/>
            <a:chExt cx="5713262" cy="1103973"/>
          </a:xfrm>
        </p:grpSpPr>
        <p:sp>
          <p:nvSpPr>
            <p:cNvPr id="70" name="圆角矩形 69"/>
            <p:cNvSpPr/>
            <p:nvPr/>
          </p:nvSpPr>
          <p:spPr>
            <a:xfrm>
              <a:off x="5600711" y="2427453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6362765" y="2489456"/>
              <a:ext cx="3901440" cy="613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  <a:sym typeface="+mn-ea"/>
                </a:rPr>
                <a:t>python web框架</a:t>
              </a:r>
              <a:r>
                <a:rPr lang="zh-CN" altLang="en-US" sz="2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实践</a:t>
              </a:r>
              <a:endParaRPr lang="zh-CN" altLang="en-US" sz="2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4939427" y="2167986"/>
              <a:ext cx="1280312" cy="1103973"/>
              <a:chOff x="540674" y="2465412"/>
              <a:chExt cx="1205922" cy="1039829"/>
            </a:xfrm>
          </p:grpSpPr>
          <p:sp>
            <p:nvSpPr>
              <p:cNvPr id="141" name="六边形 140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+mj-ea"/>
                  <a:ea typeface="+mj-ea"/>
                </a:endParaRPr>
              </a:p>
            </p:txBody>
          </p:sp>
          <p:sp>
            <p:nvSpPr>
              <p:cNvPr id="142" name="六边形 141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5" name="KSO_Shape"/>
            <p:cNvSpPr/>
            <p:nvPr/>
          </p:nvSpPr>
          <p:spPr bwMode="auto">
            <a:xfrm>
              <a:off x="5472592" y="2536529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401" y="189362"/>
            <a:ext cx="22274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框架介绍</a:t>
            </a:r>
            <a:endParaRPr lang="zh-CN" altLang="en-US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531264" y="107836"/>
            <a:ext cx="375753" cy="324000"/>
            <a:chOff x="11413118" y="67581"/>
            <a:chExt cx="501004" cy="432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11413118" y="67581"/>
              <a:ext cx="501004" cy="432000"/>
              <a:chOff x="540674" y="2465412"/>
              <a:chExt cx="1205922" cy="1039829"/>
            </a:xfrm>
          </p:grpSpPr>
          <p:sp>
            <p:nvSpPr>
              <p:cNvPr id="22" name="六边形 2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+mj-ea"/>
                  <a:ea typeface="+mj-ea"/>
                </a:endParaRPr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3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565420" y="224205"/>
              <a:ext cx="179912" cy="141146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18" name="Freeform 14"/>
              <p:cNvSpPr/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21" name="Freeform 17"/>
              <p:cNvSpPr/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227759" y="1467638"/>
            <a:ext cx="1201307" cy="1201307"/>
            <a:chOff x="4303678" y="1956851"/>
            <a:chExt cx="1601742" cy="1601742"/>
          </a:xfrm>
        </p:grpSpPr>
        <p:grpSp>
          <p:nvGrpSpPr>
            <p:cNvPr id="45" name="组合 44"/>
            <p:cNvGrpSpPr/>
            <p:nvPr/>
          </p:nvGrpSpPr>
          <p:grpSpPr>
            <a:xfrm>
              <a:off x="4303678" y="1956851"/>
              <a:ext cx="1601742" cy="160174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48" name="TextBox 55"/>
            <p:cNvSpPr txBox="1"/>
            <p:nvPr/>
          </p:nvSpPr>
          <p:spPr>
            <a:xfrm>
              <a:off x="4424762" y="2620844"/>
              <a:ext cx="1367999" cy="369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django</a:t>
              </a:r>
              <a:endParaRPr lang="en-US" altLang="zh-CN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0" name="Rectangle 88"/>
          <p:cNvSpPr/>
          <p:nvPr/>
        </p:nvSpPr>
        <p:spPr>
          <a:xfrm>
            <a:off x="771766" y="1771246"/>
            <a:ext cx="2293905" cy="129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重</a:t>
            </a: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难定制</a:t>
            </a: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功能全</a:t>
            </a: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不好对接第三方</a:t>
            </a: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文档最全</a:t>
            </a: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</p:txBody>
      </p:sp>
      <p:sp>
        <p:nvSpPr>
          <p:cNvPr id="59" name="Rectangle 94"/>
          <p:cNvSpPr/>
          <p:nvPr/>
        </p:nvSpPr>
        <p:spPr>
          <a:xfrm>
            <a:off x="6128020" y="1476477"/>
            <a:ext cx="2293905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轻</a:t>
            </a: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  <a:p>
            <a:pPr marL="171450" lvl="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文档全，官方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300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页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  <a:p>
            <a:pPr marL="171450" lvl="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方便定制</a:t>
            </a: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  <a:p>
            <a:pPr marL="171450" lvl="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轮子多</a:t>
            </a: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  <a:p>
            <a:pPr marL="171450" lvl="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轮子质量不齐</a:t>
            </a: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  <a:p>
            <a:pPr marL="171450" lvl="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学习简单</a:t>
            </a: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07411" y="1467638"/>
            <a:ext cx="1201307" cy="1201307"/>
            <a:chOff x="6276548" y="1956851"/>
            <a:chExt cx="1601742" cy="1601742"/>
          </a:xfrm>
        </p:grpSpPr>
        <p:grpSp>
          <p:nvGrpSpPr>
            <p:cNvPr id="61" name="组合 60"/>
            <p:cNvGrpSpPr/>
            <p:nvPr/>
          </p:nvGrpSpPr>
          <p:grpSpPr>
            <a:xfrm>
              <a:off x="6276548" y="1956851"/>
              <a:ext cx="1601742" cy="160174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2" name="同心圆 6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73" name="TextBox 55"/>
            <p:cNvSpPr txBox="1"/>
            <p:nvPr/>
          </p:nvSpPr>
          <p:spPr>
            <a:xfrm>
              <a:off x="6393419" y="2620844"/>
              <a:ext cx="1367999" cy="369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flask</a:t>
              </a:r>
              <a:endParaRPr lang="en-US" altLang="zh-CN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57876" y="2979791"/>
            <a:ext cx="1201307" cy="1201307"/>
            <a:chOff x="4343835" y="3973054"/>
            <a:chExt cx="1601742" cy="1601742"/>
          </a:xfrm>
        </p:grpSpPr>
        <p:grpSp>
          <p:nvGrpSpPr>
            <p:cNvPr id="65" name="组合 64"/>
            <p:cNvGrpSpPr/>
            <p:nvPr/>
          </p:nvGrpSpPr>
          <p:grpSpPr>
            <a:xfrm>
              <a:off x="4343835" y="3973054"/>
              <a:ext cx="1601742" cy="160174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6" name="同心圆 6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77" name="TextBox 55"/>
            <p:cNvSpPr txBox="1"/>
            <p:nvPr/>
          </p:nvSpPr>
          <p:spPr>
            <a:xfrm>
              <a:off x="4440804" y="4639380"/>
              <a:ext cx="1367999" cy="369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tornado</a:t>
              </a:r>
              <a:endParaRPr lang="en-US" altLang="zh-CN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07411" y="2979791"/>
            <a:ext cx="1201307" cy="1201307"/>
            <a:chOff x="6276548" y="3973054"/>
            <a:chExt cx="1601742" cy="1601742"/>
          </a:xfrm>
        </p:grpSpPr>
        <p:grpSp>
          <p:nvGrpSpPr>
            <p:cNvPr id="69" name="组合 68"/>
            <p:cNvGrpSpPr/>
            <p:nvPr/>
          </p:nvGrpSpPr>
          <p:grpSpPr>
            <a:xfrm>
              <a:off x="6276548" y="3973054"/>
              <a:ext cx="1601742" cy="160174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0" name="同心圆 6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78" name="TextBox 55"/>
            <p:cNvSpPr txBox="1"/>
            <p:nvPr/>
          </p:nvSpPr>
          <p:spPr>
            <a:xfrm>
              <a:off x="6393277" y="4639380"/>
              <a:ext cx="1367999" cy="369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web.py</a:t>
              </a:r>
              <a:endParaRPr lang="en-US" altLang="zh-CN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Rectangle 88"/>
          <p:cNvSpPr/>
          <p:nvPr/>
        </p:nvSpPr>
        <p:spPr>
          <a:xfrm>
            <a:off x="624205" y="657225"/>
            <a:ext cx="7654290" cy="330835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如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django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flask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tornado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web.py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bottle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pyramid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falcon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、gevent、Sanic、Muffin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........</a:t>
            </a: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 </a:t>
            </a: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</p:txBody>
      </p:sp>
      <p:sp>
        <p:nvSpPr>
          <p:cNvPr id="8" name="Rectangle 88"/>
          <p:cNvSpPr/>
          <p:nvPr/>
        </p:nvSpPr>
        <p:spPr>
          <a:xfrm>
            <a:off x="747636" y="3221586"/>
            <a:ext cx="2293905" cy="1290320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轻</a:t>
            </a: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好定制</a:t>
            </a: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文档一般，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200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多页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轮子少</a:t>
            </a: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速度快</a:t>
            </a: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</p:txBody>
      </p:sp>
      <p:sp>
        <p:nvSpPr>
          <p:cNvPr id="9" name="Rectangle 94"/>
          <p:cNvSpPr/>
          <p:nvPr/>
        </p:nvSpPr>
        <p:spPr>
          <a:xfrm>
            <a:off x="6237875" y="3221457"/>
            <a:ext cx="2293905" cy="1290320"/>
          </a:xfrm>
          <a:prstGeom prst="rect">
            <a:avLst/>
          </a:prstGeom>
        </p:spPr>
        <p:txBody>
          <a:bodyPr wrap="square">
            <a:spAutoFit/>
          </a:bodyPr>
          <a:p>
            <a:pPr marL="171450" lvl="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更新慢</a:t>
            </a: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  <a:p>
            <a:pPr marL="171450" lvl="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非常轻巧</a:t>
            </a: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  <a:p>
            <a:pPr marL="171450" lvl="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mvc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分层不清晰</a:t>
            </a: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  <a:p>
            <a:pPr marL="171450" lvl="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ms-MY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作者已故</a:t>
            </a: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  <a:p>
            <a:pPr lv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ms-MY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0"/>
                            </p:stCondLst>
                            <p:childTnLst>
                              <p:par>
                                <p:cTn id="3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0"/>
                            </p:stCondLst>
                            <p:childTnLst>
                              <p:par>
                                <p:cTn id="6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000"/>
                            </p:stCondLst>
                            <p:childTnLst>
                              <p:par>
                                <p:cTn id="6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9000"/>
                            </p:stCondLst>
                            <p:childTnLst>
                              <p:par>
                                <p:cTn id="6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1000"/>
                            </p:stCondLst>
                            <p:childTnLst>
                              <p:par>
                                <p:cTn id="7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3000"/>
                            </p:stCondLst>
                            <p:childTnLst>
                              <p:par>
                                <p:cTn id="7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70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9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415" y="189230"/>
            <a:ext cx="422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框架介绍</a:t>
            </a:r>
            <a:endParaRPr lang="zh-CN" altLang="en-US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487966" y="140846"/>
            <a:ext cx="375753" cy="324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3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/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" name="Freeform 490"/>
              <p:cNvSpPr/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" name="Freeform 491"/>
              <p:cNvSpPr/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3" name="Freeform 496"/>
              <p:cNvSpPr/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780173" y="2693986"/>
            <a:ext cx="646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1494155"/>
            <a:ext cx="6790690" cy="2495550"/>
          </a:xfrm>
          <a:prstGeom prst="rect">
            <a:avLst/>
          </a:prstGeom>
        </p:spPr>
      </p:pic>
      <p:sp>
        <p:nvSpPr>
          <p:cNvPr id="50" name="Rectangle 88"/>
          <p:cNvSpPr/>
          <p:nvPr/>
        </p:nvSpPr>
        <p:spPr>
          <a:xfrm>
            <a:off x="994016" y="879706"/>
            <a:ext cx="2293905" cy="33083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MTV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模式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415" y="189230"/>
            <a:ext cx="422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框架介绍</a:t>
            </a:r>
            <a:endParaRPr lang="zh-CN" altLang="en-US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487966" y="140846"/>
            <a:ext cx="375753" cy="324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3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/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" name="Freeform 490"/>
              <p:cNvSpPr/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" name="Freeform 491"/>
              <p:cNvSpPr/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3" name="Freeform 496"/>
              <p:cNvSpPr/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780173" y="2693986"/>
            <a:ext cx="646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Rectangle 88"/>
          <p:cNvSpPr/>
          <p:nvPr/>
        </p:nvSpPr>
        <p:spPr>
          <a:xfrm>
            <a:off x="780656" y="765406"/>
            <a:ext cx="2293905" cy="33083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MTV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模式 与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itchFamily="34" charset="0"/>
              </a:rPr>
              <a:t>MVC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2190" y="1352550"/>
            <a:ext cx="2527935" cy="24377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15" y="1361440"/>
            <a:ext cx="3864610" cy="3169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415" y="189230"/>
            <a:ext cx="422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框架实践</a:t>
            </a:r>
            <a:endParaRPr lang="zh-CN" altLang="en-US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487966" y="140846"/>
            <a:ext cx="375753" cy="324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3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/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" name="Freeform 490"/>
              <p:cNvSpPr/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" name="Freeform 491"/>
              <p:cNvSpPr/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3" name="Freeform 496"/>
              <p:cNvSpPr/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780173" y="2693986"/>
            <a:ext cx="646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7545" y="770255"/>
            <a:ext cx="52266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simpleHttpServer</a:t>
            </a:r>
            <a:endParaRPr lang="zh-CN" altLang="en-US"/>
          </a:p>
          <a:p>
            <a:r>
              <a:rPr lang="zh-CN" altLang="en-US"/>
              <a:t>		1.快速启一个文件服务器</a:t>
            </a:r>
            <a:endParaRPr lang="zh-CN" altLang="en-US"/>
          </a:p>
          <a:p>
            <a:r>
              <a:rPr lang="en-US" altLang="zh-CN"/>
              <a:t>			python -m SimpleHTTPServer 80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	</a:t>
            </a:r>
            <a:endParaRPr lang="en-US" altLang="zh-CN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3865" y="1800225"/>
            <a:ext cx="5419090" cy="19843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43965" y="4019550"/>
            <a:ext cx="40938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	2.快速搭建一个web项目</a:t>
            </a:r>
            <a:endParaRPr lang="zh-CN" altLang="en-US"/>
          </a:p>
          <a:p>
            <a:r>
              <a:rPr lang="en-US" altLang="zh-CN">
                <a:sym typeface="+mn-ea"/>
              </a:rPr>
              <a:t>			index.html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415" y="189230"/>
            <a:ext cx="422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框架实践</a:t>
            </a:r>
            <a:endParaRPr lang="zh-CN" altLang="en-US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487966" y="140846"/>
            <a:ext cx="375753" cy="324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3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/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" name="Freeform 490"/>
              <p:cNvSpPr/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" name="Freeform 491"/>
              <p:cNvSpPr/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3" name="Freeform 496"/>
              <p:cNvSpPr/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780173" y="2693986"/>
            <a:ext cx="646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3295" y="587375"/>
            <a:ext cx="50082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restFul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https://www.cnblogs.com/imyalost/p/7923230.html		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415" y="189230"/>
            <a:ext cx="422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框架实践</a:t>
            </a:r>
            <a:endParaRPr lang="zh-CN" altLang="en-US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487966" y="140846"/>
            <a:ext cx="375753" cy="324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3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/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" name="Freeform 490"/>
              <p:cNvSpPr/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" name="Freeform 491"/>
              <p:cNvSpPr/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3" name="Freeform 496"/>
              <p:cNvSpPr/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780173" y="2693986"/>
            <a:ext cx="646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3295" y="587375"/>
            <a:ext cx="500824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flask</a:t>
            </a:r>
            <a:endParaRPr lang="zh-CN" altLang="en-US"/>
          </a:p>
          <a:p>
            <a:r>
              <a:rPr lang="zh-CN" altLang="en-US"/>
              <a:t>		1.快速搭建一个后端api项目</a:t>
            </a:r>
            <a:endParaRPr lang="zh-CN" altLang="en-US"/>
          </a:p>
          <a:p>
            <a:endParaRPr lang="zh-CN" altLang="en-US"/>
          </a:p>
          <a:p>
            <a:pPr lvl="2"/>
            <a:r>
              <a:rPr lang="zh-CN" altLang="en-US"/>
              <a:t>from flask import Flask</a:t>
            </a:r>
            <a:endParaRPr lang="zh-CN" altLang="en-US"/>
          </a:p>
          <a:p>
            <a:pPr lvl="2"/>
            <a:r>
              <a:rPr lang="zh-CN" altLang="en-US"/>
              <a:t>from flask import render_template</a:t>
            </a:r>
            <a:endParaRPr lang="zh-CN" altLang="en-US"/>
          </a:p>
          <a:p>
            <a:pPr lvl="2"/>
            <a:r>
              <a:rPr lang="zh-CN" altLang="en-US"/>
              <a:t>from dataFromFlag import *</a:t>
            </a:r>
            <a:endParaRPr lang="zh-CN" altLang="en-US"/>
          </a:p>
          <a:p>
            <a:pPr lvl="2"/>
            <a:r>
              <a:rPr lang="zh-CN" altLang="en-US"/>
              <a:t>app = Flask(__name__)</a:t>
            </a:r>
            <a:endParaRPr lang="zh-CN" altLang="en-US"/>
          </a:p>
          <a:p>
            <a:pPr lvl="2"/>
            <a:endParaRPr lang="zh-CN" altLang="en-US"/>
          </a:p>
          <a:p>
            <a:pPr lvl="2"/>
            <a:r>
              <a:rPr lang="zh-CN" altLang="en-US"/>
              <a:t>@app.route('/')</a:t>
            </a:r>
            <a:endParaRPr lang="zh-CN" altLang="en-US"/>
          </a:p>
          <a:p>
            <a:pPr lvl="2"/>
            <a:r>
              <a:rPr lang="zh-CN" altLang="en-US"/>
              <a:t>def hello_world():</a:t>
            </a:r>
            <a:endParaRPr lang="zh-CN" altLang="en-US"/>
          </a:p>
          <a:p>
            <a:pPr lvl="2"/>
            <a:r>
              <a:rPr lang="zh-CN" altLang="en-US"/>
              <a:t>    return render_template('index.html', content=printAllInfo())</a:t>
            </a:r>
            <a:endParaRPr lang="zh-CN" altLang="en-US"/>
          </a:p>
          <a:p>
            <a:pPr lvl="2"/>
            <a:r>
              <a:rPr lang="zh-CN" altLang="en-US"/>
              <a:t>if __name__ == '__main__':</a:t>
            </a:r>
            <a:endParaRPr lang="zh-CN" altLang="en-US"/>
          </a:p>
          <a:p>
            <a:pPr lvl="2"/>
            <a:r>
              <a:rPr lang="zh-CN" altLang="en-US"/>
              <a:t>    app.run(host='10.253.10.218',port=5000)		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415" y="189230"/>
            <a:ext cx="422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框架实践</a:t>
            </a:r>
            <a:endParaRPr lang="zh-CN" altLang="en-US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487966" y="140846"/>
            <a:ext cx="375753" cy="324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3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/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" name="Freeform 490"/>
              <p:cNvSpPr/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" name="Freeform 491"/>
              <p:cNvSpPr/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3" name="Freeform 496"/>
              <p:cNvSpPr/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780173" y="2693986"/>
            <a:ext cx="646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3295" y="587375"/>
            <a:ext cx="50082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flask</a:t>
            </a:r>
            <a:endParaRPr lang="zh-CN" altLang="en-US"/>
          </a:p>
          <a:p>
            <a:r>
              <a:rPr lang="zh-CN" altLang="en-US"/>
              <a:t>		1.</a:t>
            </a:r>
            <a:r>
              <a:rPr lang="en-US" altLang="zh-CN"/>
              <a:t>restFul</a:t>
            </a:r>
            <a:r>
              <a:rPr lang="zh-CN" altLang="en-US"/>
              <a:t>风格</a:t>
            </a:r>
            <a:r>
              <a:rPr lang="en-US" altLang="zh-CN"/>
              <a:t>Api</a:t>
            </a:r>
            <a:endParaRPr lang="en-US" altLang="zh-CN"/>
          </a:p>
          <a:p>
            <a:r>
              <a:rPr lang="zh-CN" altLang="en-US"/>
              <a:t>                  特性</a:t>
            </a:r>
            <a:r>
              <a:rPr lang="en-US" altLang="zh-CN"/>
              <a:t>1</a:t>
            </a:r>
            <a:endParaRPr lang="en-US" altLang="zh-CN"/>
          </a:p>
          <a:p>
            <a:endParaRPr lang="en-US" altLang="zh-CN"/>
          </a:p>
          <a:p>
            <a:pPr lvl="2"/>
            <a:r>
              <a:rPr lang="zh-CN" altLang="en-US"/>
              <a:t>		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0" y="1706880"/>
            <a:ext cx="3988435" cy="3046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1473</Words>
  <Application>WPS 演示</Application>
  <PresentationFormat>全屏显示(16:9)</PresentationFormat>
  <Paragraphs>161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Arial</vt:lpstr>
      <vt:lpstr>微软雅黑</vt:lpstr>
      <vt:lpstr>方正兰亭中粗黑_GBK</vt:lpstr>
      <vt:lpstr>Calibri</vt:lpstr>
      <vt:lpstr>Open Sans Light</vt:lpstr>
      <vt:lpstr>Arial Unicode MS</vt:lpstr>
      <vt:lpstr>黑体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daojia</cp:lastModifiedBy>
  <cp:revision>436</cp:revision>
  <dcterms:created xsi:type="dcterms:W3CDTF">2010-04-12T23:12:00Z</dcterms:created>
  <dcterms:modified xsi:type="dcterms:W3CDTF">2018-01-06T03:11:49Z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2052-10.1.0.7106</vt:lpwstr>
  </property>
</Properties>
</file>