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57" r:id="rId3"/>
    <p:sldId id="260" r:id="rId4"/>
    <p:sldId id="261" r:id="rId5"/>
    <p:sldId id="262" r:id="rId6"/>
    <p:sldId id="267" r:id="rId7"/>
    <p:sldId id="268" r:id="rId8"/>
    <p:sldId id="290" r:id="rId9"/>
    <p:sldId id="269" r:id="rId10"/>
    <p:sldId id="270" r:id="rId11"/>
    <p:sldId id="277" r:id="rId12"/>
    <p:sldId id="278" r:id="rId13"/>
    <p:sldId id="279" r:id="rId14"/>
    <p:sldId id="274" r:id="rId15"/>
    <p:sldId id="271" r:id="rId16"/>
    <p:sldId id="280" r:id="rId17"/>
    <p:sldId id="281" r:id="rId18"/>
    <p:sldId id="272" r:id="rId19"/>
    <p:sldId id="282" r:id="rId20"/>
    <p:sldId id="273" r:id="rId21"/>
    <p:sldId id="283" r:id="rId22"/>
    <p:sldId id="284" r:id="rId23"/>
    <p:sldId id="275" r:id="rId24"/>
    <p:sldId id="285" r:id="rId25"/>
    <p:sldId id="276" r:id="rId26"/>
    <p:sldId id="286" r:id="rId27"/>
    <p:sldId id="263" r:id="rId28"/>
    <p:sldId id="265" r:id="rId29"/>
    <p:sldId id="266" r:id="rId30"/>
    <p:sldId id="287" r:id="rId31"/>
    <p:sldId id="288"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A1B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01" autoAdjust="0"/>
    <p:restoredTop sz="92785" autoAdjust="0"/>
  </p:normalViewPr>
  <p:slideViewPr>
    <p:cSldViewPr>
      <p:cViewPr varScale="1">
        <p:scale>
          <a:sx n="109" d="100"/>
          <a:sy n="109" d="100"/>
        </p:scale>
        <p:origin x="-40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911135-6773-4084-9669-E7200804BB51}" type="datetimeFigureOut">
              <a:rPr lang="en-US" smtClean="0"/>
              <a:pPr/>
              <a:t>2/25/2015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EFA43C-9170-49EE-B2F7-4B4109C95E7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a:t>
            </a:r>
            <a:r>
              <a:rPr lang="en-US" baseline="0" dirty="0" smtClean="0"/>
              <a:t> CRM Training.</a:t>
            </a:r>
          </a:p>
          <a:p>
            <a:endParaRPr lang="en-US" baseline="0" dirty="0" smtClean="0"/>
          </a:p>
          <a:p>
            <a:r>
              <a:rPr lang="en-US" baseline="0" dirty="0" smtClean="0"/>
              <a:t>We here at Virtual Stacks use an in – house software  that we use to manage our daily interactions with our customers and potential customers.</a:t>
            </a:r>
            <a:endParaRPr lang="en-US" baseline="0"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When you have successfully added a lead, you may add more details to this file to keep updated on everything related to this lead in particular. You many add an event, campaign, additional comments and documents. If you proceed to view the lead that you recently created, on the right- hand side of the window , you will see a window. For the Sales Portion of you will only </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Select  “Add Event” </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After filling out the information, the event is saved in both the Lead and Calendar Module. </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say you have a existing</a:t>
            </a:r>
            <a:r>
              <a:rPr lang="en-US" baseline="0" dirty="0" smtClean="0"/>
              <a:t> lead, and that specific individual wants to continue to conduct business with you. Under these circumstances, you would convert their status into an Opportunity. We name </a:t>
            </a:r>
            <a:r>
              <a:rPr lang="en-US" baseline="0" dirty="0" smtClean="0"/>
              <a:t>the Opportunity: </a:t>
            </a:r>
            <a:r>
              <a:rPr lang="en-US" baseline="0" dirty="0" smtClean="0"/>
              <a:t>First Name, Last Name and Industry Type</a:t>
            </a:r>
            <a:r>
              <a:rPr lang="en-US" baseline="0" dirty="0" smtClean="0"/>
              <a:t>.  After selecting “Continue”  the Lead will be listed  under Opportunity.</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a:t>
            </a:r>
            <a:r>
              <a:rPr lang="en-US" baseline="0" dirty="0" smtClean="0"/>
              <a:t> Opportunity starts out as a Lead. And given favorable circumstances, they will eventually be converted to an active customer.</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a:t>
            </a:r>
            <a:r>
              <a:rPr lang="en-US" baseline="0" dirty="0" smtClean="0"/>
              <a:t> Opportunity starts out as a Lead. We name our Opportunities First Name, Last Name and Industry Type.  In the example, your see </a:t>
            </a:r>
            <a:r>
              <a:rPr lang="en-US" baseline="0" dirty="0" smtClean="0"/>
              <a:t>a </a:t>
            </a:r>
            <a:r>
              <a:rPr lang="en-US" baseline="0" dirty="0" smtClean="0"/>
              <a:t>Stephen </a:t>
            </a:r>
            <a:r>
              <a:rPr lang="en-US" baseline="0" dirty="0" err="1" smtClean="0"/>
              <a:t>McCr</a:t>
            </a:r>
            <a:r>
              <a:rPr lang="en-US" baseline="0" dirty="0" smtClean="0"/>
              <a:t> and he is a painting company.</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with the Lead Module, you may add additional details such as ticket, comments , documents and Events. </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final stage</a:t>
            </a:r>
            <a:r>
              <a:rPr lang="en-US" baseline="0" dirty="0" smtClean="0"/>
              <a:t> in the Sales Structure, an Opportunity is converted into a Customer. However, they must have a processed Sales Order top considered as such. After a successful process of a Sales Order, they are no longer considered an Opportunity ,so you have to input the necessary information in the Customer module. </a:t>
            </a:r>
            <a:r>
              <a:rPr lang="en-US" dirty="0" smtClean="0"/>
              <a:t>We will </a:t>
            </a:r>
            <a:r>
              <a:rPr lang="en-US" baseline="0" dirty="0" smtClean="0"/>
              <a:t>discuss the Sales Module later on.</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 say a customer</a:t>
            </a:r>
            <a:r>
              <a:rPr lang="en-US" baseline="0" dirty="0" smtClean="0"/>
              <a:t> put a down payment or paid in full for web design. A ticket is created for the individual in charge web design to inform them of a new client. The web designer edits the tickets and make note of the progress. </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are going to cover the modules that you will be utilizing the most. After you have mastered these modules, feel free to explore around the ERP/CRM , given that you have the proper permissions to do so.</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Tickets</a:t>
            </a:r>
            <a:r>
              <a:rPr lang="en-US" baseline="0" dirty="0" smtClean="0"/>
              <a:t> are assigned to  Supervisor, in this case would be Kevin, and then he will decide which individual receives a ticket for the service.  The tickets have various statuses that are self explanatory. Tickets are closed when the issue has been resolved or you’re instructed to do so.</a:t>
            </a:r>
          </a:p>
        </p:txBody>
      </p:sp>
      <p:sp>
        <p:nvSpPr>
          <p:cNvPr id="4" name="Slide Number Placeholder 3"/>
          <p:cNvSpPr>
            <a:spLocks noGrp="1"/>
          </p:cNvSpPr>
          <p:nvPr>
            <p:ph type="sldNum" sz="quarter" idx="10"/>
          </p:nvPr>
        </p:nvSpPr>
        <p:spPr/>
        <p:txBody>
          <a:bodyPr/>
          <a:lstStyle/>
          <a:p>
            <a:fld id="{83EFA43C-9170-49EE-B2F7-4B4109C95E7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you edit or</a:t>
            </a:r>
            <a:r>
              <a:rPr lang="en-US" baseline="0" dirty="0" smtClean="0"/>
              <a:t> view a ticket i</a:t>
            </a:r>
            <a:r>
              <a:rPr lang="en-US" dirty="0" smtClean="0"/>
              <a:t>n the ticket module,</a:t>
            </a:r>
            <a:r>
              <a:rPr lang="en-US" baseline="0" dirty="0" smtClean="0"/>
              <a:t> you can see on the right-hand side, you can schedule an event or document related to the Ticket.</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basic,</a:t>
            </a:r>
            <a:r>
              <a:rPr lang="en-US" baseline="0" dirty="0" smtClean="0"/>
              <a:t> anything you schedule within the modules, are located here. They can be viewed, edited or deleted.</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schedule</a:t>
            </a:r>
            <a:r>
              <a:rPr lang="en-US" baseline="0" dirty="0" smtClean="0"/>
              <a:t> a event/task in the Calendar, simple click inside the day you wish, and a Short Form will appear, where you would input your information.  If you need to include more details of Event, you have the option to go to the full Form. You can choose, if you want to schedule a task or event and input all the information you need.</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a customer</a:t>
            </a:r>
            <a:r>
              <a:rPr lang="en-US" baseline="0" dirty="0" smtClean="0"/>
              <a:t> requests a quote, ensure that the prices and items are listed in the inventory prior to generating one. </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generate a quote input the necessary information and submit. After a successful input of information, you now have the access to send the quote to the customer. If an email address is listed then you will be able to locate the customer and CC anyone not listed as a contact or customer in the ERP</a:t>
            </a:r>
          </a:p>
          <a:p>
            <a:r>
              <a:rPr lang="en-US" baseline="0" dirty="0" smtClean="0"/>
              <a:t>Note :  A quote can be generated once or on a recurring basis.</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a:t>
            </a:r>
            <a:r>
              <a:rPr lang="en-US" baseline="0" dirty="0" smtClean="0"/>
              <a:t> the dashboard of the Sales Dashboard,  it helps keep a track of your monthly commissions. They are two main modules Sales Quote and Sales Order. This is an imperative section of the CRM because this is how your commissions are calculated. If a Sales Order is not made for a customer, you will not receive payment.</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Sales</a:t>
            </a:r>
            <a:r>
              <a:rPr lang="en-US" baseline="0" dirty="0" smtClean="0"/>
              <a:t> Order is made when the customer wants to purchase an item, after verification, an invoice is generated. The sales order is how you receive commission, please ensure that you do so after the customer has agreed to purchase the service. </a:t>
            </a:r>
          </a:p>
          <a:p>
            <a:r>
              <a:rPr lang="en-US" baseline="0" dirty="0" smtClean="0"/>
              <a:t>This purchase can either be once or a recurring fee, check the intervals, most of our products are monthly, when you select monthly another fields should appear. These fields are Interval, Entry From,, Entry Date, Entry To, and Order Date.</a:t>
            </a:r>
          </a:p>
          <a:p>
            <a:r>
              <a:rPr lang="en-US" baseline="0" dirty="0" smtClean="0"/>
              <a:t>Entry From -date in which the other is placed.  </a:t>
            </a:r>
          </a:p>
          <a:p>
            <a:r>
              <a:rPr lang="en-US" baseline="0" dirty="0" smtClean="0"/>
              <a:t>Entry Date – (this does not appear until you have input the Entry From Date) This the day when the recurring charge will take place.</a:t>
            </a:r>
          </a:p>
          <a:p>
            <a:r>
              <a:rPr lang="en-US" baseline="0" dirty="0" smtClean="0"/>
              <a:t>Entry To – The end date of the recurring charge.</a:t>
            </a:r>
          </a:p>
          <a:p>
            <a:r>
              <a:rPr lang="en-US" baseline="0" dirty="0" smtClean="0"/>
              <a:t> </a:t>
            </a:r>
          </a:p>
          <a:p>
            <a:r>
              <a:rPr lang="en-US" baseline="0" dirty="0" smtClean="0"/>
              <a:t> If you look at the top right of the screen you will notice the word Spiff,  this is an incentive, but make sure that the selection NO is always selected, unless instructed to do so.</a:t>
            </a:r>
          </a:p>
          <a:p>
            <a:endParaRPr lang="en-US" baseline="0" dirty="0" smtClean="0"/>
          </a:p>
        </p:txBody>
      </p:sp>
      <p:sp>
        <p:nvSpPr>
          <p:cNvPr id="4" name="Slide Number Placeholder 3"/>
          <p:cNvSpPr>
            <a:spLocks noGrp="1"/>
          </p:cNvSpPr>
          <p:nvPr>
            <p:ph type="sldNum" sz="quarter" idx="10"/>
          </p:nvPr>
        </p:nvSpPr>
        <p:spPr/>
        <p:txBody>
          <a:bodyPr/>
          <a:lstStyle/>
          <a:p>
            <a:fld id="{83EFA43C-9170-49EE-B2F7-4B4109C95E7B}"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a:t>
            </a:r>
            <a:r>
              <a:rPr lang="en-US" baseline="0" dirty="0" smtClean="0"/>
              <a:t> is a complete Sales </a:t>
            </a:r>
            <a:r>
              <a:rPr lang="en-US" baseline="0" dirty="0" err="1" smtClean="0"/>
              <a:t>Od</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will use the ERP to gather, store and manage the information of your customers. Each transaction such as the billing ,quotes, sales orders and quotes.</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sales</a:t>
            </a:r>
            <a:r>
              <a:rPr lang="en-US" baseline="0" dirty="0" smtClean="0"/>
              <a:t> quote is self explanatory, this is for existing customers only.  When a Sales quote gets converted into a Sales Order, the quote disappears. </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Check</a:t>
            </a:r>
            <a:r>
              <a:rPr lang="en-US" baseline="0" dirty="0" smtClean="0"/>
              <a:t> for login credentials – go to </a:t>
            </a:r>
            <a:r>
              <a:rPr lang="en-US" sz="1200" dirty="0" smtClean="0"/>
              <a:t>http://66.55.11.23/erp/admin/index.php?c=&amp;ref=crm/home.php</a:t>
            </a:r>
          </a:p>
          <a:p>
            <a:r>
              <a:rPr lang="en-US" sz="1200" dirty="0" smtClean="0"/>
              <a:t>Ensure</a:t>
            </a:r>
            <a:r>
              <a:rPr lang="en-US" sz="1200" baseline="0" dirty="0" smtClean="0"/>
              <a:t> everyone can log in</a:t>
            </a:r>
          </a:p>
          <a:p>
            <a:endParaRPr lang="en-US" sz="1200" baseline="0" dirty="0" smtClean="0"/>
          </a:p>
          <a:p>
            <a:endParaRPr lang="en-US" sz="1200" dirty="0" smtClean="0"/>
          </a:p>
        </p:txBody>
      </p:sp>
      <p:sp>
        <p:nvSpPr>
          <p:cNvPr id="4" name="Slide Number Placeholder 3"/>
          <p:cNvSpPr>
            <a:spLocks noGrp="1"/>
          </p:cNvSpPr>
          <p:nvPr>
            <p:ph type="sldNum" sz="quarter" idx="10"/>
          </p:nvPr>
        </p:nvSpPr>
        <p:spPr/>
        <p:txBody>
          <a:bodyPr/>
          <a:lstStyle/>
          <a:p>
            <a:fld id="{83EFA43C-9170-49EE-B2F7-4B4109C95E7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your</a:t>
            </a:r>
            <a:r>
              <a:rPr lang="en-US" baseline="0" dirty="0" smtClean="0"/>
              <a:t> log in was successful, you will see these three modules, if you do not have see all three, let me know right now, so we can get you started. You may reference this slideshow in the future for any clarification. </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the CRM section</a:t>
            </a:r>
            <a:r>
              <a:rPr lang="en-US" baseline="0" dirty="0" smtClean="0"/>
              <a:t> of the ERP, these are the modules that you will use frequently. Lead, Opportunity, Customer, Ticket, Calendar and Quotes. I’m going to explain how each plays a vital part in the Sales structure.</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Lead is the first stage of the sales structure. Every potential customer starts out as a lead then their status gradually changes with each </a:t>
            </a:r>
            <a:r>
              <a:rPr lang="en-US" baseline="0" dirty="0" err="1" smtClean="0"/>
              <a:t>milsetone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add a lead, proceed to the Lead Module and input the mandatory information indicated by an asterisk. If you selected submit and didn’t complete the mandatory fields, the system will notify you. </a:t>
            </a:r>
            <a:endParaRPr lang="en-US" dirty="0"/>
          </a:p>
        </p:txBody>
      </p:sp>
      <p:sp>
        <p:nvSpPr>
          <p:cNvPr id="4" name="Slide Number Placeholder 3"/>
          <p:cNvSpPr>
            <a:spLocks noGrp="1"/>
          </p:cNvSpPr>
          <p:nvPr>
            <p:ph type="sldNum" sz="quarter" idx="10"/>
          </p:nvPr>
        </p:nvSpPr>
        <p:spPr/>
        <p:txBody>
          <a:bodyPr/>
          <a:lstStyle/>
          <a:p>
            <a:fld id="{83EFA43C-9170-49EE-B2F7-4B4109C95E7B}"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668EC8CA-00F9-4D27-9ABE-D668A1948F5E}" type="datetimeFigureOut">
              <a:rPr lang="en-US" smtClean="0"/>
              <a:pPr/>
              <a:t>2/25/2015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87FF9BFE-AD6F-4224-900B-F86DC0276D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8EC8CA-00F9-4D27-9ABE-D668A1948F5E}"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7FF9BFE-AD6F-4224-900B-F86DC0276D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8EC8CA-00F9-4D27-9ABE-D668A1948F5E}"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7FF9BFE-AD6F-4224-900B-F86DC0276D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8EC8CA-00F9-4D27-9ABE-D668A1948F5E}"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7FF9BFE-AD6F-4224-900B-F86DC0276D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68EC8CA-00F9-4D27-9ABE-D668A1948F5E}"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7FF9BFE-AD6F-4224-900B-F86DC0276D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68EC8CA-00F9-4D27-9ABE-D668A1948F5E}"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7FF9BFE-AD6F-4224-900B-F86DC0276D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68EC8CA-00F9-4D27-9ABE-D668A1948F5E}" type="datetimeFigureOut">
              <a:rPr lang="en-US" smtClean="0"/>
              <a:pPr/>
              <a:t>2/25/2015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7FF9BFE-AD6F-4224-900B-F86DC0276D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68EC8CA-00F9-4D27-9ABE-D668A1948F5E}" type="datetimeFigureOut">
              <a:rPr lang="en-US" smtClean="0"/>
              <a:pPr/>
              <a:t>2/25/2015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7FF9BFE-AD6F-4224-900B-F86DC0276D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68EC8CA-00F9-4D27-9ABE-D668A1948F5E}" type="datetimeFigureOut">
              <a:rPr lang="en-US" smtClean="0"/>
              <a:pPr/>
              <a:t>2/25/2015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7FF9BFE-AD6F-4224-900B-F86DC0276D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68EC8CA-00F9-4D27-9ABE-D668A1948F5E}"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7FF9BFE-AD6F-4224-900B-F86DC0276D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68EC8CA-00F9-4D27-9ABE-D668A1948F5E}"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7FF9BFE-AD6F-4224-900B-F86DC0276DAA}"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68EC8CA-00F9-4D27-9ABE-D668A1948F5E}" type="datetimeFigureOut">
              <a:rPr lang="en-US" smtClean="0"/>
              <a:pPr/>
              <a:t>2/25/2015</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7FF9BFE-AD6F-4224-900B-F86DC0276D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mailto:support@virtualstacks.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66.55.11.23/erp/admin/index.php?c=&amp;ref=crm/home.ph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772400" cy="1828800"/>
          </a:xfrm>
        </p:spPr>
        <p:txBody>
          <a:bodyPr/>
          <a:lstStyle/>
          <a:p>
            <a:r>
              <a:rPr lang="en-US" dirty="0" smtClean="0"/>
              <a:t>Introduction To ERP</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Jheanelle</a:t>
            </a:r>
            <a:r>
              <a:rPr lang="en-US" dirty="0" smtClean="0"/>
              <a:t> </a:t>
            </a:r>
            <a:r>
              <a:rPr lang="en-US" dirty="0" err="1" smtClean="0"/>
              <a:t>Soyibo</a:t>
            </a:r>
            <a:endParaRPr lang="en-US" dirty="0"/>
          </a:p>
        </p:txBody>
      </p:sp>
      <p:pic>
        <p:nvPicPr>
          <p:cNvPr id="1026" name="Picture 2" descr="C:\Users\jheanelle\Desktop\Option-11.png"/>
          <p:cNvPicPr>
            <a:picLocks noChangeAspect="1" noChangeArrowheads="1"/>
          </p:cNvPicPr>
          <p:nvPr/>
        </p:nvPicPr>
        <p:blipFill>
          <a:blip r:embed="rId3" cstate="print"/>
          <a:srcRect/>
          <a:stretch>
            <a:fillRect/>
          </a:stretch>
        </p:blipFill>
        <p:spPr bwMode="auto">
          <a:xfrm>
            <a:off x="6248400" y="5638800"/>
            <a:ext cx="2381250" cy="5429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400"/>
            <a:ext cx="8183880" cy="1051560"/>
          </a:xfrm>
        </p:spPr>
        <p:txBody>
          <a:bodyPr/>
          <a:lstStyle/>
          <a:p>
            <a:r>
              <a:rPr lang="en-US" dirty="0" smtClean="0"/>
              <a:t> Add Lead</a:t>
            </a:r>
            <a:endParaRPr lang="en-US" dirty="0">
              <a:solidFill>
                <a:srgbClr val="0070C0"/>
              </a:solidFill>
            </a:endParaRPr>
          </a:p>
        </p:txBody>
      </p:sp>
      <p:grpSp>
        <p:nvGrpSpPr>
          <p:cNvPr id="5" name="Group 4"/>
          <p:cNvGrpSpPr/>
          <p:nvPr/>
        </p:nvGrpSpPr>
        <p:grpSpPr>
          <a:xfrm>
            <a:off x="381000" y="381000"/>
            <a:ext cx="8382000" cy="5562600"/>
            <a:chOff x="381000" y="381000"/>
            <a:chExt cx="8382000" cy="5562600"/>
          </a:xfrm>
        </p:grpSpPr>
        <p:pic>
          <p:nvPicPr>
            <p:cNvPr id="3075" name="Picture 3" descr="C:\Users\jheanelle\Desktop\Add A lead.PNG"/>
            <p:cNvPicPr>
              <a:picLocks noChangeAspect="1" noChangeArrowheads="1"/>
            </p:cNvPicPr>
            <p:nvPr/>
          </p:nvPicPr>
          <p:blipFill>
            <a:blip r:embed="rId3" cstate="print"/>
            <a:srcRect/>
            <a:stretch>
              <a:fillRect/>
            </a:stretch>
          </p:blipFill>
          <p:spPr bwMode="auto">
            <a:xfrm>
              <a:off x="381000" y="381000"/>
              <a:ext cx="8382000" cy="5562600"/>
            </a:xfrm>
            <a:prstGeom prst="rect">
              <a:avLst/>
            </a:prstGeom>
            <a:noFill/>
          </p:spPr>
        </p:pic>
        <p:sp>
          <p:nvSpPr>
            <p:cNvPr id="4" name="TextBox 3"/>
            <p:cNvSpPr txBox="1"/>
            <p:nvPr/>
          </p:nvSpPr>
          <p:spPr>
            <a:xfrm>
              <a:off x="5638800" y="5105400"/>
              <a:ext cx="2971800" cy="307777"/>
            </a:xfrm>
            <a:prstGeom prst="rect">
              <a:avLst/>
            </a:prstGeom>
            <a:noFill/>
          </p:spPr>
          <p:txBody>
            <a:bodyPr wrap="square" rtlCol="0">
              <a:spAutoFit/>
            </a:bodyPr>
            <a:lstStyle/>
            <a:p>
              <a:r>
                <a:rPr lang="en-US" sz="1400" dirty="0" smtClean="0"/>
                <a:t>FOR TRAINING USE ONLY</a:t>
              </a:r>
              <a:endParaRPr 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10200"/>
            <a:ext cx="8183880" cy="1051560"/>
          </a:xfrm>
        </p:spPr>
        <p:txBody>
          <a:bodyPr/>
          <a:lstStyle/>
          <a:p>
            <a:r>
              <a:rPr lang="en-US" dirty="0" smtClean="0"/>
              <a:t> Add Document &amp; Event to Lead</a:t>
            </a:r>
            <a:endParaRPr lang="en-US" dirty="0"/>
          </a:p>
        </p:txBody>
      </p:sp>
      <p:pic>
        <p:nvPicPr>
          <p:cNvPr id="1026" name="Picture 2" descr="C:\Users\jheanelle\Desktop\Lead.PNG"/>
          <p:cNvPicPr>
            <a:picLocks noChangeAspect="1" noChangeArrowheads="1"/>
          </p:cNvPicPr>
          <p:nvPr/>
        </p:nvPicPr>
        <p:blipFill>
          <a:blip r:embed="rId3" cstate="print"/>
          <a:srcRect/>
          <a:stretch>
            <a:fillRect/>
          </a:stretch>
        </p:blipFill>
        <p:spPr bwMode="auto">
          <a:xfrm>
            <a:off x="457200" y="533400"/>
            <a:ext cx="6185288" cy="5181600"/>
          </a:xfrm>
          <a:prstGeom prst="rect">
            <a:avLst/>
          </a:prstGeom>
          <a:noFill/>
        </p:spPr>
      </p:pic>
      <p:pic>
        <p:nvPicPr>
          <p:cNvPr id="1027" name="Picture 3" descr="C:\Users\jheanelle\Desktop\Menu.PNG"/>
          <p:cNvPicPr>
            <a:picLocks noChangeAspect="1" noChangeArrowheads="1"/>
          </p:cNvPicPr>
          <p:nvPr/>
        </p:nvPicPr>
        <p:blipFill>
          <a:blip r:embed="rId4" cstate="print"/>
          <a:srcRect/>
          <a:stretch>
            <a:fillRect/>
          </a:stretch>
        </p:blipFill>
        <p:spPr bwMode="auto">
          <a:xfrm>
            <a:off x="6629400" y="762000"/>
            <a:ext cx="2133601" cy="2409825"/>
          </a:xfrm>
          <a:prstGeom prst="rect">
            <a:avLst/>
          </a:prstGeom>
          <a:noFill/>
        </p:spPr>
      </p:pic>
      <p:sp>
        <p:nvSpPr>
          <p:cNvPr id="5" name="Notched Right Arrow 4"/>
          <p:cNvSpPr/>
          <p:nvPr/>
        </p:nvSpPr>
        <p:spPr>
          <a:xfrm>
            <a:off x="5334000" y="1143000"/>
            <a:ext cx="1295400" cy="457200"/>
          </a:xfrm>
          <a:prstGeom prst="notchedRightArrow">
            <a:avLst>
              <a:gd name="adj1" fmla="val 50000"/>
              <a:gd name="adj2" fmla="val 51136"/>
            </a:avLst>
          </a:prstGeom>
          <a:solidFill>
            <a:schemeClr val="tx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276600" y="5029200"/>
            <a:ext cx="3200400" cy="369332"/>
          </a:xfrm>
          <a:prstGeom prst="rect">
            <a:avLst/>
          </a:prstGeom>
          <a:noFill/>
        </p:spPr>
        <p:txBody>
          <a:bodyPr wrap="square" rtlCol="0">
            <a:spAutoFit/>
          </a:bodyPr>
          <a:lstStyle/>
          <a:p>
            <a:r>
              <a:rPr lang="en-US" dirty="0" smtClean="0"/>
              <a:t>FOR TRAINING USE ONLY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1+#ppt_w/2"/>
                                          </p:val>
                                        </p:tav>
                                        <p:tav tm="100000">
                                          <p:val>
                                            <p:strVal val="#ppt_x"/>
                                          </p:val>
                                        </p:tav>
                                      </p:tavLst>
                                    </p:anim>
                                    <p:anim calcmode="lin" valueType="num">
                                      <p:cBhvr additive="base">
                                        <p:cTn id="14" dur="500" fill="hold"/>
                                        <p:tgtEl>
                                          <p:spTgt spid="102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heanelle\Desktop\Scheule Event.PNG"/>
          <p:cNvPicPr>
            <a:picLocks noChangeAspect="1" noChangeArrowheads="1"/>
          </p:cNvPicPr>
          <p:nvPr/>
        </p:nvPicPr>
        <p:blipFill>
          <a:blip r:embed="rId3" cstate="print"/>
          <a:srcRect/>
          <a:stretch>
            <a:fillRect/>
          </a:stretch>
        </p:blipFill>
        <p:spPr bwMode="auto">
          <a:xfrm>
            <a:off x="2667000" y="685800"/>
            <a:ext cx="2095500" cy="2324100"/>
          </a:xfrm>
          <a:prstGeom prst="rect">
            <a:avLst/>
          </a:prstGeom>
          <a:noFill/>
        </p:spPr>
      </p:pic>
      <p:sp>
        <p:nvSpPr>
          <p:cNvPr id="6" name="Title 1"/>
          <p:cNvSpPr>
            <a:spLocks noGrp="1"/>
          </p:cNvSpPr>
          <p:nvPr>
            <p:ph type="title"/>
          </p:nvPr>
        </p:nvSpPr>
        <p:spPr>
          <a:xfrm>
            <a:off x="381000" y="5486400"/>
            <a:ext cx="8183880" cy="1051560"/>
          </a:xfrm>
        </p:spPr>
        <p:txBody>
          <a:bodyPr/>
          <a:lstStyle/>
          <a:p>
            <a:r>
              <a:rPr lang="en-US" dirty="0" smtClean="0"/>
              <a:t> Add Event to Lead</a:t>
            </a:r>
            <a:endParaRPr lang="en-US" dirty="0"/>
          </a:p>
        </p:txBody>
      </p:sp>
      <p:sp>
        <p:nvSpPr>
          <p:cNvPr id="8" name="Notched Right Arrow 7"/>
          <p:cNvSpPr/>
          <p:nvPr/>
        </p:nvSpPr>
        <p:spPr>
          <a:xfrm>
            <a:off x="1371600" y="1371600"/>
            <a:ext cx="1219200" cy="381000"/>
          </a:xfrm>
          <a:prstGeom prst="notchedRightArrow">
            <a:avLst>
              <a:gd name="adj1" fmla="val 50000"/>
              <a:gd name="adj2" fmla="val 51136"/>
            </a:avLst>
          </a:prstGeom>
          <a:solidFill>
            <a:schemeClr val="tx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29200" y="914400"/>
            <a:ext cx="3048000" cy="914400"/>
          </a:xfrm>
          <a:prstGeom prst="rect">
            <a:avLst/>
          </a:prstGeom>
          <a:noFill/>
        </p:spPr>
        <p:txBody>
          <a:bodyPr wrap="square" rtlCol="0">
            <a:spAutoFit/>
          </a:bodyPr>
          <a:lstStyle/>
          <a:p>
            <a:r>
              <a:rPr lang="en-US" dirty="0" smtClean="0">
                <a:solidFill>
                  <a:srgbClr val="FFFFFF"/>
                </a:solidFill>
              </a:rPr>
              <a:t>Select “Schedule Event” to organize an event related to that Lead. </a:t>
            </a:r>
            <a:endParaRPr lang="en-US" dirty="0">
              <a:solidFill>
                <a:srgbClr val="FFFFFF"/>
              </a:solidFill>
            </a:endParaRPr>
          </a:p>
        </p:txBody>
      </p:sp>
      <p:grpSp>
        <p:nvGrpSpPr>
          <p:cNvPr id="12" name="Group 11"/>
          <p:cNvGrpSpPr/>
          <p:nvPr/>
        </p:nvGrpSpPr>
        <p:grpSpPr>
          <a:xfrm>
            <a:off x="457200" y="3505200"/>
            <a:ext cx="8229600" cy="1973942"/>
            <a:chOff x="381000" y="769258"/>
            <a:chExt cx="8382000" cy="1973942"/>
          </a:xfrm>
        </p:grpSpPr>
        <p:pic>
          <p:nvPicPr>
            <p:cNvPr id="2051" name="Picture 3" descr="C:\Users\jheanelle\Desktop\Event Details.PNG"/>
            <p:cNvPicPr>
              <a:picLocks noChangeAspect="1" noChangeArrowheads="1"/>
            </p:cNvPicPr>
            <p:nvPr/>
          </p:nvPicPr>
          <p:blipFill>
            <a:blip r:embed="rId4" cstate="print"/>
            <a:srcRect/>
            <a:stretch>
              <a:fillRect/>
            </a:stretch>
          </p:blipFill>
          <p:spPr bwMode="auto">
            <a:xfrm>
              <a:off x="381000" y="769258"/>
              <a:ext cx="8382000" cy="1973942"/>
            </a:xfrm>
            <a:prstGeom prst="rect">
              <a:avLst/>
            </a:prstGeom>
            <a:noFill/>
          </p:spPr>
        </p:pic>
        <p:sp>
          <p:nvSpPr>
            <p:cNvPr id="11" name="TextBox 10"/>
            <p:cNvSpPr txBox="1"/>
            <p:nvPr/>
          </p:nvSpPr>
          <p:spPr>
            <a:xfrm>
              <a:off x="3048000" y="1066800"/>
              <a:ext cx="3200400" cy="307777"/>
            </a:xfrm>
            <a:prstGeom prst="rect">
              <a:avLst/>
            </a:prstGeom>
            <a:noFill/>
          </p:spPr>
          <p:txBody>
            <a:bodyPr wrap="square" rtlCol="0">
              <a:spAutoFit/>
            </a:bodyPr>
            <a:lstStyle/>
            <a:p>
              <a:r>
                <a:rPr lang="en-US" sz="1400" dirty="0" smtClean="0"/>
                <a:t>FOR TRAINING USE ONLY</a:t>
              </a:r>
              <a:endParaRPr lang="en-US" sz="1400" dirty="0"/>
            </a:p>
          </p:txBody>
        </p:sp>
      </p:grpSp>
      <p:sp>
        <p:nvSpPr>
          <p:cNvPr id="10" name="Right Arrow 9"/>
          <p:cNvSpPr/>
          <p:nvPr/>
        </p:nvSpPr>
        <p:spPr>
          <a:xfrm>
            <a:off x="7162800" y="4191000"/>
            <a:ext cx="838200" cy="381000"/>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0-#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592097" y="703007"/>
            <a:ext cx="2971800" cy="914400"/>
          </a:xfrm>
        </p:spPr>
        <p:txBody>
          <a:bodyPr/>
          <a:lstStyle/>
          <a:p>
            <a:r>
              <a:rPr lang="en-US" dirty="0" smtClean="0"/>
              <a:t> Add Event to Lead</a:t>
            </a:r>
            <a:endParaRPr lang="en-US" dirty="0"/>
          </a:p>
        </p:txBody>
      </p:sp>
      <p:sp>
        <p:nvSpPr>
          <p:cNvPr id="6" name="Text Placeholder 5"/>
          <p:cNvSpPr>
            <a:spLocks noGrp="1"/>
          </p:cNvSpPr>
          <p:nvPr>
            <p:ph type="body" idx="2"/>
          </p:nvPr>
        </p:nvSpPr>
        <p:spPr/>
        <p:txBody>
          <a:bodyPr/>
          <a:lstStyle/>
          <a:p>
            <a:endParaRPr lang="en-US" dirty="0" smtClean="0"/>
          </a:p>
          <a:p>
            <a:endParaRPr lang="en-US" dirty="0"/>
          </a:p>
        </p:txBody>
      </p:sp>
      <p:sp>
        <p:nvSpPr>
          <p:cNvPr id="7" name="TextBox 6"/>
          <p:cNvSpPr txBox="1"/>
          <p:nvPr/>
        </p:nvSpPr>
        <p:spPr>
          <a:xfrm>
            <a:off x="5562600" y="1905000"/>
            <a:ext cx="2971800" cy="3416320"/>
          </a:xfrm>
          <a:prstGeom prst="rect">
            <a:avLst/>
          </a:prstGeom>
          <a:noFill/>
        </p:spPr>
        <p:txBody>
          <a:bodyPr wrap="square" rtlCol="0">
            <a:spAutoFit/>
          </a:bodyPr>
          <a:lstStyle/>
          <a:p>
            <a:pPr algn="ctr">
              <a:buFont typeface="Arial" pitchFamily="34" charset="0"/>
              <a:buChar char="•"/>
            </a:pPr>
            <a:r>
              <a:rPr lang="en-US" dirty="0" smtClean="0">
                <a:solidFill>
                  <a:srgbClr val="FFFFFF"/>
                </a:solidFill>
              </a:rPr>
              <a:t>Input the necessary information indicated by an asterisk.</a:t>
            </a:r>
          </a:p>
          <a:p>
            <a:pPr>
              <a:buFont typeface="Arial" pitchFamily="34" charset="0"/>
              <a:buChar char="•"/>
            </a:pPr>
            <a:endParaRPr lang="en-US" dirty="0" smtClean="0">
              <a:solidFill>
                <a:srgbClr val="FFFFFF"/>
              </a:solidFill>
            </a:endParaRPr>
          </a:p>
          <a:p>
            <a:pPr algn="ctr">
              <a:buFont typeface="Arial" pitchFamily="34" charset="0"/>
              <a:buChar char="•"/>
            </a:pPr>
            <a:r>
              <a:rPr lang="en-US" dirty="0" smtClean="0">
                <a:solidFill>
                  <a:srgbClr val="FFFFFF"/>
                </a:solidFill>
              </a:rPr>
              <a:t>All scheduled events are located in the Calendar module.</a:t>
            </a:r>
          </a:p>
          <a:p>
            <a:endParaRPr lang="en-US" dirty="0" smtClean="0">
              <a:solidFill>
                <a:srgbClr val="FFFFFF"/>
              </a:solidFill>
            </a:endParaRPr>
          </a:p>
          <a:p>
            <a:endParaRPr lang="en-US" dirty="0" smtClean="0">
              <a:solidFill>
                <a:srgbClr val="FFFFFF"/>
              </a:solidFill>
            </a:endParaRPr>
          </a:p>
          <a:p>
            <a:endParaRPr lang="en-US" dirty="0" smtClean="0">
              <a:solidFill>
                <a:srgbClr val="FFFFFF"/>
              </a:solidFill>
            </a:endParaRPr>
          </a:p>
          <a:p>
            <a:endParaRPr lang="en-US" dirty="0" smtClean="0"/>
          </a:p>
          <a:p>
            <a:endParaRPr lang="en-US" dirty="0"/>
          </a:p>
        </p:txBody>
      </p:sp>
      <p:grpSp>
        <p:nvGrpSpPr>
          <p:cNvPr id="9" name="Group 8"/>
          <p:cNvGrpSpPr/>
          <p:nvPr/>
        </p:nvGrpSpPr>
        <p:grpSpPr>
          <a:xfrm>
            <a:off x="457200" y="1066800"/>
            <a:ext cx="4984750" cy="4664784"/>
            <a:chOff x="457200" y="1066800"/>
            <a:chExt cx="4984750" cy="4664784"/>
          </a:xfrm>
        </p:grpSpPr>
        <p:pic>
          <p:nvPicPr>
            <p:cNvPr id="3074" name="Picture 2" descr="C:\Users\jheanelle\Desktop\Event Lead.PNG"/>
            <p:cNvPicPr>
              <a:picLocks noChangeAspect="1" noChangeArrowheads="1"/>
            </p:cNvPicPr>
            <p:nvPr/>
          </p:nvPicPr>
          <p:blipFill>
            <a:blip r:embed="rId3" cstate="print"/>
            <a:srcRect/>
            <a:stretch>
              <a:fillRect/>
            </a:stretch>
          </p:blipFill>
          <p:spPr bwMode="auto">
            <a:xfrm>
              <a:off x="457200" y="1066800"/>
              <a:ext cx="4984750" cy="4664784"/>
            </a:xfrm>
            <a:prstGeom prst="rect">
              <a:avLst/>
            </a:prstGeom>
            <a:noFill/>
          </p:spPr>
        </p:pic>
        <p:sp>
          <p:nvSpPr>
            <p:cNvPr id="8" name="TextBox 7"/>
            <p:cNvSpPr txBox="1"/>
            <p:nvPr/>
          </p:nvSpPr>
          <p:spPr>
            <a:xfrm>
              <a:off x="609600" y="5181600"/>
              <a:ext cx="3200400" cy="276999"/>
            </a:xfrm>
            <a:prstGeom prst="rect">
              <a:avLst/>
            </a:prstGeom>
            <a:noFill/>
          </p:spPr>
          <p:txBody>
            <a:bodyPr wrap="square" rtlCol="0">
              <a:spAutoFit/>
            </a:bodyPr>
            <a:lstStyle/>
            <a:p>
              <a:r>
                <a:rPr lang="en-US" sz="1200" dirty="0" smtClean="0"/>
                <a:t>FOR TRAINING USE ONLY</a:t>
              </a:r>
              <a:endParaRPr lang="en-US" sz="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1000"/>
                                        <p:tgtEl>
                                          <p:spTgt spid="7">
                                            <p:txEl>
                                              <p:pRg st="0" end="0"/>
                                            </p:txEl>
                                          </p:spTgt>
                                        </p:tgtEl>
                                      </p:cBhvr>
                                    </p:animEffect>
                                  </p:childTnLst>
                                </p:cTn>
                              </p:par>
                            </p:childTnLst>
                          </p:cTn>
                        </p:par>
                        <p:par>
                          <p:cTn id="13" fill="hold">
                            <p:stCondLst>
                              <p:cond delay="1500"/>
                            </p:stCondLst>
                            <p:childTnLst>
                              <p:par>
                                <p:cTn id="14" presetID="4" presetClass="entr" presetSubtype="16"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box(in)">
                                      <p:cBhvr>
                                        <p:cTn id="16" dur="1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10200"/>
            <a:ext cx="8183880" cy="1051560"/>
          </a:xfrm>
        </p:spPr>
        <p:txBody>
          <a:bodyPr/>
          <a:lstStyle/>
          <a:p>
            <a:r>
              <a:rPr lang="en-US" dirty="0" smtClean="0"/>
              <a:t>Convert Lead to Opportunity</a:t>
            </a:r>
            <a:endParaRPr lang="en-US" dirty="0"/>
          </a:p>
        </p:txBody>
      </p:sp>
      <p:grpSp>
        <p:nvGrpSpPr>
          <p:cNvPr id="7" name="Group 6"/>
          <p:cNvGrpSpPr/>
          <p:nvPr/>
        </p:nvGrpSpPr>
        <p:grpSpPr>
          <a:xfrm>
            <a:off x="381000" y="762000"/>
            <a:ext cx="8382000" cy="4672509"/>
            <a:chOff x="381000" y="762000"/>
            <a:chExt cx="8382000" cy="4672509"/>
          </a:xfrm>
        </p:grpSpPr>
        <p:pic>
          <p:nvPicPr>
            <p:cNvPr id="2050" name="Picture 2" descr="C:\Users\jheanelle\Desktop\Converty Lead.PNG"/>
            <p:cNvPicPr>
              <a:picLocks noChangeAspect="1" noChangeArrowheads="1"/>
            </p:cNvPicPr>
            <p:nvPr/>
          </p:nvPicPr>
          <p:blipFill>
            <a:blip r:embed="rId3" cstate="print"/>
            <a:srcRect/>
            <a:stretch>
              <a:fillRect/>
            </a:stretch>
          </p:blipFill>
          <p:spPr bwMode="auto">
            <a:xfrm>
              <a:off x="381000" y="762000"/>
              <a:ext cx="8382000" cy="4672509"/>
            </a:xfrm>
            <a:prstGeom prst="rect">
              <a:avLst/>
            </a:prstGeom>
            <a:noFill/>
          </p:spPr>
        </p:pic>
        <p:sp>
          <p:nvSpPr>
            <p:cNvPr id="4" name="TextBox 3"/>
            <p:cNvSpPr txBox="1"/>
            <p:nvPr/>
          </p:nvSpPr>
          <p:spPr>
            <a:xfrm>
              <a:off x="5486400" y="5029200"/>
              <a:ext cx="3200400" cy="369332"/>
            </a:xfrm>
            <a:prstGeom prst="rect">
              <a:avLst/>
            </a:prstGeom>
            <a:noFill/>
          </p:spPr>
          <p:txBody>
            <a:bodyPr wrap="square" rtlCol="0">
              <a:spAutoFit/>
            </a:bodyPr>
            <a:lstStyle/>
            <a:p>
              <a:r>
                <a:rPr lang="en-US" dirty="0" smtClean="0"/>
                <a:t>FOR TRAINING USE ONLY</a:t>
              </a:r>
              <a:endParaRPr lang="en-US"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5105400"/>
            <a:ext cx="8183880" cy="931750"/>
          </a:xfrm>
        </p:spPr>
        <p:txBody>
          <a:bodyPr/>
          <a:lstStyle/>
          <a:p>
            <a:r>
              <a:rPr lang="en-US" dirty="0" smtClean="0"/>
              <a:t>Opportunity</a:t>
            </a:r>
            <a:endParaRPr lang="en-US" dirty="0"/>
          </a:p>
        </p:txBody>
      </p:sp>
      <p:sp>
        <p:nvSpPr>
          <p:cNvPr id="3" name="TextBox 2"/>
          <p:cNvSpPr txBox="1"/>
          <p:nvPr/>
        </p:nvSpPr>
        <p:spPr>
          <a:xfrm>
            <a:off x="838200" y="2057400"/>
            <a:ext cx="7620000" cy="1692771"/>
          </a:xfrm>
          <a:prstGeom prst="rect">
            <a:avLst/>
          </a:prstGeom>
          <a:noFill/>
        </p:spPr>
        <p:txBody>
          <a:bodyPr wrap="square" rtlCol="0">
            <a:spAutoFit/>
          </a:bodyPr>
          <a:lstStyle/>
          <a:p>
            <a:pPr algn="ctr"/>
            <a:r>
              <a:rPr lang="en-US" sz="2600" dirty="0" smtClean="0"/>
              <a:t> </a:t>
            </a:r>
            <a:r>
              <a:rPr lang="en-US" sz="2600" dirty="0" smtClean="0">
                <a:solidFill>
                  <a:srgbClr val="FFFFFF"/>
                </a:solidFill>
              </a:rPr>
              <a:t>Second stage of the customer relationship. A LEAD is converted into an OPPORTUNITY when the potential customer has  shown interest in your product/service.</a:t>
            </a:r>
            <a:endParaRPr lang="en-US" sz="26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5105400"/>
            <a:ext cx="8183880" cy="931750"/>
          </a:xfrm>
        </p:spPr>
        <p:txBody>
          <a:bodyPr/>
          <a:lstStyle/>
          <a:p>
            <a:r>
              <a:rPr lang="en-US" dirty="0" smtClean="0"/>
              <a:t>Opportunity</a:t>
            </a:r>
            <a:endParaRPr lang="en-US" dirty="0"/>
          </a:p>
        </p:txBody>
      </p:sp>
      <p:grpSp>
        <p:nvGrpSpPr>
          <p:cNvPr id="6" name="Group 5"/>
          <p:cNvGrpSpPr/>
          <p:nvPr/>
        </p:nvGrpSpPr>
        <p:grpSpPr>
          <a:xfrm>
            <a:off x="457201" y="457200"/>
            <a:ext cx="8229600" cy="5169932"/>
            <a:chOff x="457201" y="457200"/>
            <a:chExt cx="8229600" cy="5169932"/>
          </a:xfrm>
        </p:grpSpPr>
        <p:pic>
          <p:nvPicPr>
            <p:cNvPr id="5123" name="Picture 3" descr="C:\Users\jheanelle\Desktop\opportunity.jpg"/>
            <p:cNvPicPr>
              <a:picLocks noChangeAspect="1" noChangeArrowheads="1"/>
            </p:cNvPicPr>
            <p:nvPr/>
          </p:nvPicPr>
          <p:blipFill>
            <a:blip r:embed="rId3" cstate="print"/>
            <a:srcRect/>
            <a:stretch>
              <a:fillRect/>
            </a:stretch>
          </p:blipFill>
          <p:spPr bwMode="auto">
            <a:xfrm>
              <a:off x="457201" y="457200"/>
              <a:ext cx="8229600" cy="5105400"/>
            </a:xfrm>
            <a:prstGeom prst="rect">
              <a:avLst/>
            </a:prstGeom>
            <a:noFill/>
          </p:spPr>
        </p:pic>
        <p:sp>
          <p:nvSpPr>
            <p:cNvPr id="5" name="TextBox 4"/>
            <p:cNvSpPr txBox="1"/>
            <p:nvPr/>
          </p:nvSpPr>
          <p:spPr>
            <a:xfrm>
              <a:off x="4267200" y="5257800"/>
              <a:ext cx="3200400" cy="369332"/>
            </a:xfrm>
            <a:prstGeom prst="rect">
              <a:avLst/>
            </a:prstGeom>
            <a:noFill/>
          </p:spPr>
          <p:txBody>
            <a:bodyPr wrap="square" rtlCol="0">
              <a:spAutoFit/>
            </a:bodyPr>
            <a:lstStyle/>
            <a:p>
              <a:r>
                <a:rPr lang="en-US" dirty="0" smtClean="0"/>
                <a:t>FOR TRAINING USE ONLY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5105400"/>
            <a:ext cx="8183880" cy="931750"/>
          </a:xfrm>
        </p:spPr>
        <p:txBody>
          <a:bodyPr/>
          <a:lstStyle/>
          <a:p>
            <a:r>
              <a:rPr lang="en-US" dirty="0" smtClean="0"/>
              <a:t>Opportunity</a:t>
            </a:r>
            <a:endParaRPr lang="en-US" dirty="0"/>
          </a:p>
        </p:txBody>
      </p:sp>
      <p:pic>
        <p:nvPicPr>
          <p:cNvPr id="5122" name="Picture 2" descr="C:\Users\jheanelle\Desktop\opportunity.jpg"/>
          <p:cNvPicPr>
            <a:picLocks noChangeAspect="1" noChangeArrowheads="1"/>
          </p:cNvPicPr>
          <p:nvPr/>
        </p:nvPicPr>
        <p:blipFill>
          <a:blip r:embed="rId3" cstate="print"/>
          <a:srcRect/>
          <a:stretch>
            <a:fillRect/>
          </a:stretch>
        </p:blipFill>
        <p:spPr bwMode="auto">
          <a:xfrm>
            <a:off x="533400" y="685800"/>
            <a:ext cx="8077200" cy="4231802"/>
          </a:xfrm>
          <a:prstGeom prst="rect">
            <a:avLst/>
          </a:prstGeom>
          <a:noFill/>
        </p:spPr>
      </p:pic>
      <p:sp>
        <p:nvSpPr>
          <p:cNvPr id="5" name="TextBox 4"/>
          <p:cNvSpPr txBox="1"/>
          <p:nvPr/>
        </p:nvSpPr>
        <p:spPr>
          <a:xfrm>
            <a:off x="2895600" y="3276600"/>
            <a:ext cx="3200400" cy="369332"/>
          </a:xfrm>
          <a:prstGeom prst="rect">
            <a:avLst/>
          </a:prstGeom>
          <a:noFill/>
        </p:spPr>
        <p:txBody>
          <a:bodyPr wrap="square" rtlCol="0">
            <a:spAutoFit/>
          </a:bodyPr>
          <a:lstStyle/>
          <a:p>
            <a:r>
              <a:rPr lang="en-US" dirty="0" smtClean="0"/>
              <a:t>FOR TRAINING USE ONLY</a:t>
            </a:r>
            <a:endParaRPr lang="en-US" dirty="0"/>
          </a:p>
        </p:txBody>
      </p:sp>
      <p:sp>
        <p:nvSpPr>
          <p:cNvPr id="7" name="Notched Right Arrow 6"/>
          <p:cNvSpPr/>
          <p:nvPr/>
        </p:nvSpPr>
        <p:spPr>
          <a:xfrm>
            <a:off x="6400800" y="1219200"/>
            <a:ext cx="990600" cy="381000"/>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a:t>
            </a:r>
            <a:endParaRPr lang="en-US" dirty="0"/>
          </a:p>
        </p:txBody>
      </p:sp>
      <p:sp>
        <p:nvSpPr>
          <p:cNvPr id="3" name="TextBox 2"/>
          <p:cNvSpPr txBox="1"/>
          <p:nvPr/>
        </p:nvSpPr>
        <p:spPr>
          <a:xfrm>
            <a:off x="1219200" y="1828800"/>
            <a:ext cx="6858000" cy="1292662"/>
          </a:xfrm>
          <a:prstGeom prst="rect">
            <a:avLst/>
          </a:prstGeom>
          <a:noFill/>
        </p:spPr>
        <p:txBody>
          <a:bodyPr wrap="square" rtlCol="0">
            <a:spAutoFit/>
          </a:bodyPr>
          <a:lstStyle/>
          <a:p>
            <a:pPr algn="ctr"/>
            <a:r>
              <a:rPr lang="en-US" sz="2600" dirty="0" smtClean="0">
                <a:solidFill>
                  <a:srgbClr val="FFFFFF"/>
                </a:solidFill>
              </a:rPr>
              <a:t>An individual is considered a customer when he/she has a processed Sales Order in the ERP. </a:t>
            </a:r>
            <a:endParaRPr lang="en-US" sz="2600" dirty="0">
              <a:solidFill>
                <a:srgbClr val="FFFF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a:t>
            </a:r>
            <a:endParaRPr lang="en-US" dirty="0"/>
          </a:p>
        </p:txBody>
      </p:sp>
      <p:pic>
        <p:nvPicPr>
          <p:cNvPr id="6146" name="Picture 2" descr="C:\Users\jheanelle\Desktop\Customer.PNG"/>
          <p:cNvPicPr>
            <a:picLocks noChangeAspect="1" noChangeArrowheads="1"/>
          </p:cNvPicPr>
          <p:nvPr/>
        </p:nvPicPr>
        <p:blipFill>
          <a:blip r:embed="rId3" cstate="print"/>
          <a:srcRect/>
          <a:stretch>
            <a:fillRect/>
          </a:stretch>
        </p:blipFill>
        <p:spPr bwMode="auto">
          <a:xfrm>
            <a:off x="457200" y="457200"/>
            <a:ext cx="8229600" cy="4876800"/>
          </a:xfrm>
          <a:prstGeom prst="rect">
            <a:avLst/>
          </a:prstGeom>
          <a:noFill/>
        </p:spPr>
      </p:pic>
      <p:sp>
        <p:nvSpPr>
          <p:cNvPr id="6" name="TextBox 5"/>
          <p:cNvSpPr txBox="1"/>
          <p:nvPr/>
        </p:nvSpPr>
        <p:spPr>
          <a:xfrm>
            <a:off x="5334000" y="4495800"/>
            <a:ext cx="3200400" cy="369332"/>
          </a:xfrm>
          <a:prstGeom prst="rect">
            <a:avLst/>
          </a:prstGeom>
          <a:noFill/>
        </p:spPr>
        <p:txBody>
          <a:bodyPr wrap="square" rtlCol="0">
            <a:spAutoFit/>
          </a:bodyPr>
          <a:lstStyle/>
          <a:p>
            <a:r>
              <a:rPr lang="en-US" dirty="0" smtClean="0"/>
              <a:t>FOR TRAINING USE ONLY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3600" dirty="0" smtClean="0">
                <a:solidFill>
                  <a:srgbClr val="FFFFFF"/>
                </a:solidFill>
              </a:rPr>
              <a:t>About </a:t>
            </a:r>
            <a:r>
              <a:rPr lang="en-US" sz="3600" dirty="0" err="1" smtClean="0">
                <a:solidFill>
                  <a:srgbClr val="FFFFFF"/>
                </a:solidFill>
              </a:rPr>
              <a:t>eZnet</a:t>
            </a:r>
            <a:r>
              <a:rPr lang="en-US" sz="3600" dirty="0" smtClean="0">
                <a:solidFill>
                  <a:srgbClr val="FFFFFF"/>
                </a:solidFill>
              </a:rPr>
              <a:t> ERP</a:t>
            </a:r>
          </a:p>
          <a:p>
            <a:r>
              <a:rPr lang="en-US" sz="3600" dirty="0" smtClean="0">
                <a:solidFill>
                  <a:srgbClr val="FFFFFF"/>
                </a:solidFill>
              </a:rPr>
              <a:t>Logging In</a:t>
            </a:r>
          </a:p>
          <a:p>
            <a:r>
              <a:rPr lang="en-US" sz="3600" dirty="0" smtClean="0">
                <a:solidFill>
                  <a:srgbClr val="FFFFFF"/>
                </a:solidFill>
              </a:rPr>
              <a:t>CRM Module</a:t>
            </a:r>
          </a:p>
          <a:p>
            <a:pPr lvl="1"/>
            <a:r>
              <a:rPr lang="en-US" dirty="0" smtClean="0">
                <a:solidFill>
                  <a:srgbClr val="FFFFFF"/>
                </a:solidFill>
              </a:rPr>
              <a:t>Lead, Opportunity, Customer and Ticket</a:t>
            </a:r>
          </a:p>
          <a:p>
            <a:pPr lvl="1"/>
            <a:r>
              <a:rPr lang="en-US" dirty="0" smtClean="0">
                <a:solidFill>
                  <a:srgbClr val="FFFFFF"/>
                </a:solidFill>
              </a:rPr>
              <a:t>Calendar</a:t>
            </a:r>
          </a:p>
          <a:p>
            <a:pPr lvl="1"/>
            <a:r>
              <a:rPr lang="en-US" dirty="0" smtClean="0">
                <a:solidFill>
                  <a:srgbClr val="FFFFFF"/>
                </a:solidFill>
              </a:rPr>
              <a:t>Quotes</a:t>
            </a:r>
          </a:p>
          <a:p>
            <a:r>
              <a:rPr lang="en-US" sz="3600" dirty="0" smtClean="0">
                <a:solidFill>
                  <a:srgbClr val="FFFFFF"/>
                </a:solidFill>
              </a:rPr>
              <a:t>Sales Module</a:t>
            </a:r>
          </a:p>
          <a:p>
            <a:pPr lvl="1"/>
            <a:r>
              <a:rPr lang="en-US" dirty="0" smtClean="0">
                <a:solidFill>
                  <a:srgbClr val="FFFFFF"/>
                </a:solidFill>
              </a:rPr>
              <a:t>Create a Sales Quote and Sales Order</a:t>
            </a:r>
          </a:p>
          <a:p>
            <a:pPr lvl="1"/>
            <a:endParaRPr lang="en-US" sz="3200" dirty="0" smtClean="0">
              <a:solidFill>
                <a:srgbClr val="FFFFFF"/>
              </a:solidFill>
            </a:endParaRPr>
          </a:p>
          <a:p>
            <a:endParaRPr lang="en-US" sz="3600" dirty="0" smtClean="0">
              <a:solidFill>
                <a:srgbClr val="FFFFFF"/>
              </a:solidFill>
            </a:endParaRPr>
          </a:p>
          <a:p>
            <a:endParaRPr lang="en-US" sz="3600" dirty="0" smtClean="0">
              <a:solidFill>
                <a:srgbClr val="FFFFFF"/>
              </a:solidFill>
            </a:endParaRPr>
          </a:p>
          <a:p>
            <a:endParaRPr lang="en-US" dirty="0" smtClean="0">
              <a:solidFill>
                <a:srgbClr val="FFFFFF"/>
              </a:solidFill>
            </a:endParaRPr>
          </a:p>
          <a:p>
            <a:endParaRPr lang="en-US"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1" end="1"/>
                                            </p:txEl>
                                          </p:spTgt>
                                        </p:tgtEl>
                                      </p:cBhvr>
                                    </p:animEffect>
                                  </p:childTnLst>
                                </p:cTn>
                              </p:par>
                            </p:childTnLst>
                          </p:cTn>
                        </p:par>
                        <p:par>
                          <p:cTn id="16" fill="hold">
                            <p:stCondLst>
                              <p:cond delay="2000"/>
                            </p:stCondLst>
                            <p:childTnLst>
                              <p:par>
                                <p:cTn id="17" presetID="55"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childTnLst>
                          </p:cTn>
                        </p:par>
                        <p:par>
                          <p:cTn id="22" fill="hold">
                            <p:stCondLst>
                              <p:cond delay="3000"/>
                            </p:stCondLst>
                            <p:childTnLst>
                              <p:par>
                                <p:cTn id="23" presetID="55"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6"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7" dur="1000"/>
                                        <p:tgtEl>
                                          <p:spTgt spid="3">
                                            <p:txEl>
                                              <p:pRg st="3" end="3"/>
                                            </p:txEl>
                                          </p:spTgt>
                                        </p:tgtEl>
                                      </p:cBhvr>
                                    </p:animEffect>
                                  </p:childTnLst>
                                </p:cTn>
                              </p:par>
                            </p:childTnLst>
                          </p:cTn>
                        </p:par>
                        <p:par>
                          <p:cTn id="28" fill="hold">
                            <p:stCondLst>
                              <p:cond delay="4000"/>
                            </p:stCondLst>
                            <p:childTnLst>
                              <p:par>
                                <p:cTn id="29" presetID="55"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4" end="4"/>
                                            </p:txEl>
                                          </p:spTgt>
                                        </p:tgtEl>
                                      </p:cBhvr>
                                    </p:animEffect>
                                  </p:childTnLst>
                                </p:cTn>
                              </p:par>
                            </p:childTnLst>
                          </p:cTn>
                        </p:par>
                        <p:par>
                          <p:cTn id="34" fill="hold">
                            <p:stCondLst>
                              <p:cond delay="5000"/>
                            </p:stCondLst>
                            <p:childTnLst>
                              <p:par>
                                <p:cTn id="35" presetID="55" presetClass="entr" presetSubtype="0"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5" end="5"/>
                                            </p:txEl>
                                          </p:spTgt>
                                        </p:tgtEl>
                                      </p:cBhvr>
                                    </p:animEffect>
                                  </p:childTnLst>
                                </p:cTn>
                              </p:par>
                            </p:childTnLst>
                          </p:cTn>
                        </p:par>
                        <p:par>
                          <p:cTn id="40" fill="hold">
                            <p:stCondLst>
                              <p:cond delay="6000"/>
                            </p:stCondLst>
                            <p:childTnLst>
                              <p:par>
                                <p:cTn id="41" presetID="55" presetClass="entr" presetSubtype="0" fill="hold"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4"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5" dur="1000"/>
                                        <p:tgtEl>
                                          <p:spTgt spid="3">
                                            <p:txEl>
                                              <p:pRg st="6" end="6"/>
                                            </p:txEl>
                                          </p:spTgt>
                                        </p:tgtEl>
                                      </p:cBhvr>
                                    </p:animEffect>
                                  </p:childTnLst>
                                </p:cTn>
                              </p:par>
                            </p:childTnLst>
                          </p:cTn>
                        </p:par>
                        <p:par>
                          <p:cTn id="46" fill="hold">
                            <p:stCondLst>
                              <p:cond delay="7000"/>
                            </p:stCondLst>
                            <p:childTnLst>
                              <p:par>
                                <p:cTn id="47" presetID="55" presetClass="entr" presetSubtype="0" fill="hold"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50"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51"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Ticket</a:t>
            </a:r>
            <a:endParaRPr lang="en-US" dirty="0"/>
          </a:p>
        </p:txBody>
      </p:sp>
      <p:sp>
        <p:nvSpPr>
          <p:cNvPr id="4" name="TextBox 3"/>
          <p:cNvSpPr txBox="1"/>
          <p:nvPr/>
        </p:nvSpPr>
        <p:spPr>
          <a:xfrm>
            <a:off x="1143000" y="1981200"/>
            <a:ext cx="6705600" cy="2092881"/>
          </a:xfrm>
          <a:prstGeom prst="rect">
            <a:avLst/>
          </a:prstGeom>
          <a:noFill/>
        </p:spPr>
        <p:txBody>
          <a:bodyPr wrap="square" rtlCol="0">
            <a:spAutoFit/>
          </a:bodyPr>
          <a:lstStyle/>
          <a:p>
            <a:pPr algn="ctr"/>
            <a:r>
              <a:rPr lang="en-US" sz="2600" dirty="0" smtClean="0">
                <a:solidFill>
                  <a:srgbClr val="FFFFFF"/>
                </a:solidFill>
              </a:rPr>
              <a:t>The ticket function streamlines organization- wide customer support processes. Integrating sales and post-sales support management and helps to resolve customer cases.</a:t>
            </a:r>
            <a:endParaRPr lang="en-US" sz="26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Ticket</a:t>
            </a:r>
            <a:endParaRPr lang="en-US" dirty="0"/>
          </a:p>
        </p:txBody>
      </p:sp>
      <p:pic>
        <p:nvPicPr>
          <p:cNvPr id="15362" name="Picture 2" descr="C:\Users\jheanelle\Desktop\ticket.PNG"/>
          <p:cNvPicPr>
            <a:picLocks noChangeAspect="1" noChangeArrowheads="1"/>
          </p:cNvPicPr>
          <p:nvPr/>
        </p:nvPicPr>
        <p:blipFill>
          <a:blip r:embed="rId3" cstate="print"/>
          <a:srcRect/>
          <a:stretch>
            <a:fillRect/>
          </a:stretch>
        </p:blipFill>
        <p:spPr bwMode="auto">
          <a:xfrm>
            <a:off x="381000" y="457200"/>
            <a:ext cx="8436186" cy="5029200"/>
          </a:xfrm>
          <a:prstGeom prst="rect">
            <a:avLst/>
          </a:prstGeom>
          <a:noFill/>
        </p:spPr>
      </p:pic>
      <p:sp>
        <p:nvSpPr>
          <p:cNvPr id="4" name="Notched Right Arrow 3"/>
          <p:cNvSpPr/>
          <p:nvPr/>
        </p:nvSpPr>
        <p:spPr>
          <a:xfrm>
            <a:off x="4343400" y="1676400"/>
            <a:ext cx="609600" cy="228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62600" y="533400"/>
            <a:ext cx="3200400" cy="369332"/>
          </a:xfrm>
          <a:prstGeom prst="rect">
            <a:avLst/>
          </a:prstGeom>
          <a:noFill/>
        </p:spPr>
        <p:txBody>
          <a:bodyPr wrap="square" rtlCol="0">
            <a:spAutoFit/>
          </a:bodyPr>
          <a:lstStyle/>
          <a:p>
            <a:r>
              <a:rPr lang="en-US" dirty="0" smtClean="0"/>
              <a:t>FOR TRAINING USE ONLY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Ticket</a:t>
            </a:r>
            <a:endParaRPr lang="en-US" dirty="0"/>
          </a:p>
        </p:txBody>
      </p:sp>
      <p:pic>
        <p:nvPicPr>
          <p:cNvPr id="8196" name="Picture 4" descr="C:\Users\jheanelle\Desktop\Ticket adams.PNG"/>
          <p:cNvPicPr>
            <a:picLocks noChangeAspect="1" noChangeArrowheads="1"/>
          </p:cNvPicPr>
          <p:nvPr/>
        </p:nvPicPr>
        <p:blipFill>
          <a:blip r:embed="rId3" cstate="print"/>
          <a:srcRect/>
          <a:stretch>
            <a:fillRect/>
          </a:stretch>
        </p:blipFill>
        <p:spPr bwMode="auto">
          <a:xfrm>
            <a:off x="381000" y="457200"/>
            <a:ext cx="8305800" cy="5029200"/>
          </a:xfrm>
          <a:prstGeom prst="rect">
            <a:avLst/>
          </a:prstGeom>
          <a:noFill/>
        </p:spPr>
      </p:pic>
      <p:sp>
        <p:nvSpPr>
          <p:cNvPr id="5" name="Notched Right Arrow 4"/>
          <p:cNvSpPr/>
          <p:nvPr/>
        </p:nvSpPr>
        <p:spPr>
          <a:xfrm>
            <a:off x="6553200" y="990600"/>
            <a:ext cx="914400" cy="304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34000" y="5181600"/>
            <a:ext cx="3200400" cy="369332"/>
          </a:xfrm>
          <a:prstGeom prst="rect">
            <a:avLst/>
          </a:prstGeom>
          <a:noFill/>
        </p:spPr>
        <p:txBody>
          <a:bodyPr wrap="square" rtlCol="0">
            <a:spAutoFit/>
          </a:bodyPr>
          <a:lstStyle/>
          <a:p>
            <a:r>
              <a:rPr lang="en-US" dirty="0" smtClean="0"/>
              <a:t>FOR TRAINING USE ONLY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diamond(in)">
                                      <p:cBhvr>
                                        <p:cTn id="7" dur="20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autoRev="1" fill="hold" grpId="0" nodeType="clickEffect">
                                  <p:stCondLst>
                                    <p:cond delay="0"/>
                                  </p:stCondLst>
                                  <p:childTnLst>
                                    <p:animScale>
                                      <p:cBhvr>
                                        <p:cTn id="11" dur="500" fill="hold"/>
                                        <p:tgtEl>
                                          <p:spTgt spid="5"/>
                                        </p:tgtEl>
                                      </p:cBhvr>
                                      <p:by x="15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a:t>
            </a:r>
            <a:endParaRPr lang="en-US" dirty="0"/>
          </a:p>
        </p:txBody>
      </p:sp>
      <p:sp>
        <p:nvSpPr>
          <p:cNvPr id="3" name="TextBox 2"/>
          <p:cNvSpPr txBox="1"/>
          <p:nvPr/>
        </p:nvSpPr>
        <p:spPr>
          <a:xfrm>
            <a:off x="990600" y="1447800"/>
            <a:ext cx="7239000" cy="1692771"/>
          </a:xfrm>
          <a:prstGeom prst="rect">
            <a:avLst/>
          </a:prstGeom>
          <a:noFill/>
        </p:spPr>
        <p:txBody>
          <a:bodyPr wrap="square" rtlCol="0">
            <a:spAutoFit/>
          </a:bodyPr>
          <a:lstStyle/>
          <a:p>
            <a:r>
              <a:rPr lang="en-US" sz="2600" dirty="0" smtClean="0">
                <a:solidFill>
                  <a:srgbClr val="FFFFFF"/>
                </a:solidFill>
              </a:rPr>
              <a:t>The ERP is equipped with a Calendar to keep you aware of appointments, tasks and events. You have the option to schedule for one occasion or on a recurring basis.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a:t>
            </a:r>
            <a:endParaRPr lang="en-US" dirty="0"/>
          </a:p>
        </p:txBody>
      </p:sp>
      <p:pic>
        <p:nvPicPr>
          <p:cNvPr id="9218" name="Picture 2" descr="C:\Users\jheanelle\Desktop\Calendar.PNG"/>
          <p:cNvPicPr>
            <a:picLocks noChangeAspect="1" noChangeArrowheads="1"/>
          </p:cNvPicPr>
          <p:nvPr/>
        </p:nvPicPr>
        <p:blipFill>
          <a:blip r:embed="rId3" cstate="print"/>
          <a:srcRect/>
          <a:stretch>
            <a:fillRect/>
          </a:stretch>
        </p:blipFill>
        <p:spPr bwMode="auto">
          <a:xfrm>
            <a:off x="457200" y="609600"/>
            <a:ext cx="7996644" cy="4176386"/>
          </a:xfrm>
          <a:prstGeom prst="rect">
            <a:avLst/>
          </a:prstGeom>
          <a:noFill/>
        </p:spPr>
      </p:pic>
      <p:pic>
        <p:nvPicPr>
          <p:cNvPr id="9219" name="Picture 3" descr="C:\Users\jheanelle\Desktop\Long Form Calnedar.PNG"/>
          <p:cNvPicPr>
            <a:picLocks noChangeAspect="1" noChangeArrowheads="1"/>
          </p:cNvPicPr>
          <p:nvPr/>
        </p:nvPicPr>
        <p:blipFill>
          <a:blip r:embed="rId4" cstate="print"/>
          <a:srcRect/>
          <a:stretch>
            <a:fillRect/>
          </a:stretch>
        </p:blipFill>
        <p:spPr bwMode="auto">
          <a:xfrm>
            <a:off x="457200" y="533400"/>
            <a:ext cx="8229600" cy="4898570"/>
          </a:xfrm>
          <a:prstGeom prst="rect">
            <a:avLst/>
          </a:prstGeom>
          <a:noFill/>
        </p:spPr>
      </p:pic>
      <p:sp>
        <p:nvSpPr>
          <p:cNvPr id="6" name="TextBox 5"/>
          <p:cNvSpPr txBox="1"/>
          <p:nvPr/>
        </p:nvSpPr>
        <p:spPr>
          <a:xfrm>
            <a:off x="5105400" y="533400"/>
            <a:ext cx="3200400" cy="369332"/>
          </a:xfrm>
          <a:prstGeom prst="rect">
            <a:avLst/>
          </a:prstGeom>
          <a:noFill/>
        </p:spPr>
        <p:txBody>
          <a:bodyPr wrap="square" rtlCol="0">
            <a:spAutoFit/>
          </a:bodyPr>
          <a:lstStyle/>
          <a:p>
            <a:r>
              <a:rPr lang="en-US" dirty="0" smtClean="0"/>
              <a:t>FOR TRAINING USE ONLY</a:t>
            </a:r>
            <a:endParaRPr lang="en-US" dirty="0"/>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wipe(down)">
                                      <p:cBhvr>
                                        <p:cTn id="12"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Quotes</a:t>
            </a:r>
            <a:endParaRPr lang="en-US" dirty="0"/>
          </a:p>
        </p:txBody>
      </p:sp>
      <p:sp>
        <p:nvSpPr>
          <p:cNvPr id="3" name="TextBox 2"/>
          <p:cNvSpPr txBox="1"/>
          <p:nvPr/>
        </p:nvSpPr>
        <p:spPr>
          <a:xfrm>
            <a:off x="1371600" y="2514600"/>
            <a:ext cx="6781800" cy="1292662"/>
          </a:xfrm>
          <a:prstGeom prst="rect">
            <a:avLst/>
          </a:prstGeom>
          <a:noFill/>
        </p:spPr>
        <p:txBody>
          <a:bodyPr wrap="square" rtlCol="0">
            <a:spAutoFit/>
          </a:bodyPr>
          <a:lstStyle/>
          <a:p>
            <a:pPr algn="ctr"/>
            <a:r>
              <a:rPr lang="en-US" sz="2600" dirty="0" smtClean="0">
                <a:solidFill>
                  <a:srgbClr val="FFFFFF"/>
                </a:solidFill>
              </a:rPr>
              <a:t>Quotes are estimates. They are usually requested by the customer and is based on the cost of the items listed in the inventory.</a:t>
            </a:r>
            <a:endParaRPr lang="en-US" sz="26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strVal val="#ppt_w*0.70"/>
                                          </p:val>
                                        </p:tav>
                                        <p:tav tm="100000">
                                          <p:val>
                                            <p:strVal val="#ppt_w"/>
                                          </p:val>
                                        </p:tav>
                                      </p:tavLst>
                                    </p:anim>
                                    <p:anim calcmode="lin" valueType="num">
                                      <p:cBhvr>
                                        <p:cTn id="8" dur="2000" fill="hold"/>
                                        <p:tgtEl>
                                          <p:spTgt spid="3"/>
                                        </p:tgtEl>
                                        <p:attrNameLst>
                                          <p:attrName>ppt_h</p:attrName>
                                        </p:attrNameLst>
                                      </p:cBhvr>
                                      <p:tavLst>
                                        <p:tav tm="0">
                                          <p:val>
                                            <p:strVal val="#ppt_h"/>
                                          </p:val>
                                        </p:tav>
                                        <p:tav tm="100000">
                                          <p:val>
                                            <p:strVal val="#ppt_h"/>
                                          </p:val>
                                        </p:tav>
                                      </p:tavLst>
                                    </p:anim>
                                    <p:animEffect transition="in" filter="fade">
                                      <p:cBhvr>
                                        <p:cTn id="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Quotes</a:t>
            </a:r>
            <a:endParaRPr lang="en-US" dirty="0"/>
          </a:p>
        </p:txBody>
      </p:sp>
      <p:pic>
        <p:nvPicPr>
          <p:cNvPr id="10242" name="Picture 2" descr="C:\Users\jheanelle\Desktop\Quotes.PNG"/>
          <p:cNvPicPr>
            <a:picLocks noChangeAspect="1" noChangeArrowheads="1"/>
          </p:cNvPicPr>
          <p:nvPr/>
        </p:nvPicPr>
        <p:blipFill>
          <a:blip r:embed="rId3" cstate="print"/>
          <a:srcRect/>
          <a:stretch>
            <a:fillRect/>
          </a:stretch>
        </p:blipFill>
        <p:spPr bwMode="auto">
          <a:xfrm>
            <a:off x="533400" y="533400"/>
            <a:ext cx="8153400" cy="4953000"/>
          </a:xfrm>
          <a:prstGeom prst="rect">
            <a:avLst/>
          </a:prstGeom>
          <a:noFill/>
        </p:spPr>
      </p:pic>
      <p:pic>
        <p:nvPicPr>
          <p:cNvPr id="10243" name="Picture 3" descr="C:\Users\jheanelle\Desktop\Send quote 1.PNG"/>
          <p:cNvPicPr>
            <a:picLocks noChangeAspect="1" noChangeArrowheads="1"/>
          </p:cNvPicPr>
          <p:nvPr/>
        </p:nvPicPr>
        <p:blipFill>
          <a:blip r:embed="rId4" cstate="print"/>
          <a:srcRect/>
          <a:stretch>
            <a:fillRect/>
          </a:stretch>
        </p:blipFill>
        <p:spPr bwMode="auto">
          <a:xfrm>
            <a:off x="457201" y="533400"/>
            <a:ext cx="8153400" cy="4876800"/>
          </a:xfrm>
          <a:prstGeom prst="rect">
            <a:avLst/>
          </a:prstGeom>
          <a:noFill/>
        </p:spPr>
      </p:pic>
      <p:pic>
        <p:nvPicPr>
          <p:cNvPr id="10244" name="Picture 4" descr="C:\Users\jheanelle\Desktop\send quote 2.PNG"/>
          <p:cNvPicPr>
            <a:picLocks noChangeAspect="1" noChangeArrowheads="1"/>
          </p:cNvPicPr>
          <p:nvPr/>
        </p:nvPicPr>
        <p:blipFill>
          <a:blip r:embed="rId5" cstate="print"/>
          <a:srcRect/>
          <a:stretch>
            <a:fillRect/>
          </a:stretch>
        </p:blipFill>
        <p:spPr bwMode="auto">
          <a:xfrm>
            <a:off x="1600200" y="1066800"/>
            <a:ext cx="6639434" cy="3963524"/>
          </a:xfrm>
          <a:prstGeom prst="rect">
            <a:avLst/>
          </a:prstGeom>
          <a:noFill/>
        </p:spPr>
      </p:pic>
      <p:sp>
        <p:nvSpPr>
          <p:cNvPr id="7" name="Notched Right Arrow 6"/>
          <p:cNvSpPr/>
          <p:nvPr/>
        </p:nvSpPr>
        <p:spPr>
          <a:xfrm>
            <a:off x="7315200" y="2057400"/>
            <a:ext cx="609600" cy="228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62600" y="5181600"/>
            <a:ext cx="3200400" cy="369332"/>
          </a:xfrm>
          <a:prstGeom prst="rect">
            <a:avLst/>
          </a:prstGeom>
          <a:noFill/>
        </p:spPr>
        <p:txBody>
          <a:bodyPr wrap="square" rtlCol="0">
            <a:spAutoFit/>
          </a:bodyPr>
          <a:lstStyle/>
          <a:p>
            <a:r>
              <a:rPr lang="en-US" dirty="0" smtClean="0"/>
              <a:t>FOR TRAINING USE ONLY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20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10242"/>
                                        </p:tgtEl>
                                        <p:attrNameLst>
                                          <p:attrName>ppt_x</p:attrName>
                                        </p:attrNameLst>
                                      </p:cBhvr>
                                      <p:tavLst>
                                        <p:tav tm="0">
                                          <p:val>
                                            <p:strVal val="ppt_x"/>
                                          </p:val>
                                        </p:tav>
                                        <p:tav tm="100000">
                                          <p:val>
                                            <p:strVal val="ppt_x"/>
                                          </p:val>
                                        </p:tav>
                                      </p:tavLst>
                                    </p:anim>
                                    <p:anim calcmode="lin" valueType="num">
                                      <p:cBhvr additive="base">
                                        <p:cTn id="12" dur="500"/>
                                        <p:tgtEl>
                                          <p:spTgt spid="10242"/>
                                        </p:tgtEl>
                                        <p:attrNameLst>
                                          <p:attrName>ppt_y</p:attrName>
                                        </p:attrNameLst>
                                      </p:cBhvr>
                                      <p:tavLst>
                                        <p:tav tm="0">
                                          <p:val>
                                            <p:strVal val="ppt_y"/>
                                          </p:val>
                                        </p:tav>
                                        <p:tav tm="100000">
                                          <p:val>
                                            <p:strVal val="1+ppt_h/2"/>
                                          </p:val>
                                        </p:tav>
                                      </p:tavLst>
                                    </p:anim>
                                    <p:set>
                                      <p:cBhvr>
                                        <p:cTn id="13" dur="1" fill="hold">
                                          <p:stCondLst>
                                            <p:cond delay="499"/>
                                          </p:stCondLst>
                                        </p:cTn>
                                        <p:tgtEl>
                                          <p:spTgt spid="1024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43"/>
                                        </p:tgtEl>
                                        <p:attrNameLst>
                                          <p:attrName>style.visibility</p:attrName>
                                        </p:attrNameLst>
                                      </p:cBhvr>
                                      <p:to>
                                        <p:strVal val="visible"/>
                                      </p:to>
                                    </p:set>
                                    <p:anim calcmode="lin" valueType="num">
                                      <p:cBhvr additive="base">
                                        <p:cTn id="18" dur="500" fill="hold"/>
                                        <p:tgtEl>
                                          <p:spTgt spid="10243"/>
                                        </p:tgtEl>
                                        <p:attrNameLst>
                                          <p:attrName>ppt_x</p:attrName>
                                        </p:attrNameLst>
                                      </p:cBhvr>
                                      <p:tavLst>
                                        <p:tav tm="0">
                                          <p:val>
                                            <p:strVal val="#ppt_x"/>
                                          </p:val>
                                        </p:tav>
                                        <p:tav tm="100000">
                                          <p:val>
                                            <p:strVal val="#ppt_x"/>
                                          </p:val>
                                        </p:tav>
                                      </p:tavLst>
                                    </p:anim>
                                    <p:anim calcmode="lin" valueType="num">
                                      <p:cBhvr additive="base">
                                        <p:cTn id="19"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1000" fill="hold"/>
                                        <p:tgtEl>
                                          <p:spTgt spid="7"/>
                                        </p:tgtEl>
                                        <p:attrNameLst>
                                          <p:attrName>ppt_x</p:attrName>
                                        </p:attrNameLst>
                                      </p:cBhvr>
                                      <p:tavLst>
                                        <p:tav tm="0">
                                          <p:val>
                                            <p:strVal val="#ppt_x"/>
                                          </p:val>
                                        </p:tav>
                                        <p:tav tm="100000">
                                          <p:val>
                                            <p:strVal val="#ppt_x"/>
                                          </p:val>
                                        </p:tav>
                                      </p:tavLst>
                                    </p:anim>
                                    <p:anim calcmode="lin" valueType="num">
                                      <p:cBhvr additive="base">
                                        <p:cTn id="25"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8" presetClass="exit" presetSubtype="16" fill="hold" grpId="1" nodeType="clickEffect">
                                  <p:stCondLst>
                                    <p:cond delay="0"/>
                                  </p:stCondLst>
                                  <p:childTnLst>
                                    <p:animEffect transition="out" filter="diamond(in)">
                                      <p:cBhvr>
                                        <p:cTn id="29" dur="1000"/>
                                        <p:tgtEl>
                                          <p:spTgt spid="7"/>
                                        </p:tgtEl>
                                      </p:cBhvr>
                                    </p:animEffect>
                                    <p:set>
                                      <p:cBhvr>
                                        <p:cTn id="30" dur="1" fill="hold">
                                          <p:stCondLst>
                                            <p:cond delay="9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244"/>
                                        </p:tgtEl>
                                        <p:attrNameLst>
                                          <p:attrName>style.visibility</p:attrName>
                                        </p:attrNameLst>
                                      </p:cBhvr>
                                      <p:to>
                                        <p:strVal val="visible"/>
                                      </p:to>
                                    </p:set>
                                    <p:animEffect transition="in" filter="blinds(horizontal)">
                                      <p:cBhvr>
                                        <p:cTn id="35"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Sales Module</a:t>
            </a:r>
            <a:endParaRPr lang="en-US" dirty="0"/>
          </a:p>
        </p:txBody>
      </p:sp>
      <p:sp>
        <p:nvSpPr>
          <p:cNvPr id="8" name="Content Placeholder 7"/>
          <p:cNvSpPr>
            <a:spLocks noGrp="1"/>
          </p:cNvSpPr>
          <p:nvPr>
            <p:ph idx="1"/>
          </p:nvPr>
        </p:nvSpPr>
        <p:spPr>
          <a:xfrm>
            <a:off x="502920" y="530352"/>
            <a:ext cx="8183880" cy="3736848"/>
          </a:xfrm>
        </p:spPr>
        <p:txBody>
          <a:bodyPr/>
          <a:lstStyle/>
          <a:p>
            <a:endParaRPr lang="en-US" dirty="0" smtClean="0"/>
          </a:p>
          <a:p>
            <a:endParaRPr lang="en-US" dirty="0" smtClean="0">
              <a:solidFill>
                <a:srgbClr val="FFFFFF"/>
              </a:solidFill>
            </a:endParaRPr>
          </a:p>
          <a:p>
            <a:pPr algn="ctr"/>
            <a:r>
              <a:rPr lang="en-US" dirty="0" smtClean="0">
                <a:solidFill>
                  <a:srgbClr val="FFFFFF"/>
                </a:solidFill>
              </a:rPr>
              <a:t>Sales Quote</a:t>
            </a:r>
          </a:p>
          <a:p>
            <a:pPr algn="ctr"/>
            <a:r>
              <a:rPr lang="en-US" dirty="0" smtClean="0">
                <a:solidFill>
                  <a:srgbClr val="FFFFFF"/>
                </a:solidFill>
              </a:rPr>
              <a:t>Sales Order</a:t>
            </a:r>
          </a:p>
        </p:txBody>
      </p:sp>
      <p:pic>
        <p:nvPicPr>
          <p:cNvPr id="11266" name="Picture 2" descr="C:\Users\jheanelle\Desktop\Sales.PNG"/>
          <p:cNvPicPr>
            <a:picLocks noChangeAspect="1" noChangeArrowheads="1"/>
          </p:cNvPicPr>
          <p:nvPr/>
        </p:nvPicPr>
        <p:blipFill>
          <a:blip r:embed="rId3" cstate="print"/>
          <a:srcRect/>
          <a:stretch>
            <a:fillRect/>
          </a:stretch>
        </p:blipFill>
        <p:spPr bwMode="auto">
          <a:xfrm>
            <a:off x="2286000" y="2743200"/>
            <a:ext cx="5029200" cy="2397809"/>
          </a:xfrm>
          <a:prstGeom prst="rect">
            <a:avLst/>
          </a:prstGeom>
          <a:noFill/>
        </p:spPr>
      </p:pic>
      <p:sp>
        <p:nvSpPr>
          <p:cNvPr id="6" name="Oval 5"/>
          <p:cNvSpPr/>
          <p:nvPr/>
        </p:nvSpPr>
        <p:spPr>
          <a:xfrm>
            <a:off x="5029200" y="3048000"/>
            <a:ext cx="1752600" cy="1600200"/>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1219200"/>
          </a:xfrm>
        </p:spPr>
        <p:txBody>
          <a:bodyPr/>
          <a:lstStyle/>
          <a:p>
            <a:r>
              <a:rPr lang="en-US" dirty="0" smtClean="0"/>
              <a:t>Sales Module</a:t>
            </a:r>
            <a:endParaRPr lang="en-US" dirty="0"/>
          </a:p>
        </p:txBody>
      </p:sp>
      <p:pic>
        <p:nvPicPr>
          <p:cNvPr id="12290" name="Picture 2" descr="C:\Users\jheanelle\Desktop\sales moduel.PNG"/>
          <p:cNvPicPr>
            <a:picLocks noChangeAspect="1" noChangeArrowheads="1"/>
          </p:cNvPicPr>
          <p:nvPr/>
        </p:nvPicPr>
        <p:blipFill>
          <a:blip r:embed="rId3" cstate="print"/>
          <a:srcRect/>
          <a:stretch>
            <a:fillRect/>
          </a:stretch>
        </p:blipFill>
        <p:spPr bwMode="auto">
          <a:xfrm>
            <a:off x="381000" y="1524000"/>
            <a:ext cx="8382000" cy="4724400"/>
          </a:xfrm>
          <a:prstGeom prst="rect">
            <a:avLst/>
          </a:prstGeom>
          <a:noFill/>
        </p:spPr>
      </p:pic>
      <p:sp>
        <p:nvSpPr>
          <p:cNvPr id="5" name="TextBox 4"/>
          <p:cNvSpPr txBox="1"/>
          <p:nvPr/>
        </p:nvSpPr>
        <p:spPr>
          <a:xfrm>
            <a:off x="5638800" y="6172200"/>
            <a:ext cx="3200400" cy="369332"/>
          </a:xfrm>
          <a:prstGeom prst="rect">
            <a:avLst/>
          </a:prstGeom>
          <a:noFill/>
        </p:spPr>
        <p:txBody>
          <a:bodyPr wrap="square" rtlCol="0">
            <a:spAutoFit/>
          </a:bodyPr>
          <a:lstStyle/>
          <a:p>
            <a:r>
              <a:rPr lang="en-US" dirty="0" smtClean="0"/>
              <a:t>FOR TRAINING USE ONLY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10200"/>
            <a:ext cx="8183880" cy="1051560"/>
          </a:xfrm>
        </p:spPr>
        <p:txBody>
          <a:bodyPr/>
          <a:lstStyle/>
          <a:p>
            <a:r>
              <a:rPr lang="en-US" dirty="0" smtClean="0"/>
              <a:t>Sales Order</a:t>
            </a:r>
            <a:endParaRPr lang="en-US" dirty="0"/>
          </a:p>
        </p:txBody>
      </p:sp>
      <p:pic>
        <p:nvPicPr>
          <p:cNvPr id="13314" name="Picture 2" descr="C:\Users\jheanelle\Desktop\Sales partr 1.PNG"/>
          <p:cNvPicPr>
            <a:picLocks noChangeAspect="1" noChangeArrowheads="1"/>
          </p:cNvPicPr>
          <p:nvPr/>
        </p:nvPicPr>
        <p:blipFill>
          <a:blip r:embed="rId3" cstate="print"/>
          <a:srcRect/>
          <a:stretch>
            <a:fillRect/>
          </a:stretch>
        </p:blipFill>
        <p:spPr bwMode="auto">
          <a:xfrm>
            <a:off x="304800" y="381000"/>
            <a:ext cx="8431692" cy="4382128"/>
          </a:xfrm>
          <a:prstGeom prst="rect">
            <a:avLst/>
          </a:prstGeom>
          <a:noFill/>
        </p:spPr>
      </p:pic>
      <p:pic>
        <p:nvPicPr>
          <p:cNvPr id="13315" name="Picture 3" descr="C:\Users\jheanelle\Desktop\sales part2.PNG"/>
          <p:cNvPicPr>
            <a:picLocks noChangeAspect="1" noChangeArrowheads="1"/>
          </p:cNvPicPr>
          <p:nvPr/>
        </p:nvPicPr>
        <p:blipFill>
          <a:blip r:embed="rId4" cstate="print"/>
          <a:srcRect/>
          <a:stretch>
            <a:fillRect/>
          </a:stretch>
        </p:blipFill>
        <p:spPr bwMode="auto">
          <a:xfrm>
            <a:off x="304800" y="4724400"/>
            <a:ext cx="8458200" cy="1222784"/>
          </a:xfrm>
          <a:prstGeom prst="rect">
            <a:avLst/>
          </a:prstGeom>
          <a:noFill/>
        </p:spPr>
      </p:pic>
      <p:sp>
        <p:nvSpPr>
          <p:cNvPr id="28" name="Rectangle 27"/>
          <p:cNvSpPr/>
          <p:nvPr/>
        </p:nvSpPr>
        <p:spPr>
          <a:xfrm>
            <a:off x="6019800" y="838200"/>
            <a:ext cx="6096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638800" y="6096000"/>
            <a:ext cx="3200400" cy="369332"/>
          </a:xfrm>
          <a:prstGeom prst="rect">
            <a:avLst/>
          </a:prstGeom>
          <a:noFill/>
        </p:spPr>
        <p:txBody>
          <a:bodyPr wrap="square" rtlCol="0">
            <a:spAutoFit/>
          </a:bodyPr>
          <a:lstStyle/>
          <a:p>
            <a:r>
              <a:rPr lang="en-US" dirty="0" smtClean="0"/>
              <a:t>FOR TRAINING USE ONLY</a:t>
            </a:r>
            <a:endParaRPr lang="en-US" dirty="0"/>
          </a:p>
        </p:txBody>
      </p:sp>
      <p:pic>
        <p:nvPicPr>
          <p:cNvPr id="1026" name="Picture 2" descr="C:\Users\jheanelle\Desktop\Recurring.PNG"/>
          <p:cNvPicPr>
            <a:picLocks noChangeAspect="1" noChangeArrowheads="1"/>
          </p:cNvPicPr>
          <p:nvPr/>
        </p:nvPicPr>
        <p:blipFill>
          <a:blip r:embed="rId5" cstate="print"/>
          <a:srcRect/>
          <a:stretch>
            <a:fillRect/>
          </a:stretch>
        </p:blipFill>
        <p:spPr bwMode="auto">
          <a:xfrm>
            <a:off x="304800" y="609600"/>
            <a:ext cx="8382000" cy="4114800"/>
          </a:xfrm>
          <a:prstGeom prst="rect">
            <a:avLst/>
          </a:prstGeom>
          <a:noFill/>
        </p:spPr>
      </p:pic>
      <p:cxnSp>
        <p:nvCxnSpPr>
          <p:cNvPr id="24" name="Straight Arrow Connector 23"/>
          <p:cNvCxnSpPr/>
          <p:nvPr/>
        </p:nvCxnSpPr>
        <p:spPr>
          <a:xfrm>
            <a:off x="1143000" y="2971800"/>
            <a:ext cx="457200" cy="0"/>
          </a:xfrm>
          <a:prstGeom prst="straightConnector1">
            <a:avLst/>
          </a:prstGeom>
          <a:ln>
            <a:solidFill>
              <a:schemeClr val="bg1">
                <a:lumMod val="60000"/>
                <a:lumOff val="40000"/>
              </a:schemeClr>
            </a:solidFill>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flipH="1">
            <a:off x="2514600" y="2438400"/>
            <a:ext cx="457200" cy="0"/>
          </a:xfrm>
          <a:prstGeom prst="straightConnector1">
            <a:avLst/>
          </a:prstGeom>
          <a:ln>
            <a:solidFill>
              <a:schemeClr val="bg1">
                <a:lumMod val="60000"/>
                <a:lumOff val="40000"/>
              </a:schemeClr>
            </a:solidFill>
            <a:tailEnd type="arrow"/>
          </a:ln>
        </p:spPr>
        <p:style>
          <a:lnRef idx="2">
            <a:schemeClr val="accent3"/>
          </a:lnRef>
          <a:fillRef idx="0">
            <a:schemeClr val="accent3"/>
          </a:fillRef>
          <a:effectRef idx="1">
            <a:schemeClr val="accent3"/>
          </a:effectRef>
          <a:fontRef idx="minor">
            <a:schemeClr val="tx1"/>
          </a:fontRef>
        </p:style>
      </p:cxnSp>
      <p:cxnSp>
        <p:nvCxnSpPr>
          <p:cNvPr id="23" name="Straight Arrow Connector 22"/>
          <p:cNvCxnSpPr/>
          <p:nvPr/>
        </p:nvCxnSpPr>
        <p:spPr>
          <a:xfrm>
            <a:off x="5181600" y="2438400"/>
            <a:ext cx="533400" cy="0"/>
          </a:xfrm>
          <a:prstGeom prst="straightConnector1">
            <a:avLst/>
          </a:prstGeom>
          <a:ln>
            <a:solidFill>
              <a:schemeClr val="bg1">
                <a:lumMod val="60000"/>
                <a:lumOff val="40000"/>
              </a:schemeClr>
            </a:solidFill>
            <a:tailEnd type="arrow"/>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6629400" y="2971800"/>
            <a:ext cx="533400" cy="0"/>
          </a:xfrm>
          <a:prstGeom prst="straightConnector1">
            <a:avLst/>
          </a:prstGeom>
          <a:ln>
            <a:solidFill>
              <a:schemeClr val="bg1">
                <a:lumMod val="60000"/>
                <a:lumOff val="40000"/>
              </a:schemeClr>
            </a:solidFill>
            <a:tailEnd type="arrow"/>
          </a:ln>
        </p:spPr>
        <p:style>
          <a:lnRef idx="2">
            <a:schemeClr val="accent3"/>
          </a:lnRef>
          <a:fillRef idx="0">
            <a:schemeClr val="accent3"/>
          </a:fillRef>
          <a:effectRef idx="1">
            <a:schemeClr val="accent3"/>
          </a:effectRef>
          <a:fontRef idx="minor">
            <a:schemeClr val="tx1"/>
          </a:fontRef>
        </p:style>
      </p:cxnSp>
      <p:sp>
        <p:nvSpPr>
          <p:cNvPr id="29" name="Rectangle 28"/>
          <p:cNvSpPr/>
          <p:nvPr/>
        </p:nvSpPr>
        <p:spPr>
          <a:xfrm>
            <a:off x="5867400" y="1219200"/>
            <a:ext cx="609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0-#ppt_w/2"/>
                                          </p:val>
                                        </p:tav>
                                        <p:tav tm="100000">
                                          <p:val>
                                            <p:strVal val="#ppt_x"/>
                                          </p:val>
                                        </p:tav>
                                      </p:tavLst>
                                    </p:anim>
                                    <p:anim calcmode="lin" valueType="num">
                                      <p:cBhvr additive="base">
                                        <p:cTn id="19"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0-#ppt_w/2"/>
                                          </p:val>
                                        </p:tav>
                                        <p:tav tm="100000">
                                          <p:val>
                                            <p:strVal val="#ppt_x"/>
                                          </p:val>
                                        </p:tav>
                                      </p:tavLst>
                                    </p:anim>
                                    <p:anim calcmode="lin" valueType="num">
                                      <p:cBhvr additive="base">
                                        <p:cTn id="25"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1+#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1051560"/>
          </a:xfrm>
        </p:spPr>
        <p:txBody>
          <a:bodyPr/>
          <a:lstStyle/>
          <a:p>
            <a:r>
              <a:rPr lang="en-US" dirty="0" smtClean="0"/>
              <a:t>About </a:t>
            </a:r>
            <a:r>
              <a:rPr lang="en-US" dirty="0" err="1" smtClean="0"/>
              <a:t>eZnet</a:t>
            </a:r>
            <a:r>
              <a:rPr lang="en-US" dirty="0" smtClean="0"/>
              <a:t> ERP</a:t>
            </a:r>
            <a:endParaRPr lang="en-US" dirty="0"/>
          </a:p>
        </p:txBody>
      </p:sp>
      <p:sp>
        <p:nvSpPr>
          <p:cNvPr id="3" name="Content Placeholder 2"/>
          <p:cNvSpPr>
            <a:spLocks noGrp="1"/>
          </p:cNvSpPr>
          <p:nvPr>
            <p:ph idx="1"/>
          </p:nvPr>
        </p:nvSpPr>
        <p:spPr>
          <a:xfrm>
            <a:off x="381000" y="1676400"/>
            <a:ext cx="8305800" cy="4187952"/>
          </a:xfrm>
        </p:spPr>
        <p:txBody>
          <a:bodyPr/>
          <a:lstStyle/>
          <a:p>
            <a:pPr>
              <a:buNone/>
            </a:pPr>
            <a:endParaRPr lang="en-US" dirty="0" smtClean="0">
              <a:solidFill>
                <a:srgbClr val="FFFFFF"/>
              </a:solidFill>
            </a:endParaRPr>
          </a:p>
          <a:p>
            <a:pPr algn="ctr">
              <a:buNone/>
            </a:pPr>
            <a:endParaRPr lang="en-US" dirty="0" smtClean="0">
              <a:solidFill>
                <a:srgbClr val="FFFFFF"/>
              </a:solidFill>
            </a:endParaRPr>
          </a:p>
          <a:p>
            <a:pPr algn="ctr">
              <a:buNone/>
            </a:pPr>
            <a:r>
              <a:rPr lang="en-US" dirty="0" err="1" smtClean="0">
                <a:solidFill>
                  <a:srgbClr val="FFFFFF"/>
                </a:solidFill>
              </a:rPr>
              <a:t>eZnet</a:t>
            </a:r>
            <a:r>
              <a:rPr lang="en-US" dirty="0" smtClean="0">
                <a:solidFill>
                  <a:srgbClr val="FFFFFF"/>
                </a:solidFill>
              </a:rPr>
              <a:t> ERP is our in-house enterprise resource planning software used to organize , store and manage data.</a:t>
            </a:r>
          </a:p>
          <a:p>
            <a:pPr algn="ctr">
              <a:buNone/>
            </a:pPr>
            <a:r>
              <a:rPr lang="en-US" dirty="0" smtClean="0">
                <a:solidFill>
                  <a:srgbClr val="FFFFFF"/>
                </a:solidFill>
              </a:rPr>
              <a:t>It is used to keep track of customers and transactions.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5410200"/>
            <a:ext cx="8183880" cy="1051560"/>
          </a:xfrm>
        </p:spPr>
        <p:txBody>
          <a:bodyPr/>
          <a:lstStyle/>
          <a:p>
            <a:r>
              <a:rPr lang="en-US" dirty="0" smtClean="0"/>
              <a:t>Sales Order</a:t>
            </a:r>
            <a:endParaRPr lang="en-US" dirty="0"/>
          </a:p>
        </p:txBody>
      </p:sp>
      <p:pic>
        <p:nvPicPr>
          <p:cNvPr id="14338" name="Picture 2" descr="C:\Users\jheanelle\Desktop\Sample+Sales+Order.jpg"/>
          <p:cNvPicPr>
            <a:picLocks noChangeAspect="1" noChangeArrowheads="1"/>
          </p:cNvPicPr>
          <p:nvPr/>
        </p:nvPicPr>
        <p:blipFill>
          <a:blip r:embed="rId3" cstate="print"/>
          <a:srcRect/>
          <a:stretch>
            <a:fillRect/>
          </a:stretch>
        </p:blipFill>
        <p:spPr bwMode="auto">
          <a:xfrm>
            <a:off x="381000" y="457200"/>
            <a:ext cx="8382000" cy="5410200"/>
          </a:xfrm>
          <a:prstGeom prst="rect">
            <a:avLst/>
          </a:prstGeom>
          <a:noFill/>
        </p:spPr>
      </p:pic>
      <p:sp>
        <p:nvSpPr>
          <p:cNvPr id="8" name="TextBox 7"/>
          <p:cNvSpPr txBox="1"/>
          <p:nvPr/>
        </p:nvSpPr>
        <p:spPr>
          <a:xfrm>
            <a:off x="5638800" y="6096000"/>
            <a:ext cx="3200400" cy="369332"/>
          </a:xfrm>
          <a:prstGeom prst="rect">
            <a:avLst/>
          </a:prstGeom>
          <a:noFill/>
        </p:spPr>
        <p:txBody>
          <a:bodyPr wrap="square" rtlCol="0">
            <a:spAutoFit/>
          </a:bodyPr>
          <a:lstStyle/>
          <a:p>
            <a:r>
              <a:rPr lang="en-US" dirty="0" smtClean="0"/>
              <a:t>FOR TRAINING USE ONLY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1000" fill="hold"/>
                                        <p:tgtEl>
                                          <p:spTgt spid="14338"/>
                                        </p:tgtEl>
                                        <p:attrNameLst>
                                          <p:attrName>ppt_x</p:attrName>
                                        </p:attrNameLst>
                                      </p:cBhvr>
                                      <p:tavLst>
                                        <p:tav tm="0">
                                          <p:val>
                                            <p:strVal val="#ppt_x-.2"/>
                                          </p:val>
                                        </p:tav>
                                        <p:tav tm="100000">
                                          <p:val>
                                            <p:strVal val="#ppt_x"/>
                                          </p:val>
                                        </p:tav>
                                      </p:tavLst>
                                    </p:anim>
                                    <p:anim calcmode="lin" valueType="num">
                                      <p:cBhvr>
                                        <p:cTn id="8" dur="1000" fill="hold"/>
                                        <p:tgtEl>
                                          <p:spTgt spid="143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562600"/>
            <a:ext cx="8183880" cy="931750"/>
          </a:xfrm>
        </p:spPr>
        <p:txBody>
          <a:bodyPr/>
          <a:lstStyle/>
          <a:p>
            <a:r>
              <a:rPr lang="en-US" dirty="0" smtClean="0"/>
              <a:t>Sales Quote</a:t>
            </a:r>
            <a:endParaRPr lang="en-US" dirty="0"/>
          </a:p>
        </p:txBody>
      </p:sp>
      <p:pic>
        <p:nvPicPr>
          <p:cNvPr id="16386" name="Picture 2" descr="C:\Users\jheanelle\Desktop\Sales Quotes.PNG"/>
          <p:cNvPicPr>
            <a:picLocks noChangeAspect="1" noChangeArrowheads="1"/>
          </p:cNvPicPr>
          <p:nvPr/>
        </p:nvPicPr>
        <p:blipFill>
          <a:blip r:embed="rId3" cstate="print"/>
          <a:srcRect/>
          <a:stretch>
            <a:fillRect/>
          </a:stretch>
        </p:blipFill>
        <p:spPr bwMode="auto">
          <a:xfrm>
            <a:off x="304800" y="152400"/>
            <a:ext cx="8458200" cy="3886200"/>
          </a:xfrm>
          <a:prstGeom prst="rect">
            <a:avLst/>
          </a:prstGeom>
          <a:noFill/>
        </p:spPr>
      </p:pic>
      <p:pic>
        <p:nvPicPr>
          <p:cNvPr id="16387" name="Picture 3" descr="C:\Users\jheanelle\Desktop\sales quote2.PNG"/>
          <p:cNvPicPr>
            <a:picLocks noChangeAspect="1" noChangeArrowheads="1"/>
          </p:cNvPicPr>
          <p:nvPr/>
        </p:nvPicPr>
        <p:blipFill>
          <a:blip r:embed="rId4" cstate="print"/>
          <a:srcRect/>
          <a:stretch>
            <a:fillRect/>
          </a:stretch>
        </p:blipFill>
        <p:spPr bwMode="auto">
          <a:xfrm>
            <a:off x="304800" y="4038600"/>
            <a:ext cx="8458200" cy="18288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8435" name="Picture 3" descr="C:\Users\jheanelle\Desktop\15025736201_bfea261df2.jpg"/>
          <p:cNvPicPr>
            <a:picLocks noChangeAspect="1" noChangeArrowheads="1"/>
          </p:cNvPicPr>
          <p:nvPr/>
        </p:nvPicPr>
        <p:blipFill>
          <a:blip r:embed="rId3" cstate="print"/>
          <a:srcRect/>
          <a:stretch>
            <a:fillRect/>
          </a:stretch>
        </p:blipFill>
        <p:spPr bwMode="auto">
          <a:xfrm>
            <a:off x="381000" y="381000"/>
            <a:ext cx="8382000" cy="510522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772400" cy="1828800"/>
          </a:xfrm>
        </p:spPr>
        <p:txBody>
          <a:bodyPr/>
          <a:lstStyle/>
          <a:p>
            <a:pPr algn="ctr"/>
            <a:r>
              <a:rPr lang="en-US" dirty="0" smtClean="0"/>
              <a:t>Logging In</a:t>
            </a:r>
            <a:endParaRPr lang="en-US" dirty="0"/>
          </a:p>
        </p:txBody>
      </p:sp>
      <p:sp>
        <p:nvSpPr>
          <p:cNvPr id="3" name="Subtitle 2"/>
          <p:cNvSpPr>
            <a:spLocks noGrp="1"/>
          </p:cNvSpPr>
          <p:nvPr>
            <p:ph type="subTitle" idx="1"/>
          </p:nvPr>
        </p:nvSpPr>
        <p:spPr>
          <a:xfrm>
            <a:off x="533400" y="5791200"/>
            <a:ext cx="8113776" cy="582168"/>
          </a:xfrm>
        </p:spPr>
        <p:txBody>
          <a:bodyPr>
            <a:normAutofit/>
          </a:bodyPr>
          <a:lstStyle/>
          <a:p>
            <a:pPr algn="l"/>
            <a:r>
              <a:rPr lang="en-US" sz="1400" dirty="0" smtClean="0">
                <a:solidFill>
                  <a:srgbClr val="1A1B1C"/>
                </a:solidFill>
              </a:rPr>
              <a:t> If at any time you are experiencing technical difficulties with the </a:t>
            </a:r>
            <a:r>
              <a:rPr lang="en-US" sz="1400" dirty="0" err="1" smtClean="0">
                <a:solidFill>
                  <a:srgbClr val="1A1B1C"/>
                </a:solidFill>
              </a:rPr>
              <a:t>eZnet</a:t>
            </a:r>
            <a:r>
              <a:rPr lang="en-US" sz="1400" dirty="0" smtClean="0">
                <a:solidFill>
                  <a:srgbClr val="1A1B1C"/>
                </a:solidFill>
              </a:rPr>
              <a:t> ERP, </a:t>
            </a:r>
          </a:p>
          <a:p>
            <a:pPr algn="l"/>
            <a:r>
              <a:rPr lang="en-US" sz="1400" dirty="0" smtClean="0">
                <a:solidFill>
                  <a:srgbClr val="1A1B1C"/>
                </a:solidFill>
              </a:rPr>
              <a:t>email : </a:t>
            </a:r>
            <a:r>
              <a:rPr lang="en-US" sz="1400" dirty="0" smtClean="0">
                <a:solidFill>
                  <a:srgbClr val="1A1B1C"/>
                </a:solidFill>
                <a:hlinkClick r:id="rId3"/>
              </a:rPr>
              <a:t>support@virtualstacks.com</a:t>
            </a:r>
            <a:endParaRPr lang="en-US" sz="1400" dirty="0" smtClean="0">
              <a:solidFill>
                <a:srgbClr val="1A1B1C"/>
              </a:solidFill>
            </a:endParaRPr>
          </a:p>
          <a:p>
            <a:pPr algn="l"/>
            <a:endParaRPr lang="en-US" sz="1800" dirty="0" smtClean="0">
              <a:solidFill>
                <a:srgbClr val="1A1B1C"/>
              </a:solidFill>
            </a:endParaRPr>
          </a:p>
          <a:p>
            <a:pPr algn="l"/>
            <a:endParaRPr lang="en-US" sz="1800" dirty="0" smtClean="0">
              <a:solidFill>
                <a:srgbClr val="1A1B1C"/>
              </a:solidFill>
            </a:endParaRPr>
          </a:p>
          <a:p>
            <a:pPr algn="ctr"/>
            <a:endParaRPr lang="en-US" sz="1800" dirty="0" smtClean="0">
              <a:solidFill>
                <a:srgbClr val="1A1B1C"/>
              </a:solidFill>
            </a:endParaRPr>
          </a:p>
          <a:p>
            <a:pPr algn="ctr"/>
            <a:endParaRPr lang="en-US" sz="1800" dirty="0" smtClean="0">
              <a:solidFill>
                <a:srgbClr val="1A1B1C"/>
              </a:solidFill>
            </a:endParaRPr>
          </a:p>
          <a:p>
            <a:pPr algn="ctr"/>
            <a:endParaRPr lang="en-US" sz="1400" dirty="0">
              <a:solidFill>
                <a:srgbClr val="1A1B1C"/>
              </a:solidFill>
            </a:endParaRPr>
          </a:p>
        </p:txBody>
      </p:sp>
      <p:sp>
        <p:nvSpPr>
          <p:cNvPr id="4" name="Subtitle 2"/>
          <p:cNvSpPr txBox="1">
            <a:spLocks/>
          </p:cNvSpPr>
          <p:nvPr/>
        </p:nvSpPr>
        <p:spPr>
          <a:xfrm>
            <a:off x="533400" y="3837432"/>
            <a:ext cx="8113776" cy="963168"/>
          </a:xfrm>
          <a:prstGeom prst="rect">
            <a:avLst/>
          </a:prstGeom>
        </p:spPr>
        <p:txBody>
          <a:bodyPr vert="horz" lIns="182880" tIns="0">
            <a:normAutofit/>
          </a:bodyPr>
          <a:lstStyle/>
          <a:p>
            <a:pPr marL="36576" marR="0" lvl="0" indent="0" algn="ct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1800" b="0" i="0" u="none" strike="noStrike" kern="1200" cap="none" spc="0" normalizeH="0" baseline="0" noProof="0" smtClean="0">
                <a:ln>
                  <a:noFill/>
                </a:ln>
                <a:solidFill>
                  <a:srgbClr val="1A1B1C"/>
                </a:solidFill>
                <a:effectLst/>
                <a:uLnTx/>
                <a:uFillTx/>
                <a:latin typeface="+mn-lt"/>
                <a:ea typeface="+mn-ea"/>
                <a:cs typeface="+mn-cs"/>
                <a:hlinkClick r:id="rId4"/>
              </a:rPr>
              <a:t>Click here </a:t>
            </a:r>
            <a:r>
              <a:rPr kumimoji="0" lang="en-US" sz="1800" b="0" i="0" u="none" strike="noStrike" kern="1200" cap="none" spc="0" normalizeH="0" baseline="0" noProof="0" smtClean="0">
                <a:ln>
                  <a:noFill/>
                </a:ln>
                <a:solidFill>
                  <a:srgbClr val="1A1B1C"/>
                </a:solidFill>
                <a:effectLst/>
                <a:uLnTx/>
                <a:uFillTx/>
                <a:latin typeface="+mn-lt"/>
                <a:ea typeface="+mn-ea"/>
                <a:cs typeface="+mn-cs"/>
              </a:rPr>
              <a:t>to log in to eZnet ERP</a:t>
            </a:r>
          </a:p>
          <a:p>
            <a:pPr marL="36576" marR="0" lvl="0" indent="0" algn="ctr"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US" sz="1800" b="0" i="0" u="none" strike="noStrike" kern="1200" cap="none" spc="0" normalizeH="0" baseline="0" noProof="0" smtClean="0">
              <a:ln>
                <a:noFill/>
              </a:ln>
              <a:solidFill>
                <a:srgbClr val="1A1B1C"/>
              </a:solidFill>
              <a:effectLst/>
              <a:uLnTx/>
              <a:uFillTx/>
              <a:latin typeface="+mn-lt"/>
              <a:ea typeface="+mn-ea"/>
              <a:cs typeface="+mn-cs"/>
            </a:endParaRPr>
          </a:p>
          <a:p>
            <a:pPr marL="36576" marR="0" lvl="0" indent="0" algn="ctr"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US" sz="1400" b="0" i="0" u="none" strike="noStrike" kern="1200" cap="none" spc="0" normalizeH="0" baseline="0" noProof="0" dirty="0">
              <a:ln>
                <a:noFill/>
              </a:ln>
              <a:solidFill>
                <a:srgbClr val="1A1B1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57199" y="381000"/>
            <a:ext cx="8238565" cy="954741"/>
          </a:xfrm>
        </p:spPr>
        <p:txBody>
          <a:bodyPr/>
          <a:lstStyle/>
          <a:p>
            <a:r>
              <a:rPr lang="en-US" dirty="0" smtClean="0"/>
              <a:t>Main Menu</a:t>
            </a:r>
            <a:endParaRPr lang="en-US" dirty="0"/>
          </a:p>
        </p:txBody>
      </p:sp>
      <p:grpSp>
        <p:nvGrpSpPr>
          <p:cNvPr id="6" name="Group 5"/>
          <p:cNvGrpSpPr/>
          <p:nvPr/>
        </p:nvGrpSpPr>
        <p:grpSpPr>
          <a:xfrm>
            <a:off x="381000" y="1295400"/>
            <a:ext cx="8405382" cy="5187968"/>
            <a:chOff x="381000" y="1295400"/>
            <a:chExt cx="8405382" cy="5187968"/>
          </a:xfrm>
        </p:grpSpPr>
        <p:pic>
          <p:nvPicPr>
            <p:cNvPr id="4" name="Picture 2" descr="C:\Users\jheanelle\Desktop\Training1.PNG"/>
            <p:cNvPicPr>
              <a:picLocks noChangeAspect="1" noChangeArrowheads="1"/>
            </p:cNvPicPr>
            <p:nvPr/>
          </p:nvPicPr>
          <p:blipFill>
            <a:blip r:embed="rId3" cstate="print"/>
            <a:srcRect/>
            <a:stretch>
              <a:fillRect/>
            </a:stretch>
          </p:blipFill>
          <p:spPr bwMode="auto">
            <a:xfrm>
              <a:off x="381000" y="1295400"/>
              <a:ext cx="8405382" cy="5187968"/>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09600" y="5638800"/>
              <a:ext cx="3200400" cy="369332"/>
            </a:xfrm>
            <a:prstGeom prst="rect">
              <a:avLst/>
            </a:prstGeom>
            <a:noFill/>
          </p:spPr>
          <p:txBody>
            <a:bodyPr wrap="square" rtlCol="0">
              <a:spAutoFit/>
            </a:bodyPr>
            <a:lstStyle/>
            <a:p>
              <a:r>
                <a:rPr lang="en-US" dirty="0" smtClean="0"/>
                <a:t>FOR TRAINING USE ONLY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752600"/>
            <a:ext cx="7772400" cy="1828800"/>
          </a:xfrm>
        </p:spPr>
        <p:txBody>
          <a:bodyPr/>
          <a:lstStyle/>
          <a:p>
            <a:r>
              <a:rPr lang="en-US" dirty="0" smtClean="0"/>
              <a:t>CRM Module</a:t>
            </a:r>
            <a:endParaRPr lang="en-US" dirty="0"/>
          </a:p>
        </p:txBody>
      </p:sp>
      <p:pic>
        <p:nvPicPr>
          <p:cNvPr id="4" name="Picture 2" descr="C:\Users\jheanelle\Desktop\Sales.PNG"/>
          <p:cNvPicPr>
            <a:picLocks noChangeAspect="1" noChangeArrowheads="1"/>
          </p:cNvPicPr>
          <p:nvPr/>
        </p:nvPicPr>
        <p:blipFill>
          <a:blip r:embed="rId3" cstate="print"/>
          <a:srcRect/>
          <a:stretch>
            <a:fillRect/>
          </a:stretch>
        </p:blipFill>
        <p:spPr bwMode="auto">
          <a:xfrm>
            <a:off x="2057400" y="3810000"/>
            <a:ext cx="5029200" cy="2397809"/>
          </a:xfrm>
          <a:prstGeom prst="rect">
            <a:avLst/>
          </a:prstGeom>
          <a:noFill/>
        </p:spPr>
      </p:pic>
      <p:sp>
        <p:nvSpPr>
          <p:cNvPr id="5" name="Rectangle 4"/>
          <p:cNvSpPr/>
          <p:nvPr/>
        </p:nvSpPr>
        <p:spPr>
          <a:xfrm>
            <a:off x="3733800" y="4267200"/>
            <a:ext cx="1219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685800"/>
            <a:ext cx="8077200" cy="3657600"/>
          </a:xfrm>
        </p:spPr>
        <p:txBody>
          <a:bodyPr>
            <a:normAutofit fontScale="85000" lnSpcReduction="20000"/>
          </a:bodyPr>
          <a:lstStyle/>
          <a:p>
            <a:pPr marL="0" marR="36576" lvl="1" indent="0">
              <a:spcBef>
                <a:spcPts val="0"/>
              </a:spcBef>
              <a:buSzPct val="80000"/>
              <a:buFont typeface="Arial" pitchFamily="34" charset="0"/>
              <a:buChar char="•"/>
            </a:pPr>
            <a:r>
              <a:rPr lang="en-US" sz="5200" dirty="0" smtClean="0">
                <a:solidFill>
                  <a:srgbClr val="FFFFFF"/>
                </a:solidFill>
              </a:rPr>
              <a:t>Lead</a:t>
            </a:r>
          </a:p>
          <a:p>
            <a:pPr marL="0" marR="36576" lvl="1" indent="0">
              <a:spcBef>
                <a:spcPts val="0"/>
              </a:spcBef>
              <a:buSzPct val="80000"/>
              <a:buFont typeface="Arial" pitchFamily="34" charset="0"/>
              <a:buChar char="•"/>
            </a:pPr>
            <a:r>
              <a:rPr lang="en-US" sz="5200" dirty="0" smtClean="0">
                <a:solidFill>
                  <a:srgbClr val="FFFFFF"/>
                </a:solidFill>
              </a:rPr>
              <a:t>Opportunity</a:t>
            </a:r>
          </a:p>
          <a:p>
            <a:pPr marL="0" marR="36576" lvl="1" indent="0">
              <a:spcBef>
                <a:spcPts val="0"/>
              </a:spcBef>
              <a:buSzPct val="80000"/>
              <a:buFont typeface="Arial" pitchFamily="34" charset="0"/>
              <a:buChar char="•"/>
            </a:pPr>
            <a:r>
              <a:rPr lang="en-US" sz="5200" dirty="0" smtClean="0">
                <a:solidFill>
                  <a:srgbClr val="FFFFFF"/>
                </a:solidFill>
              </a:rPr>
              <a:t>Customer</a:t>
            </a:r>
          </a:p>
          <a:p>
            <a:pPr marL="0" marR="36576" lvl="1" indent="0">
              <a:spcBef>
                <a:spcPts val="0"/>
              </a:spcBef>
              <a:buSzPct val="80000"/>
              <a:buFont typeface="Arial" pitchFamily="34" charset="0"/>
              <a:buChar char="•"/>
            </a:pPr>
            <a:r>
              <a:rPr lang="en-US" sz="5200" dirty="0" smtClean="0">
                <a:solidFill>
                  <a:srgbClr val="FFFFFF"/>
                </a:solidFill>
              </a:rPr>
              <a:t>Ticket</a:t>
            </a:r>
          </a:p>
          <a:p>
            <a:pPr marL="0" marR="36576" lvl="1" indent="0">
              <a:spcBef>
                <a:spcPts val="0"/>
              </a:spcBef>
              <a:buSzPct val="80000"/>
              <a:buFont typeface="Arial" pitchFamily="34" charset="0"/>
              <a:buChar char="•"/>
            </a:pPr>
            <a:r>
              <a:rPr lang="en-US" sz="5200" dirty="0" smtClean="0">
                <a:solidFill>
                  <a:srgbClr val="FFFFFF"/>
                </a:solidFill>
              </a:rPr>
              <a:t>Calendar</a:t>
            </a:r>
          </a:p>
          <a:p>
            <a:pPr marL="0" marR="36576" lvl="1" indent="0">
              <a:spcBef>
                <a:spcPts val="0"/>
              </a:spcBef>
              <a:buSzPct val="80000"/>
              <a:buFont typeface="Arial" pitchFamily="34" charset="0"/>
              <a:buChar char="•"/>
            </a:pPr>
            <a:r>
              <a:rPr lang="en-US" sz="5200" dirty="0" smtClean="0">
                <a:solidFill>
                  <a:srgbClr val="FFFFFF"/>
                </a:solidFill>
              </a:rPr>
              <a:t>Quotes</a:t>
            </a:r>
          </a:p>
          <a:p>
            <a:pPr>
              <a:buFont typeface="Arial" pitchFamily="34" charset="0"/>
              <a:buChar char="•"/>
            </a:pPr>
            <a:endParaRPr lang="en-US" dirty="0"/>
          </a:p>
        </p:txBody>
      </p:sp>
      <p:sp>
        <p:nvSpPr>
          <p:cNvPr id="6" name="Title 3"/>
          <p:cNvSpPr txBox="1">
            <a:spLocks/>
          </p:cNvSpPr>
          <p:nvPr/>
        </p:nvSpPr>
        <p:spPr>
          <a:xfrm>
            <a:off x="457200" y="5029200"/>
            <a:ext cx="8183880" cy="1051560"/>
          </a:xfrm>
          <a:prstGeom prst="rect">
            <a:avLst/>
          </a:prstGeom>
          <a:ln>
            <a:noFill/>
          </a:ln>
        </p:spPr>
        <p:txBody>
          <a:bodyPr vert="horz" lIns="9144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CRM</a:t>
            </a:r>
            <a:r>
              <a:rPr kumimoji="0" lang="en-US" sz="3600" b="1" i="0" u="none" strike="noStrike" kern="1200" cap="none" spc="0" normalizeH="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 Modules</a:t>
            </a:r>
            <a:endParaRPr kumimoji="0" lang="en-US" sz="36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Actions Icons</a:t>
            </a:r>
            <a:endParaRPr lang="en-US" dirty="0"/>
          </a:p>
        </p:txBody>
      </p:sp>
      <p:pic>
        <p:nvPicPr>
          <p:cNvPr id="17410" name="Picture 2" descr="C:\Users\jheanelle\Desktop\pencil-xxl.png"/>
          <p:cNvPicPr>
            <a:picLocks noChangeAspect="1" noChangeArrowheads="1"/>
          </p:cNvPicPr>
          <p:nvPr/>
        </p:nvPicPr>
        <p:blipFill>
          <a:blip r:embed="rId2" cstate="print"/>
          <a:srcRect/>
          <a:stretch>
            <a:fillRect/>
          </a:stretch>
        </p:blipFill>
        <p:spPr bwMode="auto">
          <a:xfrm>
            <a:off x="3733800" y="2133600"/>
            <a:ext cx="762000" cy="762000"/>
          </a:xfrm>
          <a:prstGeom prst="rect">
            <a:avLst/>
          </a:prstGeom>
          <a:noFill/>
        </p:spPr>
      </p:pic>
      <p:pic>
        <p:nvPicPr>
          <p:cNvPr id="17411" name="Picture 3" descr="C:\Users\jheanelle\Desktop\search-icon-red-md.png"/>
          <p:cNvPicPr>
            <a:picLocks noChangeAspect="1" noChangeArrowheads="1"/>
          </p:cNvPicPr>
          <p:nvPr/>
        </p:nvPicPr>
        <p:blipFill>
          <a:blip r:embed="rId3" cstate="print"/>
          <a:srcRect/>
          <a:stretch>
            <a:fillRect/>
          </a:stretch>
        </p:blipFill>
        <p:spPr bwMode="auto">
          <a:xfrm>
            <a:off x="3886200" y="1066800"/>
            <a:ext cx="688046" cy="685800"/>
          </a:xfrm>
          <a:prstGeom prst="rect">
            <a:avLst/>
          </a:prstGeom>
          <a:noFill/>
        </p:spPr>
      </p:pic>
      <p:pic>
        <p:nvPicPr>
          <p:cNvPr id="17412" name="Picture 4" descr="C:\Users\jheanelle\Desktop\Red_cross_tick.png"/>
          <p:cNvPicPr>
            <a:picLocks noChangeAspect="1" noChangeArrowheads="1"/>
          </p:cNvPicPr>
          <p:nvPr/>
        </p:nvPicPr>
        <p:blipFill>
          <a:blip r:embed="rId4" cstate="print"/>
          <a:srcRect/>
          <a:stretch>
            <a:fillRect/>
          </a:stretch>
        </p:blipFill>
        <p:spPr bwMode="auto">
          <a:xfrm>
            <a:off x="3810000" y="3505200"/>
            <a:ext cx="762000" cy="762000"/>
          </a:xfrm>
          <a:prstGeom prst="rect">
            <a:avLst/>
          </a:prstGeom>
          <a:noFill/>
        </p:spPr>
      </p:pic>
      <p:sp>
        <p:nvSpPr>
          <p:cNvPr id="8" name="TextBox 7"/>
          <p:cNvSpPr txBox="1"/>
          <p:nvPr/>
        </p:nvSpPr>
        <p:spPr>
          <a:xfrm>
            <a:off x="5029200" y="1219200"/>
            <a:ext cx="2743200" cy="369332"/>
          </a:xfrm>
          <a:prstGeom prst="rect">
            <a:avLst/>
          </a:prstGeom>
          <a:noFill/>
        </p:spPr>
        <p:txBody>
          <a:bodyPr wrap="square" rtlCol="0">
            <a:spAutoFit/>
          </a:bodyPr>
          <a:lstStyle/>
          <a:p>
            <a:r>
              <a:rPr lang="en-US" dirty="0" smtClean="0">
                <a:solidFill>
                  <a:srgbClr val="FFFFFF"/>
                </a:solidFill>
              </a:rPr>
              <a:t>View</a:t>
            </a:r>
            <a:endParaRPr lang="en-US" dirty="0">
              <a:solidFill>
                <a:srgbClr val="FFFFFF"/>
              </a:solidFill>
            </a:endParaRPr>
          </a:p>
        </p:txBody>
      </p:sp>
      <p:sp>
        <p:nvSpPr>
          <p:cNvPr id="9" name="TextBox 8"/>
          <p:cNvSpPr txBox="1"/>
          <p:nvPr/>
        </p:nvSpPr>
        <p:spPr>
          <a:xfrm>
            <a:off x="5029200" y="2438400"/>
            <a:ext cx="2743200" cy="369332"/>
          </a:xfrm>
          <a:prstGeom prst="rect">
            <a:avLst/>
          </a:prstGeom>
          <a:noFill/>
        </p:spPr>
        <p:txBody>
          <a:bodyPr wrap="square" rtlCol="0">
            <a:spAutoFit/>
          </a:bodyPr>
          <a:lstStyle/>
          <a:p>
            <a:r>
              <a:rPr lang="en-US" dirty="0" smtClean="0">
                <a:solidFill>
                  <a:srgbClr val="FFFFFF"/>
                </a:solidFill>
              </a:rPr>
              <a:t>Edit</a:t>
            </a:r>
            <a:endParaRPr lang="en-US" dirty="0">
              <a:solidFill>
                <a:srgbClr val="FFFFFF"/>
              </a:solidFill>
            </a:endParaRPr>
          </a:p>
        </p:txBody>
      </p:sp>
      <p:sp>
        <p:nvSpPr>
          <p:cNvPr id="10" name="TextBox 9"/>
          <p:cNvSpPr txBox="1"/>
          <p:nvPr/>
        </p:nvSpPr>
        <p:spPr>
          <a:xfrm>
            <a:off x="4953000" y="3733800"/>
            <a:ext cx="2743200" cy="369332"/>
          </a:xfrm>
          <a:prstGeom prst="rect">
            <a:avLst/>
          </a:prstGeom>
          <a:noFill/>
        </p:spPr>
        <p:txBody>
          <a:bodyPr wrap="square" rtlCol="0">
            <a:spAutoFit/>
          </a:bodyPr>
          <a:lstStyle/>
          <a:p>
            <a:r>
              <a:rPr lang="en-US" dirty="0" smtClean="0">
                <a:solidFill>
                  <a:srgbClr val="FFFFFF"/>
                </a:solidFill>
              </a:rPr>
              <a:t> Delete</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Leads</a:t>
            </a:r>
            <a:endParaRPr lang="en-US" dirty="0"/>
          </a:p>
        </p:txBody>
      </p:sp>
      <p:sp>
        <p:nvSpPr>
          <p:cNvPr id="5" name="Content Placeholder 4"/>
          <p:cNvSpPr>
            <a:spLocks noGrp="1"/>
          </p:cNvSpPr>
          <p:nvPr>
            <p:ph sz="half" idx="1"/>
          </p:nvPr>
        </p:nvSpPr>
        <p:spPr>
          <a:xfrm>
            <a:off x="514352" y="530352"/>
            <a:ext cx="8172448" cy="4389120"/>
          </a:xfrm>
        </p:spPr>
        <p:txBody>
          <a:bodyPr/>
          <a:lstStyle/>
          <a:p>
            <a:pPr algn="ctr">
              <a:buNone/>
            </a:pPr>
            <a:endParaRPr lang="en-US" dirty="0" smtClean="0">
              <a:solidFill>
                <a:srgbClr val="FFFFFF"/>
              </a:solidFill>
            </a:endParaRPr>
          </a:p>
          <a:p>
            <a:pPr algn="ctr">
              <a:buNone/>
            </a:pPr>
            <a:endParaRPr lang="en-US" dirty="0" smtClean="0">
              <a:solidFill>
                <a:srgbClr val="FFFFFF"/>
              </a:solidFill>
            </a:endParaRPr>
          </a:p>
          <a:p>
            <a:pPr algn="ctr">
              <a:buNone/>
            </a:pPr>
            <a:endParaRPr lang="en-US" dirty="0" smtClean="0">
              <a:solidFill>
                <a:srgbClr val="FFFFFF"/>
              </a:solidFill>
            </a:endParaRPr>
          </a:p>
          <a:p>
            <a:pPr algn="ctr">
              <a:buNone/>
            </a:pPr>
            <a:endParaRPr lang="en-US" dirty="0" smtClean="0">
              <a:solidFill>
                <a:srgbClr val="FFFFFF"/>
              </a:solidFill>
            </a:endParaRPr>
          </a:p>
          <a:p>
            <a:pPr algn="ctr">
              <a:buNone/>
            </a:pPr>
            <a:r>
              <a:rPr lang="en-US" dirty="0" smtClean="0">
                <a:solidFill>
                  <a:srgbClr val="FFFFFF"/>
                </a:solidFill>
              </a:rPr>
              <a:t>Leads are possible customers that may have interest in the product/service that your business offers.</a:t>
            </a:r>
            <a:endParaRPr lang="en-US"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ustom 1">
      <a:dk1>
        <a:srgbClr val="FF3300"/>
      </a:dk1>
      <a:lt1>
        <a:srgbClr val="0070C0"/>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3095</TotalTime>
  <Words>1635</Words>
  <Application>Microsoft Office PowerPoint</Application>
  <PresentationFormat>On-screen Show (4:3)</PresentationFormat>
  <Paragraphs>169</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Aspect</vt:lpstr>
      <vt:lpstr>Introduction To ERP</vt:lpstr>
      <vt:lpstr>Overview</vt:lpstr>
      <vt:lpstr>About eZnet ERP</vt:lpstr>
      <vt:lpstr>Logging In</vt:lpstr>
      <vt:lpstr>Main Menu</vt:lpstr>
      <vt:lpstr>CRM Module</vt:lpstr>
      <vt:lpstr>Slide 7</vt:lpstr>
      <vt:lpstr>Actions Icons</vt:lpstr>
      <vt:lpstr>Leads</vt:lpstr>
      <vt:lpstr> Add Lead</vt:lpstr>
      <vt:lpstr> Add Document &amp; Event to Lead</vt:lpstr>
      <vt:lpstr> Add Event to Lead</vt:lpstr>
      <vt:lpstr> Add Event to Lead</vt:lpstr>
      <vt:lpstr>Convert Lead to Opportunity</vt:lpstr>
      <vt:lpstr>Opportunity</vt:lpstr>
      <vt:lpstr>Opportunity</vt:lpstr>
      <vt:lpstr>Opportunity</vt:lpstr>
      <vt:lpstr>Customer</vt:lpstr>
      <vt:lpstr>Customer</vt:lpstr>
      <vt:lpstr>Ticket</vt:lpstr>
      <vt:lpstr>Ticket</vt:lpstr>
      <vt:lpstr>Ticket</vt:lpstr>
      <vt:lpstr>Calendar</vt:lpstr>
      <vt:lpstr>Calendar</vt:lpstr>
      <vt:lpstr>Quotes</vt:lpstr>
      <vt:lpstr>Quotes</vt:lpstr>
      <vt:lpstr>Sales Module</vt:lpstr>
      <vt:lpstr>Sales Module</vt:lpstr>
      <vt:lpstr>Sales Order</vt:lpstr>
      <vt:lpstr>Sales Order</vt:lpstr>
      <vt:lpstr>Sales Quote</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CRM</dc:title>
  <dc:creator>jheanelle</dc:creator>
  <cp:lastModifiedBy>jheanelle</cp:lastModifiedBy>
  <cp:revision>261</cp:revision>
  <dcterms:created xsi:type="dcterms:W3CDTF">2015-02-23T14:13:14Z</dcterms:created>
  <dcterms:modified xsi:type="dcterms:W3CDTF">2015-02-25T19:10:34Z</dcterms:modified>
</cp:coreProperties>
</file>