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7f2f33bc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7f2f33bc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7f28d547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7f28d547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7f2f33bc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f7f2f33bc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7f28d5472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7f28d5472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f7f28d5472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f7f28d5472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f7f28d5472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f7f28d5472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mojipedia.org/zh/%E5%8B%BE%E5%8F%B7%E6%8C%89%E9%92%AE" TargetMode="External"/><Relationship Id="rId4" Type="http://schemas.openxmlformats.org/officeDocument/2006/relationships/hyperlink" Target="https://emojipedia.org/zh/%E5%8B%BE%E5%8F%B7%E6%8C%89%E9%92%AE" TargetMode="External"/><Relationship Id="rId5" Type="http://schemas.openxmlformats.org/officeDocument/2006/relationships/hyperlink" Target="https://emojipedia.org/zh/%E5%8B%BE%E5%8F%B7%E6%8C%89%E9%92%AE" TargetMode="External"/><Relationship Id="rId6" Type="http://schemas.openxmlformats.org/officeDocument/2006/relationships/hyperlink" Target="https://emojipedia.org/zh/%E5%8B%BE%E5%8F%B7%E6%8C%89%E9%92%AE" TargetMode="External"/><Relationship Id="rId7" Type="http://schemas.openxmlformats.org/officeDocument/2006/relationships/hyperlink" Target="https://emojipedia.org/zh/%E5%8B%BE%E5%8F%B7%E6%8C%89%E9%92%A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1456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CS5500 Final Project</a:t>
            </a:r>
            <a:endParaRPr/>
          </a:p>
        </p:txBody>
      </p:sp>
      <p:sp>
        <p:nvSpPr>
          <p:cNvPr id="135" name="Google Shape;135;p13"/>
          <p:cNvSpPr txBox="1"/>
          <p:nvPr>
            <p:ph idx="1" type="subTitle"/>
          </p:nvPr>
        </p:nvSpPr>
        <p:spPr>
          <a:xfrm>
            <a:off x="3607550" y="2897050"/>
            <a:ext cx="8520600" cy="129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sz="2700">
                <a:solidFill>
                  <a:srgbClr val="000000"/>
                </a:solidFill>
                <a:highlight>
                  <a:srgbClr val="DDDDDD"/>
                </a:highlight>
                <a:latin typeface="Georgia"/>
                <a:ea typeface="Georgia"/>
                <a:cs typeface="Georgia"/>
                <a:sym typeface="Georgia"/>
              </a:rPr>
              <a:t>⍍ Mock Stack Over Flow</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Group Member: Cheng Shi, Kairuo Yan</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zh-CN" sz="2511"/>
              <a:t>S</a:t>
            </a:r>
            <a:r>
              <a:rPr b="1" lang="zh-CN" sz="2511"/>
              <a:t>oftware Architecture</a:t>
            </a:r>
            <a:endParaRPr b="1" sz="2511"/>
          </a:p>
          <a:p>
            <a:pPr indent="0" lvl="0" marL="0" rtl="0" algn="l">
              <a:spcBef>
                <a:spcPts val="1200"/>
              </a:spcBef>
              <a:spcAft>
                <a:spcPts val="0"/>
              </a:spcAft>
              <a:buNone/>
            </a:pPr>
            <a:r>
              <a:t/>
            </a:r>
            <a:endParaRPr/>
          </a:p>
        </p:txBody>
      </p:sp>
      <p:sp>
        <p:nvSpPr>
          <p:cNvPr id="141" name="Google Shape;141;p14"/>
          <p:cNvSpPr txBox="1"/>
          <p:nvPr>
            <p:ph idx="1" type="body"/>
          </p:nvPr>
        </p:nvSpPr>
        <p:spPr>
          <a:xfrm>
            <a:off x="1297500" y="1000950"/>
            <a:ext cx="5644800" cy="403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I</a:t>
            </a:r>
            <a:r>
              <a:rPr lang="zh-CN"/>
              <a:t>n the high level , the whole web application is </a:t>
            </a:r>
            <a:r>
              <a:rPr b="1" lang="zh-CN"/>
              <a:t>Client - Server artitecture with MVC. </a:t>
            </a:r>
            <a:r>
              <a:rPr lang="zh-CN"/>
              <a:t>Utilizing RESTFul API for communications between them.</a:t>
            </a:r>
            <a:endParaRPr/>
          </a:p>
          <a:p>
            <a:pPr indent="0" lvl="0" marL="0" rtl="0" algn="l">
              <a:spcBef>
                <a:spcPts val="1200"/>
              </a:spcBef>
              <a:spcAft>
                <a:spcPts val="0"/>
              </a:spcAft>
              <a:buNone/>
            </a:pPr>
            <a:r>
              <a:rPr b="1" lang="zh-CN" sz="1500">
                <a:solidFill>
                  <a:srgbClr val="93C47D"/>
                </a:solidFill>
              </a:rPr>
              <a:t>Server side</a:t>
            </a:r>
            <a:r>
              <a:rPr lang="zh-CN"/>
              <a:t> is composite of </a:t>
            </a:r>
            <a:r>
              <a:rPr b="1" lang="zh-CN" sz="1400"/>
              <a:t>Model and Controller</a:t>
            </a:r>
            <a:r>
              <a:rPr lang="zh-CN"/>
              <a:t> which maintaining the data schema of the model entity representations.  Server utilize express routing to divide each models’ related endpoints into their own controller. Different endpoint provide bunch of REST API which handles the requests and do the corresponding works and manipulates or retrieves the data stored in MongoDB and send back respondes.</a:t>
            </a:r>
            <a:endParaRPr/>
          </a:p>
          <a:p>
            <a:pPr indent="0" lvl="0" marL="0" rtl="0" algn="l">
              <a:spcBef>
                <a:spcPts val="1200"/>
              </a:spcBef>
              <a:spcAft>
                <a:spcPts val="1200"/>
              </a:spcAft>
              <a:buNone/>
            </a:pPr>
            <a:r>
              <a:rPr b="1" lang="zh-CN" sz="1500">
                <a:solidFill>
                  <a:srgbClr val="E06666"/>
                </a:solidFill>
              </a:rPr>
              <a:t>Client side</a:t>
            </a:r>
            <a:r>
              <a:rPr b="1" lang="zh-CN" sz="1400"/>
              <a:t> </a:t>
            </a:r>
            <a:r>
              <a:rPr lang="zh-CN"/>
              <a:t>is the </a:t>
            </a:r>
            <a:r>
              <a:rPr b="1" lang="zh-CN" sz="1400"/>
              <a:t>View</a:t>
            </a:r>
            <a:r>
              <a:rPr b="1" lang="zh-CN"/>
              <a:t> </a:t>
            </a:r>
            <a:r>
              <a:rPr lang="zh-CN"/>
              <a:t>utilizing React to divide rendering of user interfaces into components which can be reused and more modularized for scalability. </a:t>
            </a:r>
            <a:r>
              <a:rPr lang="zh-CN">
                <a:solidFill>
                  <a:srgbClr val="E69138"/>
                </a:solidFill>
              </a:rPr>
              <a:t>Client encapsulates user actions into RESTful API requests and send request using axios to different endpoint of server by compose different request URL</a:t>
            </a:r>
            <a:r>
              <a:rPr lang="zh-CN"/>
              <a:t>. Those API are also componentize into corresponding services each handle API calls for an specific models.</a:t>
            </a:r>
            <a:endParaRPr/>
          </a:p>
        </p:txBody>
      </p:sp>
      <p:pic>
        <p:nvPicPr>
          <p:cNvPr id="142" name="Google Shape;142;p14"/>
          <p:cNvPicPr preferRelativeResize="0"/>
          <p:nvPr/>
        </p:nvPicPr>
        <p:blipFill>
          <a:blip r:embed="rId3">
            <a:alphaModFix/>
          </a:blip>
          <a:stretch>
            <a:fillRect/>
          </a:stretch>
        </p:blipFill>
        <p:spPr>
          <a:xfrm>
            <a:off x="7028225" y="3417921"/>
            <a:ext cx="1778875" cy="1434800"/>
          </a:xfrm>
          <a:prstGeom prst="rect">
            <a:avLst/>
          </a:prstGeom>
          <a:noFill/>
          <a:ln>
            <a:noFill/>
          </a:ln>
        </p:spPr>
      </p:pic>
      <p:pic>
        <p:nvPicPr>
          <p:cNvPr id="143" name="Google Shape;143;p14"/>
          <p:cNvPicPr preferRelativeResize="0"/>
          <p:nvPr/>
        </p:nvPicPr>
        <p:blipFill>
          <a:blip r:embed="rId4">
            <a:alphaModFix/>
          </a:blip>
          <a:stretch>
            <a:fillRect/>
          </a:stretch>
        </p:blipFill>
        <p:spPr>
          <a:xfrm>
            <a:off x="7071725" y="317124"/>
            <a:ext cx="1691875" cy="28105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a:t>S</a:t>
            </a:r>
            <a:r>
              <a:rPr b="1" lang="zh-CN"/>
              <a:t>chema</a:t>
            </a:r>
            <a:endParaRPr b="1"/>
          </a:p>
        </p:txBody>
      </p:sp>
      <p:pic>
        <p:nvPicPr>
          <p:cNvPr id="149" name="Google Shape;149;p15"/>
          <p:cNvPicPr preferRelativeResize="0"/>
          <p:nvPr/>
        </p:nvPicPr>
        <p:blipFill>
          <a:blip r:embed="rId3">
            <a:alphaModFix/>
          </a:blip>
          <a:stretch>
            <a:fillRect/>
          </a:stretch>
        </p:blipFill>
        <p:spPr>
          <a:xfrm>
            <a:off x="1814950" y="1127750"/>
            <a:ext cx="5383671" cy="35308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zh-CN" sz="2511"/>
              <a:t>Security Mechanisms</a:t>
            </a:r>
            <a:endParaRPr b="1" sz="2511"/>
          </a:p>
          <a:p>
            <a:pPr indent="0" lvl="0" marL="0" rtl="0" algn="l">
              <a:spcBef>
                <a:spcPts val="1200"/>
              </a:spcBef>
              <a:spcAft>
                <a:spcPts val="0"/>
              </a:spcAft>
              <a:buNone/>
            </a:pPr>
            <a:r>
              <a:t/>
            </a:r>
            <a:endParaRPr/>
          </a:p>
        </p:txBody>
      </p:sp>
      <p:sp>
        <p:nvSpPr>
          <p:cNvPr id="155" name="Google Shape;155;p16"/>
          <p:cNvSpPr txBox="1"/>
          <p:nvPr>
            <p:ph idx="1" type="body"/>
          </p:nvPr>
        </p:nvSpPr>
        <p:spPr>
          <a:xfrm>
            <a:off x="1023050" y="1000950"/>
            <a:ext cx="8046600" cy="39651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zh-CN" sz="2212">
                <a:solidFill>
                  <a:schemeClr val="hlink"/>
                </a:solidFill>
                <a:highlight>
                  <a:srgbClr val="1F1F1F"/>
                </a:highlight>
                <a:uFill>
                  <a:noFill/>
                </a:uFill>
                <a:latin typeface="Arial"/>
                <a:ea typeface="Arial"/>
                <a:cs typeface="Arial"/>
                <a:sym typeface="Arial"/>
                <a:hlinkClick r:id="rId3"/>
              </a:rPr>
              <a:t>✅</a:t>
            </a:r>
            <a:r>
              <a:rPr b="1" lang="zh-CN" sz="2012">
                <a:latin typeface="Arial"/>
                <a:ea typeface="Arial"/>
                <a:cs typeface="Arial"/>
                <a:sym typeface="Arial"/>
              </a:rPr>
              <a:t>DOS attack </a:t>
            </a:r>
            <a:endParaRPr b="1" sz="2012">
              <a:latin typeface="Arial"/>
              <a:ea typeface="Arial"/>
              <a:cs typeface="Arial"/>
              <a:sym typeface="Arial"/>
            </a:endParaRPr>
          </a:p>
          <a:p>
            <a:pPr indent="0" lvl="0" marL="0" rtl="0" algn="l">
              <a:spcBef>
                <a:spcPts val="1200"/>
              </a:spcBef>
              <a:spcAft>
                <a:spcPts val="0"/>
              </a:spcAft>
              <a:buNone/>
            </a:pPr>
            <a:r>
              <a:rPr lang="zh-CN" sz="2012">
                <a:latin typeface="Arial"/>
                <a:ea typeface="Arial"/>
                <a:cs typeface="Arial"/>
                <a:sym typeface="Arial"/>
              </a:rPr>
              <a:t>Handled dos attack by always having a try catch block to handle request that have an situation we never thought of that might break the server from continues running.</a:t>
            </a:r>
            <a:endParaRPr sz="2012">
              <a:latin typeface="Arial"/>
              <a:ea typeface="Arial"/>
              <a:cs typeface="Arial"/>
              <a:sym typeface="Arial"/>
            </a:endParaRPr>
          </a:p>
          <a:p>
            <a:pPr indent="0" lvl="0" marL="0" rtl="0" algn="l">
              <a:spcBef>
                <a:spcPts val="1200"/>
              </a:spcBef>
              <a:spcAft>
                <a:spcPts val="0"/>
              </a:spcAft>
              <a:buNone/>
            </a:pPr>
            <a:r>
              <a:rPr lang="zh-CN" sz="2212">
                <a:solidFill>
                  <a:schemeClr val="accent5"/>
                </a:solidFill>
                <a:highlight>
                  <a:srgbClr val="1F1F1F"/>
                </a:highlight>
                <a:uFill>
                  <a:noFill/>
                </a:uFill>
                <a:latin typeface="Arial"/>
                <a:ea typeface="Arial"/>
                <a:cs typeface="Arial"/>
                <a:sym typeface="Arial"/>
                <a:hlinkClick r:id="rId4">
                  <a:extLst>
                    <a:ext uri="{A12FA001-AC4F-418D-AE19-62706E023703}">
                      <ahyp:hlinkClr val="tx"/>
                    </a:ext>
                  </a:extLst>
                </a:hlinkClick>
              </a:rPr>
              <a:t>✅</a:t>
            </a:r>
            <a:r>
              <a:rPr b="1" lang="zh-CN" sz="2012">
                <a:latin typeface="Arial"/>
                <a:ea typeface="Arial"/>
                <a:cs typeface="Arial"/>
                <a:sym typeface="Arial"/>
              </a:rPr>
              <a:t>Repudiation</a:t>
            </a:r>
            <a:endParaRPr b="1" sz="2012">
              <a:latin typeface="Arial"/>
              <a:ea typeface="Arial"/>
              <a:cs typeface="Arial"/>
              <a:sym typeface="Arial"/>
            </a:endParaRPr>
          </a:p>
          <a:p>
            <a:pPr indent="0" lvl="0" marL="0" rtl="0" algn="l">
              <a:spcBef>
                <a:spcPts val="1200"/>
              </a:spcBef>
              <a:spcAft>
                <a:spcPts val="0"/>
              </a:spcAft>
              <a:buNone/>
            </a:pPr>
            <a:r>
              <a:rPr lang="zh-CN" sz="2012">
                <a:latin typeface="Arial"/>
                <a:ea typeface="Arial"/>
                <a:cs typeface="Arial"/>
                <a:sym typeface="Arial"/>
              </a:rPr>
              <a:t>We have a middlewares that log every request info mation into server.log which can be use to track down attacks.</a:t>
            </a:r>
            <a:endParaRPr sz="2012">
              <a:latin typeface="Arial"/>
              <a:ea typeface="Arial"/>
              <a:cs typeface="Arial"/>
              <a:sym typeface="Arial"/>
            </a:endParaRPr>
          </a:p>
          <a:p>
            <a:pPr indent="0" lvl="0" marL="0" rtl="0" algn="l">
              <a:spcBef>
                <a:spcPts val="1200"/>
              </a:spcBef>
              <a:spcAft>
                <a:spcPts val="0"/>
              </a:spcAft>
              <a:buNone/>
            </a:pPr>
            <a:r>
              <a:rPr lang="zh-CN" sz="2212">
                <a:solidFill>
                  <a:schemeClr val="accent5"/>
                </a:solidFill>
                <a:highlight>
                  <a:srgbClr val="1F1F1F"/>
                </a:highlight>
                <a:uFill>
                  <a:noFill/>
                </a:uFill>
                <a:latin typeface="Arial"/>
                <a:ea typeface="Arial"/>
                <a:cs typeface="Arial"/>
                <a:sym typeface="Arial"/>
                <a:hlinkClick r:id="rId5">
                  <a:extLst>
                    <a:ext uri="{A12FA001-AC4F-418D-AE19-62706E023703}">
                      <ahyp:hlinkClr val="tx"/>
                    </a:ext>
                  </a:extLst>
                </a:hlinkClick>
              </a:rPr>
              <a:t>✅</a:t>
            </a:r>
            <a:r>
              <a:rPr b="1" lang="zh-CN" sz="2012">
                <a:latin typeface="Arial"/>
                <a:ea typeface="Arial"/>
                <a:cs typeface="Arial"/>
                <a:sym typeface="Arial"/>
              </a:rPr>
              <a:t>Spoofing</a:t>
            </a:r>
            <a:endParaRPr b="1" sz="2012">
              <a:latin typeface="Arial"/>
              <a:ea typeface="Arial"/>
              <a:cs typeface="Arial"/>
              <a:sym typeface="Arial"/>
            </a:endParaRPr>
          </a:p>
          <a:p>
            <a:pPr indent="0" lvl="0" marL="0" rtl="0" algn="l">
              <a:spcBef>
                <a:spcPts val="1200"/>
              </a:spcBef>
              <a:spcAft>
                <a:spcPts val="0"/>
              </a:spcAft>
              <a:buNone/>
            </a:pPr>
            <a:r>
              <a:rPr lang="zh-CN" sz="2012">
                <a:latin typeface="Arial"/>
                <a:ea typeface="Arial"/>
                <a:cs typeface="Arial"/>
                <a:sym typeface="Arial"/>
              </a:rPr>
              <a:t>We prevent spoofing by disable cookie for request beside HTTP and set cookies only expose to same site from CSRF. And variable secrets key </a:t>
            </a:r>
            <a:r>
              <a:rPr lang="zh-CN" sz="2012">
                <a:latin typeface="Arial"/>
                <a:ea typeface="Arial"/>
                <a:cs typeface="Arial"/>
                <a:sym typeface="Arial"/>
              </a:rPr>
              <a:t>entered</a:t>
            </a:r>
            <a:r>
              <a:rPr lang="zh-CN" sz="2012">
                <a:latin typeface="Arial"/>
                <a:ea typeface="Arial"/>
                <a:cs typeface="Arial"/>
                <a:sym typeface="Arial"/>
              </a:rPr>
              <a:t> as parameter everytime starts the server.</a:t>
            </a:r>
            <a:endParaRPr sz="2012">
              <a:latin typeface="Arial"/>
              <a:ea typeface="Arial"/>
              <a:cs typeface="Arial"/>
              <a:sym typeface="Arial"/>
            </a:endParaRPr>
          </a:p>
          <a:p>
            <a:pPr indent="0" lvl="0" marL="0" rtl="0" algn="l">
              <a:spcBef>
                <a:spcPts val="1200"/>
              </a:spcBef>
              <a:spcAft>
                <a:spcPts val="0"/>
              </a:spcAft>
              <a:buNone/>
            </a:pPr>
            <a:r>
              <a:rPr lang="zh-CN" sz="2212">
                <a:solidFill>
                  <a:schemeClr val="accent5"/>
                </a:solidFill>
                <a:highlight>
                  <a:srgbClr val="1F1F1F"/>
                </a:highlight>
                <a:uFill>
                  <a:noFill/>
                </a:uFill>
                <a:latin typeface="Arial"/>
                <a:ea typeface="Arial"/>
                <a:cs typeface="Arial"/>
                <a:sym typeface="Arial"/>
                <a:hlinkClick r:id="rId6">
                  <a:extLst>
                    <a:ext uri="{A12FA001-AC4F-418D-AE19-62706E023703}">
                      <ahyp:hlinkClr val="tx"/>
                    </a:ext>
                  </a:extLst>
                </a:hlinkClick>
              </a:rPr>
              <a:t>✅</a:t>
            </a:r>
            <a:r>
              <a:rPr b="1" lang="zh-CN" sz="2012">
                <a:latin typeface="Arial"/>
                <a:ea typeface="Arial"/>
                <a:cs typeface="Arial"/>
                <a:sym typeface="Arial"/>
              </a:rPr>
              <a:t>Privedge escalation</a:t>
            </a:r>
            <a:endParaRPr b="1" sz="2012">
              <a:latin typeface="Arial"/>
              <a:ea typeface="Arial"/>
              <a:cs typeface="Arial"/>
              <a:sym typeface="Arial"/>
            </a:endParaRPr>
          </a:p>
          <a:p>
            <a:pPr indent="0" lvl="0" marL="0" rtl="0" algn="l">
              <a:spcBef>
                <a:spcPts val="1200"/>
              </a:spcBef>
              <a:spcAft>
                <a:spcPts val="0"/>
              </a:spcAft>
              <a:buNone/>
            </a:pPr>
            <a:r>
              <a:rPr lang="zh-CN" sz="2012">
                <a:latin typeface="Arial"/>
                <a:ea typeface="Arial"/>
                <a:cs typeface="Arial"/>
                <a:sym typeface="Arial"/>
              </a:rPr>
              <a:t>We have user register/login system which store userUniqueID into session.cookie when user is successfully logged in. So any privilege request will only be performed after authentication by checking the userid stored in sessions. </a:t>
            </a:r>
            <a:endParaRPr sz="2012">
              <a:latin typeface="Arial"/>
              <a:ea typeface="Arial"/>
              <a:cs typeface="Arial"/>
              <a:sym typeface="Arial"/>
            </a:endParaRPr>
          </a:p>
          <a:p>
            <a:pPr indent="0" lvl="0" marL="0" rtl="0" algn="l">
              <a:spcBef>
                <a:spcPts val="1200"/>
              </a:spcBef>
              <a:spcAft>
                <a:spcPts val="0"/>
              </a:spcAft>
              <a:buNone/>
            </a:pPr>
            <a:r>
              <a:t/>
            </a:r>
            <a:endParaRPr sz="2012">
              <a:latin typeface="Arial"/>
              <a:ea typeface="Arial"/>
              <a:cs typeface="Arial"/>
              <a:sym typeface="Arial"/>
            </a:endParaRPr>
          </a:p>
          <a:p>
            <a:pPr indent="0" lvl="0" marL="0" rtl="0" algn="l">
              <a:spcBef>
                <a:spcPts val="1200"/>
              </a:spcBef>
              <a:spcAft>
                <a:spcPts val="0"/>
              </a:spcAft>
              <a:buNone/>
            </a:pPr>
            <a:r>
              <a:rPr lang="zh-CN" sz="2212">
                <a:solidFill>
                  <a:schemeClr val="accent5"/>
                </a:solidFill>
                <a:highlight>
                  <a:srgbClr val="1F1F1F"/>
                </a:highlight>
                <a:uFill>
                  <a:noFill/>
                </a:uFill>
                <a:latin typeface="Arial"/>
                <a:ea typeface="Arial"/>
                <a:cs typeface="Arial"/>
                <a:sym typeface="Arial"/>
                <a:hlinkClick r:id="rId7">
                  <a:extLst>
                    <a:ext uri="{A12FA001-AC4F-418D-AE19-62706E023703}">
                      <ahyp:hlinkClr val="tx"/>
                    </a:ext>
                  </a:extLst>
                </a:hlinkClick>
              </a:rPr>
              <a:t>✅</a:t>
            </a:r>
            <a:r>
              <a:rPr b="1" lang="zh-CN" sz="2012">
                <a:latin typeface="Arial"/>
                <a:ea typeface="Arial"/>
                <a:cs typeface="Arial"/>
                <a:sym typeface="Arial"/>
              </a:rPr>
              <a:t>Tampering &amp; Info Discolure</a:t>
            </a:r>
            <a:endParaRPr b="1" sz="2012">
              <a:latin typeface="Arial"/>
              <a:ea typeface="Arial"/>
              <a:cs typeface="Arial"/>
              <a:sym typeface="Arial"/>
            </a:endParaRPr>
          </a:p>
          <a:p>
            <a:pPr indent="0" lvl="0" marL="0" rtl="0" algn="l">
              <a:spcBef>
                <a:spcPts val="1200"/>
              </a:spcBef>
              <a:spcAft>
                <a:spcPts val="1200"/>
              </a:spcAft>
              <a:buNone/>
            </a:pPr>
            <a:r>
              <a:rPr lang="zh-CN" sz="2012">
                <a:latin typeface="Arial"/>
                <a:ea typeface="Arial"/>
                <a:cs typeface="Arial"/>
                <a:sym typeface="Arial"/>
              </a:rPr>
              <a:t>We define our own sanitizer for escaping HTML script from user input and SQL injections when processing user request from front end. Also we have a backup mechanism enabled in Mongo by set ‘sanitizedFilter’ to True and we always prevent direct useage of user inputs.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452425"/>
            <a:ext cx="70389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zh-CN"/>
              <a:t>D</a:t>
            </a:r>
            <a:r>
              <a:rPr b="1" lang="zh-CN"/>
              <a:t>evelopment Process</a:t>
            </a:r>
            <a:endParaRPr sz="1777">
              <a:solidFill>
                <a:srgbClr val="FFFFFF"/>
              </a:solidFill>
              <a:latin typeface="Arial"/>
              <a:ea typeface="Arial"/>
              <a:cs typeface="Arial"/>
              <a:sym typeface="Arial"/>
            </a:endParaRPr>
          </a:p>
          <a:p>
            <a:pPr indent="0" lvl="0" marL="457200" rtl="0" algn="l">
              <a:lnSpc>
                <a:spcPct val="115000"/>
              </a:lnSpc>
              <a:spcBef>
                <a:spcPts val="1200"/>
              </a:spcBef>
              <a:spcAft>
                <a:spcPts val="0"/>
              </a:spcAft>
              <a:buNone/>
            </a:pPr>
            <a:r>
              <a:t/>
            </a:r>
            <a:endParaRPr sz="1777">
              <a:solidFill>
                <a:srgbClr val="FFFFFF"/>
              </a:solidFill>
              <a:latin typeface="Arial"/>
              <a:ea typeface="Arial"/>
              <a:cs typeface="Arial"/>
              <a:sym typeface="Arial"/>
            </a:endParaRPr>
          </a:p>
          <a:p>
            <a:pPr indent="0" lvl="0" marL="0" rtl="0" algn="l">
              <a:lnSpc>
                <a:spcPct val="115000"/>
              </a:lnSpc>
              <a:spcBef>
                <a:spcPts val="1200"/>
              </a:spcBef>
              <a:spcAft>
                <a:spcPts val="0"/>
              </a:spcAft>
              <a:buNone/>
            </a:pPr>
            <a:r>
              <a:t/>
            </a:r>
            <a:endParaRPr b="1"/>
          </a:p>
          <a:p>
            <a:pPr indent="0" lvl="0" marL="0" rtl="0" algn="l">
              <a:spcBef>
                <a:spcPts val="1200"/>
              </a:spcBef>
              <a:spcAft>
                <a:spcPts val="0"/>
              </a:spcAft>
              <a:buNone/>
            </a:pPr>
            <a:r>
              <a:t/>
            </a:r>
            <a:endParaRPr/>
          </a:p>
        </p:txBody>
      </p:sp>
      <p:sp>
        <p:nvSpPr>
          <p:cNvPr id="161" name="Google Shape;161;p17"/>
          <p:cNvSpPr txBox="1"/>
          <p:nvPr/>
        </p:nvSpPr>
        <p:spPr>
          <a:xfrm>
            <a:off x="1346400" y="1250200"/>
            <a:ext cx="5629800" cy="36468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FFFFFF"/>
              </a:buClr>
              <a:buSzPts val="1300"/>
              <a:buFont typeface="Montserrat"/>
              <a:buChar char="➢"/>
            </a:pPr>
            <a:r>
              <a:rPr lang="zh-CN" sz="1300">
                <a:solidFill>
                  <a:srgbClr val="FFFFFF"/>
                </a:solidFill>
              </a:rPr>
              <a:t>Agile </a:t>
            </a:r>
            <a:endParaRPr sz="1300">
              <a:solidFill>
                <a:srgbClr val="FFFFFF"/>
              </a:solidFill>
            </a:endParaRPr>
          </a:p>
          <a:p>
            <a:pPr indent="-311150" lvl="1" marL="914400" rtl="0" algn="l">
              <a:lnSpc>
                <a:spcPct val="150000"/>
              </a:lnSpc>
              <a:spcBef>
                <a:spcPts val="0"/>
              </a:spcBef>
              <a:spcAft>
                <a:spcPts val="0"/>
              </a:spcAft>
              <a:buClr>
                <a:srgbClr val="FFFFFF"/>
              </a:buClr>
              <a:buSzPts val="1300"/>
              <a:buFont typeface="Montserrat"/>
              <a:buChar char="○"/>
            </a:pPr>
            <a:r>
              <a:rPr lang="zh-CN" sz="1300">
                <a:solidFill>
                  <a:srgbClr val="FFFFFF"/>
                </a:solidFill>
              </a:rPr>
              <a:t>test-driven development </a:t>
            </a:r>
            <a:endParaRPr sz="1300">
              <a:solidFill>
                <a:srgbClr val="FFFFFF"/>
              </a:solidFill>
            </a:endParaRPr>
          </a:p>
          <a:p>
            <a:pPr indent="-311150" lvl="1" marL="914400" rtl="0" algn="l">
              <a:lnSpc>
                <a:spcPct val="150000"/>
              </a:lnSpc>
              <a:spcBef>
                <a:spcPts val="0"/>
              </a:spcBef>
              <a:spcAft>
                <a:spcPts val="0"/>
              </a:spcAft>
              <a:buClr>
                <a:srgbClr val="FFFFFF"/>
              </a:buClr>
              <a:buSzPts val="1300"/>
              <a:buFont typeface="Montserrat"/>
              <a:buChar char="○"/>
            </a:pPr>
            <a:r>
              <a:rPr lang="zh-CN" sz="1300">
                <a:solidFill>
                  <a:srgbClr val="FFFFFF"/>
                </a:solidFill>
              </a:rPr>
              <a:t>refactoring code </a:t>
            </a:r>
            <a:endParaRPr sz="1300">
              <a:solidFill>
                <a:srgbClr val="FFFFFF"/>
              </a:solidFill>
            </a:endParaRPr>
          </a:p>
          <a:p>
            <a:pPr indent="-311150" lvl="1" marL="914400" rtl="0" algn="l">
              <a:lnSpc>
                <a:spcPct val="150000"/>
              </a:lnSpc>
              <a:spcBef>
                <a:spcPts val="0"/>
              </a:spcBef>
              <a:spcAft>
                <a:spcPts val="0"/>
              </a:spcAft>
              <a:buClr>
                <a:srgbClr val="FFFFFF"/>
              </a:buClr>
              <a:buSzPts val="1300"/>
              <a:buFont typeface="Montserrat"/>
              <a:buChar char="○"/>
            </a:pPr>
            <a:r>
              <a:rPr lang="zh-CN" sz="1300">
                <a:solidFill>
                  <a:srgbClr val="FFFFFF"/>
                </a:solidFill>
              </a:rPr>
              <a:t>frequent code review</a:t>
            </a:r>
            <a:endParaRPr sz="1300">
              <a:solidFill>
                <a:srgbClr val="FFFFFF"/>
              </a:solidFill>
            </a:endParaRPr>
          </a:p>
          <a:p>
            <a:pPr indent="0" lvl="0" marL="914400" rtl="0" algn="l">
              <a:lnSpc>
                <a:spcPct val="150000"/>
              </a:lnSpc>
              <a:spcBef>
                <a:spcPts val="0"/>
              </a:spcBef>
              <a:spcAft>
                <a:spcPts val="0"/>
              </a:spcAft>
              <a:buNone/>
            </a:pPr>
            <a:r>
              <a:t/>
            </a:r>
            <a:endParaRPr sz="1300">
              <a:solidFill>
                <a:srgbClr val="FFFFFF"/>
              </a:solidFill>
            </a:endParaRPr>
          </a:p>
          <a:p>
            <a:pPr indent="-311150" lvl="0" marL="457200" rtl="0" algn="l">
              <a:lnSpc>
                <a:spcPct val="150000"/>
              </a:lnSpc>
              <a:spcBef>
                <a:spcPts val="0"/>
              </a:spcBef>
              <a:spcAft>
                <a:spcPts val="0"/>
              </a:spcAft>
              <a:buClr>
                <a:srgbClr val="FFFFFF"/>
              </a:buClr>
              <a:buSzPts val="1300"/>
              <a:buFont typeface="Montserrat"/>
              <a:buChar char="➢"/>
            </a:pPr>
            <a:r>
              <a:rPr lang="zh-CN" sz="1300">
                <a:solidFill>
                  <a:srgbClr val="FFFFFF"/>
                </a:solidFill>
              </a:rPr>
              <a:t>Continuous Integration (CI): GitHub action</a:t>
            </a:r>
            <a:endParaRPr sz="1300">
              <a:solidFill>
                <a:srgbClr val="FFFFFF"/>
              </a:solidFill>
            </a:endParaRPr>
          </a:p>
          <a:p>
            <a:pPr indent="-311150" lvl="1" marL="914400" rtl="0" algn="l">
              <a:lnSpc>
                <a:spcPct val="150000"/>
              </a:lnSpc>
              <a:spcBef>
                <a:spcPts val="0"/>
              </a:spcBef>
              <a:spcAft>
                <a:spcPts val="0"/>
              </a:spcAft>
              <a:buClr>
                <a:schemeClr val="lt1"/>
              </a:buClr>
              <a:buSzPts val="1300"/>
              <a:buFont typeface="Montserrat"/>
              <a:buChar char="○"/>
            </a:pPr>
            <a:r>
              <a:rPr lang="zh-CN" sz="1300">
                <a:solidFill>
                  <a:schemeClr val="lt1"/>
                </a:solidFill>
              </a:rPr>
              <a:t>integrating code changes into a shared repository</a:t>
            </a:r>
            <a:endParaRPr sz="1300">
              <a:solidFill>
                <a:schemeClr val="lt1"/>
              </a:solidFill>
            </a:endParaRPr>
          </a:p>
          <a:p>
            <a:pPr indent="-311150" lvl="1" marL="914400" rtl="0" algn="l">
              <a:lnSpc>
                <a:spcPct val="150000"/>
              </a:lnSpc>
              <a:spcBef>
                <a:spcPts val="0"/>
              </a:spcBef>
              <a:spcAft>
                <a:spcPts val="0"/>
              </a:spcAft>
              <a:buClr>
                <a:schemeClr val="lt1"/>
              </a:buClr>
              <a:buSzPts val="1300"/>
              <a:buFont typeface="Montserrat"/>
              <a:buChar char="○"/>
            </a:pPr>
            <a:r>
              <a:rPr lang="zh-CN" sz="1300">
                <a:solidFill>
                  <a:schemeClr val="lt1"/>
                </a:solidFill>
              </a:rPr>
              <a:t>use GitHub actions by defining a YAML file </a:t>
            </a:r>
            <a:endParaRPr sz="1300">
              <a:solidFill>
                <a:schemeClr val="lt1"/>
              </a:solidFill>
            </a:endParaRPr>
          </a:p>
          <a:p>
            <a:pPr indent="-311150" lvl="1" marL="914400" rtl="0" algn="l">
              <a:lnSpc>
                <a:spcPct val="150000"/>
              </a:lnSpc>
              <a:spcBef>
                <a:spcPts val="0"/>
              </a:spcBef>
              <a:spcAft>
                <a:spcPts val="0"/>
              </a:spcAft>
              <a:buClr>
                <a:schemeClr val="lt1"/>
              </a:buClr>
              <a:buSzPts val="1300"/>
              <a:buFont typeface="Montserrat"/>
              <a:buChar char="○"/>
            </a:pPr>
            <a:r>
              <a:rPr lang="zh-CN" sz="1300">
                <a:solidFill>
                  <a:schemeClr val="lt1"/>
                </a:solidFill>
              </a:rPr>
              <a:t>Feature branches (Kairuo and Cheng) : Issue Tracking</a:t>
            </a:r>
            <a:endParaRPr sz="1300">
              <a:solidFill>
                <a:schemeClr val="lt1"/>
              </a:solidFill>
            </a:endParaRPr>
          </a:p>
          <a:p>
            <a:pPr indent="-311150" lvl="1" marL="914400" rtl="0" algn="l">
              <a:lnSpc>
                <a:spcPct val="150000"/>
              </a:lnSpc>
              <a:spcBef>
                <a:spcPts val="0"/>
              </a:spcBef>
              <a:spcAft>
                <a:spcPts val="0"/>
              </a:spcAft>
              <a:buClr>
                <a:schemeClr val="lt1"/>
              </a:buClr>
              <a:buSzPts val="1300"/>
              <a:buFont typeface="Montserrat"/>
              <a:buChar char="○"/>
            </a:pPr>
            <a:r>
              <a:rPr lang="zh-CN" sz="1300">
                <a:solidFill>
                  <a:schemeClr val="lt1"/>
                </a:solidFill>
              </a:rPr>
              <a:t>test branch: testdev</a:t>
            </a:r>
            <a:endParaRPr sz="13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a:t>Why?</a:t>
            </a:r>
            <a:endParaRPr b="1"/>
          </a:p>
        </p:txBody>
      </p:sp>
      <p:sp>
        <p:nvSpPr>
          <p:cNvPr id="167" name="Google Shape;167;p18"/>
          <p:cNvSpPr txBox="1"/>
          <p:nvPr>
            <p:ph idx="1" type="body"/>
          </p:nvPr>
        </p:nvSpPr>
        <p:spPr>
          <a:xfrm>
            <a:off x="1297500" y="1238500"/>
            <a:ext cx="7517700" cy="34068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1200"/>
              </a:spcBef>
              <a:spcAft>
                <a:spcPts val="0"/>
              </a:spcAft>
              <a:buSzPts val="1400"/>
              <a:buFont typeface="Arial"/>
              <a:buChar char="➢"/>
            </a:pPr>
            <a:r>
              <a:rPr lang="zh-CN" sz="1400">
                <a:latin typeface="Arial"/>
                <a:ea typeface="Arial"/>
                <a:cs typeface="Arial"/>
                <a:sym typeface="Arial"/>
              </a:rPr>
              <a:t>P</a:t>
            </a:r>
            <a:r>
              <a:rPr lang="zh-CN" sz="1400">
                <a:latin typeface="Arial"/>
                <a:ea typeface="Arial"/>
                <a:cs typeface="Arial"/>
                <a:sym typeface="Arial"/>
              </a:rPr>
              <a:t>ro: </a:t>
            </a:r>
            <a:endParaRPr sz="1400">
              <a:latin typeface="Arial"/>
              <a:ea typeface="Arial"/>
              <a:cs typeface="Arial"/>
              <a:sym typeface="Arial"/>
            </a:endParaRPr>
          </a:p>
          <a:p>
            <a:pPr indent="-317500" lvl="1" marL="914400" rtl="0" algn="l">
              <a:lnSpc>
                <a:spcPct val="150000"/>
              </a:lnSpc>
              <a:spcBef>
                <a:spcPts val="0"/>
              </a:spcBef>
              <a:spcAft>
                <a:spcPts val="0"/>
              </a:spcAft>
              <a:buSzPts val="1400"/>
              <a:buFont typeface="Arial"/>
              <a:buChar char="○"/>
            </a:pPr>
            <a:r>
              <a:rPr lang="zh-CN" sz="1400">
                <a:latin typeface="Arial"/>
                <a:ea typeface="Arial"/>
                <a:cs typeface="Arial"/>
                <a:sym typeface="Arial"/>
              </a:rPr>
              <a:t>Flexibility</a:t>
            </a:r>
            <a:endParaRPr sz="1400">
              <a:latin typeface="Arial"/>
              <a:ea typeface="Arial"/>
              <a:cs typeface="Arial"/>
              <a:sym typeface="Arial"/>
            </a:endParaRPr>
          </a:p>
          <a:p>
            <a:pPr indent="-317500" lvl="1" marL="914400" rtl="0" algn="l">
              <a:lnSpc>
                <a:spcPct val="150000"/>
              </a:lnSpc>
              <a:spcBef>
                <a:spcPts val="0"/>
              </a:spcBef>
              <a:spcAft>
                <a:spcPts val="0"/>
              </a:spcAft>
              <a:buSzPts val="1400"/>
              <a:buFont typeface="Arial"/>
              <a:buChar char="○"/>
            </a:pPr>
            <a:r>
              <a:rPr lang="zh-CN" sz="1400">
                <a:latin typeface="Arial"/>
                <a:ea typeface="Arial"/>
                <a:cs typeface="Arial"/>
                <a:sym typeface="Arial"/>
              </a:rPr>
              <a:t>Streamlined Deployment</a:t>
            </a:r>
            <a:endParaRPr sz="1400">
              <a:latin typeface="Arial"/>
              <a:ea typeface="Arial"/>
              <a:cs typeface="Arial"/>
              <a:sym typeface="Arial"/>
            </a:endParaRPr>
          </a:p>
          <a:p>
            <a:pPr indent="-317500" lvl="1" marL="914400" rtl="0" algn="l">
              <a:lnSpc>
                <a:spcPct val="150000"/>
              </a:lnSpc>
              <a:spcBef>
                <a:spcPts val="0"/>
              </a:spcBef>
              <a:spcAft>
                <a:spcPts val="0"/>
              </a:spcAft>
              <a:buSzPts val="1400"/>
              <a:buFont typeface="Arial"/>
              <a:buChar char="○"/>
            </a:pPr>
            <a:r>
              <a:rPr lang="zh-CN" sz="1400">
                <a:latin typeface="Arial"/>
                <a:ea typeface="Arial"/>
                <a:cs typeface="Arial"/>
                <a:sym typeface="Arial"/>
              </a:rPr>
              <a:t>Collaboration and Visibility</a:t>
            </a:r>
            <a:endParaRPr sz="1400">
              <a:latin typeface="Arial"/>
              <a:ea typeface="Arial"/>
              <a:cs typeface="Arial"/>
              <a:sym typeface="Arial"/>
            </a:endParaRPr>
          </a:p>
          <a:p>
            <a:pPr indent="-317500" lvl="1" marL="914400" rtl="0" algn="l">
              <a:lnSpc>
                <a:spcPct val="150000"/>
              </a:lnSpc>
              <a:spcBef>
                <a:spcPts val="0"/>
              </a:spcBef>
              <a:spcAft>
                <a:spcPts val="0"/>
              </a:spcAft>
              <a:buSzPts val="1400"/>
              <a:buFont typeface="Arial"/>
              <a:buChar char="○"/>
            </a:pPr>
            <a:r>
              <a:rPr lang="zh-CN" sz="1400">
                <a:latin typeface="Arial"/>
                <a:ea typeface="Arial"/>
                <a:cs typeface="Arial"/>
                <a:sym typeface="Arial"/>
              </a:rPr>
              <a:t>Improved Code Quality</a:t>
            </a:r>
            <a:endParaRPr sz="1400">
              <a:latin typeface="Arial"/>
              <a:ea typeface="Arial"/>
              <a:cs typeface="Arial"/>
              <a:sym typeface="Arial"/>
            </a:endParaRPr>
          </a:p>
          <a:p>
            <a:pPr indent="-317500" lvl="1" marL="914400" rtl="0" algn="l">
              <a:lnSpc>
                <a:spcPct val="150000"/>
              </a:lnSpc>
              <a:spcBef>
                <a:spcPts val="0"/>
              </a:spcBef>
              <a:spcAft>
                <a:spcPts val="0"/>
              </a:spcAft>
              <a:buSzPts val="1400"/>
              <a:buFont typeface="Arial"/>
              <a:buChar char="○"/>
            </a:pPr>
            <a:r>
              <a:rPr lang="zh-CN" sz="1400">
                <a:latin typeface="Arial"/>
                <a:ea typeface="Arial"/>
                <a:cs typeface="Arial"/>
                <a:sym typeface="Arial"/>
              </a:rPr>
              <a:t>Reduced Debugging Time</a:t>
            </a:r>
            <a:endParaRPr sz="1400">
              <a:latin typeface="Arial"/>
              <a:ea typeface="Arial"/>
              <a:cs typeface="Arial"/>
              <a:sym typeface="Arial"/>
            </a:endParaRPr>
          </a:p>
          <a:p>
            <a:pPr indent="-317500" lvl="0" marL="457200" rtl="0" algn="l">
              <a:lnSpc>
                <a:spcPct val="150000"/>
              </a:lnSpc>
              <a:spcBef>
                <a:spcPts val="0"/>
              </a:spcBef>
              <a:spcAft>
                <a:spcPts val="0"/>
              </a:spcAft>
              <a:buSzPts val="1400"/>
              <a:buFont typeface="Arial"/>
              <a:buChar char="➢"/>
            </a:pPr>
            <a:r>
              <a:rPr lang="zh-CN" sz="1400">
                <a:latin typeface="Arial"/>
                <a:ea typeface="Arial"/>
                <a:cs typeface="Arial"/>
                <a:sym typeface="Arial"/>
              </a:rPr>
              <a:t>Cons:</a:t>
            </a:r>
            <a:endParaRPr sz="1400">
              <a:latin typeface="Arial"/>
              <a:ea typeface="Arial"/>
              <a:cs typeface="Arial"/>
              <a:sym typeface="Arial"/>
            </a:endParaRPr>
          </a:p>
          <a:p>
            <a:pPr indent="-317500" lvl="1" marL="914400" rtl="0" algn="l">
              <a:lnSpc>
                <a:spcPct val="150000"/>
              </a:lnSpc>
              <a:spcBef>
                <a:spcPts val="0"/>
              </a:spcBef>
              <a:spcAft>
                <a:spcPts val="0"/>
              </a:spcAft>
              <a:buSzPts val="1400"/>
              <a:buFont typeface="Arial"/>
              <a:buChar char="○"/>
            </a:pPr>
            <a:r>
              <a:rPr lang="zh-CN" sz="1400">
                <a:latin typeface="Arial"/>
                <a:ea typeface="Arial"/>
                <a:cs typeface="Arial"/>
                <a:sym typeface="Arial"/>
              </a:rPr>
              <a:t>continuous involvement from stakeholders</a:t>
            </a:r>
            <a:endParaRPr sz="1400">
              <a:latin typeface="Arial"/>
              <a:ea typeface="Arial"/>
              <a:cs typeface="Arial"/>
              <a:sym typeface="Arial"/>
            </a:endParaRPr>
          </a:p>
          <a:p>
            <a:pPr indent="-317500" lvl="1" marL="914400" rtl="0" algn="l">
              <a:lnSpc>
                <a:spcPct val="150000"/>
              </a:lnSpc>
              <a:spcBef>
                <a:spcPts val="0"/>
              </a:spcBef>
              <a:spcAft>
                <a:spcPts val="0"/>
              </a:spcAft>
              <a:buSzPts val="1400"/>
              <a:buFont typeface="Arial"/>
              <a:buChar char="○"/>
            </a:pPr>
            <a:r>
              <a:rPr lang="zh-CN" sz="1400">
                <a:latin typeface="Arial"/>
                <a:ea typeface="Arial"/>
                <a:cs typeface="Arial"/>
                <a:sym typeface="Arial"/>
              </a:rPr>
              <a:t>writing tests out of the scratch needs training</a:t>
            </a:r>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zh-CN">
                <a:latin typeface="Lato"/>
                <a:ea typeface="Lato"/>
                <a:cs typeface="Lato"/>
                <a:sym typeface="Lato"/>
              </a:rPr>
              <a:t>Future Improvement</a:t>
            </a:r>
            <a:endParaRPr b="1" sz="3500"/>
          </a:p>
        </p:txBody>
      </p:sp>
      <p:sp>
        <p:nvSpPr>
          <p:cNvPr id="173" name="Google Shape;173;p19"/>
          <p:cNvSpPr txBox="1"/>
          <p:nvPr>
            <p:ph idx="1" type="body"/>
          </p:nvPr>
        </p:nvSpPr>
        <p:spPr>
          <a:xfrm>
            <a:off x="1297500" y="1210925"/>
            <a:ext cx="7038900" cy="3365700"/>
          </a:xfrm>
          <a:prstGeom prst="rect">
            <a:avLst/>
          </a:prstGeom>
        </p:spPr>
        <p:txBody>
          <a:bodyPr anchorCtr="0" anchor="t" bIns="91425" lIns="91425" spcFirstLastPara="1" rIns="91425" wrap="square" tIns="91425">
            <a:normAutofit lnSpcReduction="20000"/>
          </a:bodyPr>
          <a:lstStyle/>
          <a:p>
            <a:pPr indent="-349250" lvl="0" marL="457200" rtl="0" algn="l">
              <a:lnSpc>
                <a:spcPct val="115000"/>
              </a:lnSpc>
              <a:spcBef>
                <a:spcPts val="1200"/>
              </a:spcBef>
              <a:spcAft>
                <a:spcPts val="0"/>
              </a:spcAft>
              <a:buSzPts val="1900"/>
              <a:buAutoNum type="arabicPeriod"/>
            </a:pPr>
            <a:r>
              <a:rPr lang="zh-CN" sz="1900"/>
              <a:t>Spent more time prior to discuss and settle down the Interfaces and tests, other than define the interface and test case while </a:t>
            </a:r>
            <a:r>
              <a:rPr lang="zh-CN" sz="1900"/>
              <a:t>devleoping</a:t>
            </a:r>
            <a:endParaRPr sz="1900"/>
          </a:p>
          <a:p>
            <a:pPr indent="0" lvl="0" marL="457200" rtl="0" algn="l">
              <a:lnSpc>
                <a:spcPct val="115000"/>
              </a:lnSpc>
              <a:spcBef>
                <a:spcPts val="1200"/>
              </a:spcBef>
              <a:spcAft>
                <a:spcPts val="0"/>
              </a:spcAft>
              <a:buNone/>
            </a:pPr>
            <a:r>
              <a:t/>
            </a:r>
            <a:endParaRPr sz="1900"/>
          </a:p>
          <a:p>
            <a:pPr indent="-349250" lvl="0" marL="457200" rtl="0" algn="l">
              <a:lnSpc>
                <a:spcPct val="115000"/>
              </a:lnSpc>
              <a:spcBef>
                <a:spcPts val="1200"/>
              </a:spcBef>
              <a:spcAft>
                <a:spcPts val="0"/>
              </a:spcAft>
              <a:buSzPts val="1900"/>
              <a:buAutoNum type="arabicPeriod"/>
            </a:pPr>
            <a:r>
              <a:rPr lang="zh-CN" sz="1900"/>
              <a:t>More</a:t>
            </a:r>
            <a:r>
              <a:rPr lang="zh-CN" sz="1900"/>
              <a:t> commprehensive on testing for better coverages to make app more robust</a:t>
            </a:r>
            <a:endParaRPr sz="1900"/>
          </a:p>
          <a:p>
            <a:pPr indent="0" lvl="0" marL="457200" rtl="0" algn="l">
              <a:lnSpc>
                <a:spcPct val="115000"/>
              </a:lnSpc>
              <a:spcBef>
                <a:spcPts val="1200"/>
              </a:spcBef>
              <a:spcAft>
                <a:spcPts val="0"/>
              </a:spcAft>
              <a:buNone/>
            </a:pPr>
            <a:r>
              <a:t/>
            </a:r>
            <a:endParaRPr sz="1900"/>
          </a:p>
          <a:p>
            <a:pPr indent="-349250" lvl="0" marL="457200" rtl="0" algn="l">
              <a:lnSpc>
                <a:spcPct val="115000"/>
              </a:lnSpc>
              <a:spcBef>
                <a:spcPts val="1200"/>
              </a:spcBef>
              <a:spcAft>
                <a:spcPts val="0"/>
              </a:spcAft>
              <a:buSzPts val="1900"/>
              <a:buAutoNum type="arabicPeriod"/>
            </a:pPr>
            <a:r>
              <a:rPr lang="zh-CN" sz="1900"/>
              <a:t>Should follow loosely coupled schema design which might help maintenance easily.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