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5" r:id="rId7"/>
    <p:sldId id="284" r:id="rId8"/>
    <p:sldId id="261" r:id="rId9"/>
    <p:sldId id="262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95" r:id="rId18"/>
    <p:sldId id="271" r:id="rId19"/>
    <p:sldId id="273" r:id="rId20"/>
    <p:sldId id="274" r:id="rId21"/>
    <p:sldId id="275" r:id="rId22"/>
    <p:sldId id="276" r:id="rId23"/>
    <p:sldId id="263" r:id="rId24"/>
    <p:sldId id="278" r:id="rId25"/>
    <p:sldId id="277" r:id="rId26"/>
    <p:sldId id="279" r:id="rId27"/>
    <p:sldId id="280" r:id="rId28"/>
    <p:sldId id="281" r:id="rId29"/>
    <p:sldId id="282" r:id="rId30"/>
    <p:sldId id="283" r:id="rId31"/>
    <p:sldId id="285" r:id="rId32"/>
    <p:sldId id="287" r:id="rId33"/>
    <p:sldId id="293" r:id="rId34"/>
    <p:sldId id="286" r:id="rId35"/>
    <p:sldId id="290" r:id="rId36"/>
    <p:sldId id="291" r:id="rId37"/>
    <p:sldId id="296" r:id="rId38"/>
    <p:sldId id="292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2CD0-A87E-4A9A-AF1D-AA3E2A77E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8C5A4-06D9-4D2C-98DE-87773BA0E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4301C-7054-4317-ACDC-CF03789E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5A3-A7CB-44F0-AF8D-2204F9CBB853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C2794-A07F-4D40-8ABE-33116469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D1FAD-7F8B-46F2-B708-D926BA54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88C6-8E51-43EA-B3F5-C38DE3EFE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36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520E-ACCF-4C9C-A572-ED2BE609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252C6-6B56-4B79-8361-07A40319D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0267B-D826-42F5-BA43-A36B3BE4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5A3-A7CB-44F0-AF8D-2204F9CBB853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8E21B-7E3B-4C95-B9B7-7A4FB914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FBDFC-CCB1-4639-BA1E-CAC3147F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88C6-8E51-43EA-B3F5-C38DE3EFE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79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781C4-9A22-4FDA-846D-081B6EBF8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995C7-DF8D-436D-ABD4-FDB762BE0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B575A-D20D-4E22-AE40-D12A73A3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5A3-A7CB-44F0-AF8D-2204F9CBB853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C4029-AD0D-492A-9620-EB96F942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B987A-0E00-4B7C-9138-9C292660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88C6-8E51-43EA-B3F5-C38DE3EFE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32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FFCF-B647-4993-8752-3343FBBB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1921-3D48-4037-A4DD-5F6143AB1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E5C25-E93D-4084-9963-1E33C085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5A3-A7CB-44F0-AF8D-2204F9CBB853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26D25-1DB0-4F9A-9141-C932C3D0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90A51-FC89-461B-B02F-81E6062F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88C6-8E51-43EA-B3F5-C38DE3EFE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53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D314-4CB5-4DBF-B88B-D5CE821B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A0663-E4A0-4095-AAFC-DC105C9F3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24CEA-AD51-42A0-AB75-ABC7B9B8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5A3-A7CB-44F0-AF8D-2204F9CBB853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260D-A344-48E5-B01E-93A7EFB8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09BEE-C9EF-4DAE-8BB6-0014648B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88C6-8E51-43EA-B3F5-C38DE3EFE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03D3-BE2F-4509-AEC1-B2CB7EC9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54855-B035-4B6D-970C-C585A5A54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5D15D-DA50-47CA-87A2-C9280BB6E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A2E0A-2A7D-44E2-B90C-3963F753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5A3-A7CB-44F0-AF8D-2204F9CBB853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25292-280C-4C40-AA40-24FD4D41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D5E67-E5CC-4C79-926D-E504560C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88C6-8E51-43EA-B3F5-C38DE3EFE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54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6500-F58C-449F-98AC-6A93CA92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DCEA-E56C-49B4-A2EF-FE932D8CE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35695-7603-42A9-8B1B-011BFCBAD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9F413-BAB8-471D-B495-8251384DB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C756E-83E3-47A0-B82D-E2D94B9FF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55629-615A-4121-B38A-3CCB8A79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5A3-A7CB-44F0-AF8D-2204F9CBB853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9B06A-A361-4B2F-9E7D-D0082C40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9C64B-DAF9-43BF-80B2-76807280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88C6-8E51-43EA-B3F5-C38DE3EFE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80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0891-3DED-4F73-825A-7EB94D99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93469-7158-48A6-8F60-6481E10B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5A3-A7CB-44F0-AF8D-2204F9CBB853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4CC96-A671-4CA1-B05B-621989BA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C7636-FCE2-4968-A326-B13B5C1E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88C6-8E51-43EA-B3F5-C38DE3EFE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35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3EBF2-8028-48DD-8408-A3D33821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5A3-A7CB-44F0-AF8D-2204F9CBB853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64E9-D9DB-448E-9BE6-9DFC80D4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1A8FC-93AD-427A-B46C-A223F66B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88C6-8E51-43EA-B3F5-C38DE3EFE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77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E6DA-2BC8-4AC5-8CC6-920D8DAB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2604D-5947-469C-ABE8-619C966E5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2B3A7-E948-4CCE-8DD9-DAC0CE54F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A4834-441F-4185-AF58-6ED2A692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5A3-A7CB-44F0-AF8D-2204F9CBB853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45872-F9E4-4273-A72F-482D31E5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07C0C-25EC-4B37-BE35-C17309B2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88C6-8E51-43EA-B3F5-C38DE3EFE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10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71AF-0CF7-4A02-980B-CC98B09A5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A2B88-2F16-4851-9419-D45DE9CDA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4DDAA-CC59-4B27-A843-0D8CF8790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6D25C-7920-4043-91D4-949DBC37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5A3-A7CB-44F0-AF8D-2204F9CBB853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B1CC3-5172-4D03-957B-69388D0E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2C056-14DE-4839-8282-6DFBDE3C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88C6-8E51-43EA-B3F5-C38DE3EFE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6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627E0-769F-4CEF-A3A8-C8FB4056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FD7D5-79A5-477D-89EA-6A251CEE7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B67C8-4AA4-42F9-9C84-3F2F92467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075A3-A7CB-44F0-AF8D-2204F9CBB853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D274D-BCB7-42F5-BE51-BB0DFC070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3FF7B-8EC3-4D17-909E-2703D3C49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988C6-8E51-43EA-B3F5-C38DE3EFE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44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417393-1EFE-4A68-8483-AAEACF1D125A}"/>
              </a:ext>
            </a:extLst>
          </p:cNvPr>
          <p:cNvSpPr txBox="1"/>
          <p:nvPr/>
        </p:nvSpPr>
        <p:spPr>
          <a:xfrm>
            <a:off x="1367161" y="2246051"/>
            <a:ext cx="890078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Data Analytics: </a:t>
            </a:r>
          </a:p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A Customer Segmentation Case Study</a:t>
            </a:r>
            <a:endParaRPr lang="en-IN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BE8FBD-EA2A-4702-B399-3B5842CF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191250"/>
            <a:ext cx="1924050" cy="666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D8A70D-20FB-46A9-AB2E-B869C911AC1B}"/>
              </a:ext>
            </a:extLst>
          </p:cNvPr>
          <p:cNvSpPr txBox="1"/>
          <p:nvPr/>
        </p:nvSpPr>
        <p:spPr>
          <a:xfrm>
            <a:off x="1624614" y="4376691"/>
            <a:ext cx="25133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i="1" dirty="0">
                <a:solidFill>
                  <a:schemeClr val="accent6">
                    <a:lumMod val="75000"/>
                  </a:schemeClr>
                </a:solidFill>
              </a:rPr>
              <a:t>by</a:t>
            </a: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Rayala Kartheek</a:t>
            </a:r>
          </a:p>
        </p:txBody>
      </p:sp>
    </p:spTree>
    <p:extLst>
      <p:ext uri="{BB962C8B-B14F-4D97-AF65-F5344CB8AC3E}">
        <p14:creationId xmlns:p14="http://schemas.microsoft.com/office/powerpoint/2010/main" val="35820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5EB023-03C1-44BA-AA13-90EF1328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191250"/>
            <a:ext cx="1924050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B3C457-D687-4EA9-93FE-587C73938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22" y="1253491"/>
            <a:ext cx="10685755" cy="3765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50707C-804E-497B-85FB-22FC25C08428}"/>
              </a:ext>
            </a:extLst>
          </p:cNvPr>
          <p:cNvSpPr txBox="1"/>
          <p:nvPr/>
        </p:nvSpPr>
        <p:spPr>
          <a:xfrm>
            <a:off x="753122" y="630315"/>
            <a:ext cx="316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Top 20 Cancelled Products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E7254-72C3-4047-8D3D-AB2599FEFD0D}"/>
              </a:ext>
            </a:extLst>
          </p:cNvPr>
          <p:cNvSpPr txBox="1"/>
          <p:nvPr/>
        </p:nvSpPr>
        <p:spPr>
          <a:xfrm>
            <a:off x="1189608" y="5220070"/>
            <a:ext cx="1024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need to check the root cause of why the product is cancelled. May be the quality of the product is the issue. We need to check this constantly to get a better idea of product.</a:t>
            </a:r>
          </a:p>
        </p:txBody>
      </p:sp>
    </p:spTree>
    <p:extLst>
      <p:ext uri="{BB962C8B-B14F-4D97-AF65-F5344CB8AC3E}">
        <p14:creationId xmlns:p14="http://schemas.microsoft.com/office/powerpoint/2010/main" val="3481984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22CC-6C66-4793-BBD4-E2EE22AD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326"/>
            <a:ext cx="10515600" cy="611419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+mn-lt"/>
              </a:rPr>
              <a:t>Top 20 Damaged Products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C1482-9BA0-47CB-99E4-38DB161B6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191250"/>
            <a:ext cx="1924050" cy="666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5E1439-4BF2-4914-86E4-441E3E980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90" y="1435028"/>
            <a:ext cx="11197701" cy="39879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317D1C-70E4-4A19-8068-4B351B3A98F1}"/>
              </a:ext>
            </a:extLst>
          </p:cNvPr>
          <p:cNvSpPr txBox="1"/>
          <p:nvPr/>
        </p:nvSpPr>
        <p:spPr>
          <a:xfrm>
            <a:off x="1535838" y="5473736"/>
            <a:ext cx="1019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can drop top 3 damaged products from our product list</a:t>
            </a:r>
          </a:p>
        </p:txBody>
      </p:sp>
    </p:spTree>
    <p:extLst>
      <p:ext uri="{BB962C8B-B14F-4D97-AF65-F5344CB8AC3E}">
        <p14:creationId xmlns:p14="http://schemas.microsoft.com/office/powerpoint/2010/main" val="73882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705F5-DE9D-47C2-8ADB-72939F2E8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5773"/>
            <a:ext cx="10515600" cy="92645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6600" dirty="0">
                <a:solidFill>
                  <a:schemeClr val="accent6">
                    <a:lumMod val="75000"/>
                  </a:schemeClr>
                </a:solidFill>
              </a:rPr>
              <a:t>Guest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CAD2F-AED6-4225-A8E8-ABE345F36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191250"/>
            <a:ext cx="19240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9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3F75-DA88-42F3-AAC9-F83CD97BA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134"/>
            <a:ext cx="10515600" cy="53158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Overview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Guest means sales done by unregistered customers.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Percentage of Guest orders is 24 Percentage. These Guest can be treated as Potential base who can be converted into registered customers.</a:t>
            </a:r>
          </a:p>
          <a:p>
            <a:endParaRPr lang="en-IN" sz="2400" dirty="0"/>
          </a:p>
          <a:p>
            <a:r>
              <a:rPr lang="en-IN" sz="2400" dirty="0"/>
              <a:t>Total Number of Transaction is 16174 which is 45% of total transaction ID.</a:t>
            </a:r>
          </a:p>
          <a:p>
            <a:endParaRPr lang="en-IN" sz="2400" dirty="0"/>
          </a:p>
          <a:p>
            <a:r>
              <a:rPr lang="en-IN" sz="2400" dirty="0"/>
              <a:t>Revenue from Guest to total revenue ratio is 61 Percentage.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339CE-9272-4627-8094-E678BFF23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200128"/>
            <a:ext cx="19240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1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7627F-7F16-4196-9FCE-AADAAEA91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5815"/>
            <a:ext cx="10515600" cy="58022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Guest sales vs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E26B4-E738-4145-8C36-93E44D866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191250"/>
            <a:ext cx="1924050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D6B7A-D34F-40D8-A7FD-E1CC3EC58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88" y="1392810"/>
            <a:ext cx="10937290" cy="447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71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1E0D2-564E-4FDC-BAF5-0B5DBAD5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3682"/>
            <a:ext cx="10515600" cy="5573281"/>
          </a:xfrm>
        </p:spPr>
        <p:txBody>
          <a:bodyPr/>
          <a:lstStyle/>
          <a:p>
            <a:r>
              <a:rPr lang="en-IN" dirty="0"/>
              <a:t>In the above graph it is clear that most sales happened on Thursday in weekday.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Total sales are more in start of month and middle of the month.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Sales are very high during in November, because of Christmas.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These period should be our target period for promotions to convert Guest into registered customers and to promote the company.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E0403-7880-44FF-BCB3-E560BA6D5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200128"/>
            <a:ext cx="19240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70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393B3-3FE2-4786-A4AD-A933665C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4502"/>
            <a:ext cx="10515600" cy="55929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Number of Transactions across Months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70BAF-DE05-459E-B02E-60C311931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200128"/>
            <a:ext cx="1924050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8D8BD6-3C69-4617-8D8E-80BDD6D03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3293"/>
            <a:ext cx="11111144" cy="38514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381BEA-AD7A-44EF-B8C2-35BC17808144}"/>
              </a:ext>
            </a:extLst>
          </p:cNvPr>
          <p:cNvSpPr txBox="1"/>
          <p:nvPr/>
        </p:nvSpPr>
        <p:spPr>
          <a:xfrm>
            <a:off x="914400" y="5601810"/>
            <a:ext cx="1103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is gradual increase in number of Transactions across the months which is a good indications.</a:t>
            </a:r>
          </a:p>
        </p:txBody>
      </p:sp>
    </p:spTree>
    <p:extLst>
      <p:ext uri="{BB962C8B-B14F-4D97-AF65-F5344CB8AC3E}">
        <p14:creationId xmlns:p14="http://schemas.microsoft.com/office/powerpoint/2010/main" val="270420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9358DC-5280-4DB2-9266-74B789F57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9866"/>
            <a:ext cx="12192000" cy="43982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70ADB5-18FF-422F-9FAF-E320C42C9792}"/>
              </a:ext>
            </a:extLst>
          </p:cNvPr>
          <p:cNvSpPr txBox="1"/>
          <p:nvPr/>
        </p:nvSpPr>
        <p:spPr>
          <a:xfrm>
            <a:off x="348448" y="618763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dirty="0"/>
              <a:t>Number of Guest vs Countries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D767F-82A9-4310-BABD-FE7B1DCBE6F9}"/>
              </a:ext>
            </a:extLst>
          </p:cNvPr>
          <p:cNvSpPr txBox="1"/>
          <p:nvPr/>
        </p:nvSpPr>
        <p:spPr>
          <a:xfrm>
            <a:off x="481613" y="5777572"/>
            <a:ext cx="10455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There are lot of Guests from UK. So there is still scope for more registered customers from this area.</a:t>
            </a:r>
          </a:p>
        </p:txBody>
      </p:sp>
    </p:spTree>
    <p:extLst>
      <p:ext uri="{BB962C8B-B14F-4D97-AF65-F5344CB8AC3E}">
        <p14:creationId xmlns:p14="http://schemas.microsoft.com/office/powerpoint/2010/main" val="2421676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FEAC-2307-4E57-9DF6-900CAD3B4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0162"/>
            <a:ext cx="10515600" cy="8376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6600" dirty="0">
                <a:solidFill>
                  <a:schemeClr val="accent6">
                    <a:lumMod val="75000"/>
                  </a:schemeClr>
                </a:solidFill>
              </a:rPr>
              <a:t>Customer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0B4A2-7094-4D80-A628-76C77E3D5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209006"/>
            <a:ext cx="19240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59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342F6-1848-40B7-AB5B-62061FDA1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8070"/>
            <a:ext cx="10515600" cy="554318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Overview</a:t>
            </a:r>
          </a:p>
          <a:p>
            <a:pPr marL="0" indent="0" algn="ctr"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/>
              <a:t>Number of registered customers: 4264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Total Number of Transactions is 190309, which contributes about 55 percent of total transactions.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Revenue from Guest to total revenue ratio is 39 Percentage.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B9F33-9B7A-40C9-8C4F-F2E3FE6E1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191250"/>
            <a:ext cx="19240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BD677-392A-4609-9756-18BB52D3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416"/>
            <a:ext cx="10515600" cy="5626547"/>
          </a:xfrm>
        </p:spPr>
        <p:txBody>
          <a:bodyPr/>
          <a:lstStyle/>
          <a:p>
            <a:pPr marL="0" indent="0" algn="ctr">
              <a:buNone/>
            </a:pPr>
            <a:r>
              <a:rPr lang="en-IN" sz="4000" dirty="0">
                <a:solidFill>
                  <a:schemeClr val="accent6">
                    <a:lumMod val="75000"/>
                  </a:schemeClr>
                </a:solidFill>
              </a:rPr>
              <a:t>Overview</a:t>
            </a:r>
          </a:p>
          <a:p>
            <a:pPr marL="0" indent="0" algn="ctr">
              <a:buNone/>
            </a:pPr>
            <a:endParaRPr lang="en-IN" sz="4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/>
              <a:t>Total Number of Transactions: 24367</a:t>
            </a:r>
          </a:p>
          <a:p>
            <a:r>
              <a:rPr lang="en-IN" dirty="0"/>
              <a:t>Number of Registered Customers : 4264</a:t>
            </a:r>
          </a:p>
          <a:p>
            <a:r>
              <a:rPr lang="en-IN" dirty="0"/>
              <a:t>Number of Products : 4061</a:t>
            </a:r>
          </a:p>
          <a:p>
            <a:r>
              <a:rPr lang="en-IN" dirty="0"/>
              <a:t>Country With Most Sales : United Kingdom</a:t>
            </a:r>
          </a:p>
          <a:p>
            <a:r>
              <a:rPr lang="en-IN" dirty="0"/>
              <a:t>Total Cancelled Orders : 3694</a:t>
            </a:r>
          </a:p>
          <a:p>
            <a:r>
              <a:rPr lang="en-IN" dirty="0"/>
              <a:t>Total Revenue: 10566017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9267DC-B097-4E91-AB0C-8697F72BB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191250"/>
            <a:ext cx="1924050" cy="66675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CADCA95A-0953-48C0-82CA-2AFF5B9B8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Roboto Mono"/>
              </a:rPr>
              <a:t>10566017.786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AF2B31E-79B8-4A45-9E7B-295E56A51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Roboto Mono"/>
              </a:rPr>
              <a:t>10566017.786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481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EE1FB-6818-4951-8172-0353F65B2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564"/>
            <a:ext cx="10515600" cy="500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Total number of Products brought by customer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02179-367D-4BF3-9F79-0E22A55D7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191250"/>
            <a:ext cx="1924050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94B5D-0488-4573-9B40-453D6BFB6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90214"/>
            <a:ext cx="10747159" cy="3630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808B0D-D5FB-4FC5-9F2F-101C9205A1E5}"/>
              </a:ext>
            </a:extLst>
          </p:cNvPr>
          <p:cNvSpPr txBox="1"/>
          <p:nvPr/>
        </p:nvSpPr>
        <p:spPr>
          <a:xfrm>
            <a:off x="838200" y="5033639"/>
            <a:ext cx="1074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above plot it is clear that most of customers only brought 1  or 2 products</a:t>
            </a:r>
          </a:p>
        </p:txBody>
      </p:sp>
    </p:spTree>
    <p:extLst>
      <p:ext uri="{BB962C8B-B14F-4D97-AF65-F5344CB8AC3E}">
        <p14:creationId xmlns:p14="http://schemas.microsoft.com/office/powerpoint/2010/main" val="2151029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5DD9-9543-4783-8CDD-63453C36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+mn-lt"/>
              </a:rPr>
              <a:t>Number of Customers across months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E3C78-F9D0-4A67-A6AA-559F6E763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191250"/>
            <a:ext cx="1924050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785338-008E-4797-AF65-C2CEA9894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47007"/>
            <a:ext cx="11353800" cy="35294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D2E4DE-26CF-4F34-A274-9912B6836F73}"/>
              </a:ext>
            </a:extLst>
          </p:cNvPr>
          <p:cNvSpPr txBox="1"/>
          <p:nvPr/>
        </p:nvSpPr>
        <p:spPr>
          <a:xfrm flipH="1">
            <a:off x="670855" y="5114539"/>
            <a:ext cx="1126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the above bar plot it is clear that number of registered customers are Increasing across months.</a:t>
            </a:r>
          </a:p>
        </p:txBody>
      </p:sp>
    </p:spTree>
    <p:extLst>
      <p:ext uri="{BB962C8B-B14F-4D97-AF65-F5344CB8AC3E}">
        <p14:creationId xmlns:p14="http://schemas.microsoft.com/office/powerpoint/2010/main" val="4098470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287B-D87F-4376-B35F-BB888FC1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37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+mn-lt"/>
              </a:rPr>
              <a:t>Sales vs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06061-E1F5-4CEF-8A1B-DF6B2D29B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191250"/>
            <a:ext cx="1924050" cy="666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0BFAB7-2081-44C1-9471-CF717C895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0916"/>
            <a:ext cx="11353800" cy="38761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6098FE-23B4-467D-A6F6-C30D00CA0288}"/>
              </a:ext>
            </a:extLst>
          </p:cNvPr>
          <p:cNvSpPr txBox="1"/>
          <p:nvPr/>
        </p:nvSpPr>
        <p:spPr>
          <a:xfrm>
            <a:off x="1083076" y="5442012"/>
            <a:ext cx="1055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These trend is similar to what we have observed for Guest sales. So same strategy is applied for promotion.</a:t>
            </a:r>
          </a:p>
        </p:txBody>
      </p:sp>
    </p:spTree>
    <p:extLst>
      <p:ext uri="{BB962C8B-B14F-4D97-AF65-F5344CB8AC3E}">
        <p14:creationId xmlns:p14="http://schemas.microsoft.com/office/powerpoint/2010/main" val="1181030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CF6F-1E75-4C05-99B3-5F93148D8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301841"/>
            <a:ext cx="10515600" cy="567981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/>
              <a:t>Cancelled orders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000" dirty="0"/>
              <a:t>Total percentage of Cancelled Orders : 15%</a:t>
            </a:r>
          </a:p>
          <a:p>
            <a:r>
              <a:rPr lang="en-IN" sz="2000" dirty="0"/>
              <a:t>It is very high. Lets check for the customers who are cancelling order frequently.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D3379-A559-4E67-8A78-339A648AD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191250"/>
            <a:ext cx="1924050" cy="666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AF1CEA-423F-4DE8-A184-126D7FA60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651732"/>
            <a:ext cx="9768396" cy="38682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76F402-AD5A-438C-B077-CA12981161DB}"/>
              </a:ext>
            </a:extLst>
          </p:cNvPr>
          <p:cNvSpPr txBox="1"/>
          <p:nvPr/>
        </p:nvSpPr>
        <p:spPr>
          <a:xfrm>
            <a:off x="714375" y="5617692"/>
            <a:ext cx="10589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Id 14911, 17841 Cancelled many orders. May be we can call them when they place order or Blacklist them. These metric is very important.</a:t>
            </a:r>
          </a:p>
        </p:txBody>
      </p:sp>
    </p:spTree>
    <p:extLst>
      <p:ext uri="{BB962C8B-B14F-4D97-AF65-F5344CB8AC3E}">
        <p14:creationId xmlns:p14="http://schemas.microsoft.com/office/powerpoint/2010/main" val="3233716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CC04-7D97-4BA8-8411-343F58F4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+mn-lt"/>
              </a:rPr>
              <a:t>Customer vs Countries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CD7FB-5358-4D08-8CCD-2500A7420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191250"/>
            <a:ext cx="1924050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995347-824D-41D5-8585-0157DCC20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83076"/>
            <a:ext cx="10977979" cy="42153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0B8F77-FF2F-46B8-8612-27952E1858E3}"/>
              </a:ext>
            </a:extLst>
          </p:cNvPr>
          <p:cNvSpPr txBox="1"/>
          <p:nvPr/>
        </p:nvSpPr>
        <p:spPr>
          <a:xfrm flipH="1">
            <a:off x="1048896" y="5459767"/>
            <a:ext cx="1030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the above graph it is clear that most customers are mostly from United Kingdom</a:t>
            </a:r>
          </a:p>
        </p:txBody>
      </p:sp>
    </p:spTree>
    <p:extLst>
      <p:ext uri="{BB962C8B-B14F-4D97-AF65-F5344CB8AC3E}">
        <p14:creationId xmlns:p14="http://schemas.microsoft.com/office/powerpoint/2010/main" val="1955874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55C39-7F87-4ED8-A4CB-557BD0898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219"/>
            <a:ext cx="10515600" cy="5031744"/>
          </a:xfrm>
        </p:spPr>
        <p:txBody>
          <a:bodyPr>
            <a:normAutofit/>
          </a:bodyPr>
          <a:lstStyle/>
          <a:p>
            <a:r>
              <a:rPr lang="en-IN" sz="2400" dirty="0"/>
              <a:t>Used RFM principle to segregate customers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RFM Principle: </a:t>
            </a:r>
            <a:r>
              <a:rPr lang="en-US" sz="2400" dirty="0"/>
              <a:t> RFM stands for Recency, Frequency and Monetary. It is a customer segmentation technique that uses past purchase behavior to divide customers into groups.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RFM score consists of three numbers where first number signifies recency, second number signifies frequency and third number signifies Monetary value.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65FD2-E3F2-4E86-B482-6A26E6E8D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191250"/>
            <a:ext cx="1924050" cy="666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78B864-5C42-4349-9745-1793E18CCDF9}"/>
              </a:ext>
            </a:extLst>
          </p:cNvPr>
          <p:cNvSpPr txBox="1"/>
          <p:nvPr/>
        </p:nvSpPr>
        <p:spPr>
          <a:xfrm flipH="1">
            <a:off x="897975" y="496371"/>
            <a:ext cx="1045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50000"/>
                  </a:schemeClr>
                </a:solidFill>
              </a:rPr>
              <a:t>RFM score for Customer</a:t>
            </a:r>
          </a:p>
        </p:txBody>
      </p:sp>
    </p:spTree>
    <p:extLst>
      <p:ext uri="{BB962C8B-B14F-4D97-AF65-F5344CB8AC3E}">
        <p14:creationId xmlns:p14="http://schemas.microsoft.com/office/powerpoint/2010/main" val="3367275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E550-F4DC-4031-84CE-D09A5475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+mn-lt"/>
              </a:rPr>
              <a:t>RFM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A1DD7-A70E-44F0-AF29-E82B79023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191250"/>
            <a:ext cx="1924050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44D0D4-0373-4047-BD06-5A8AA49D3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75" y="710214"/>
            <a:ext cx="7029450" cy="584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22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97FF-3C30-4249-B133-1C12B3102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975"/>
            <a:ext cx="10515600" cy="518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Number of customers vs RFM Score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4DF31-B836-4743-9F78-78E675814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191250"/>
            <a:ext cx="1924050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B05C42-FA61-47C9-B061-01B40F36D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34674"/>
            <a:ext cx="11353800" cy="3713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A8B189-7C21-4EC1-9602-FEA3FA7719FD}"/>
              </a:ext>
            </a:extLst>
          </p:cNvPr>
          <p:cNvSpPr txBox="1"/>
          <p:nvPr/>
        </p:nvSpPr>
        <p:spPr>
          <a:xfrm>
            <a:off x="949911" y="5140171"/>
            <a:ext cx="1068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Best Customers are more compared to all categories.</a:t>
            </a:r>
          </a:p>
        </p:txBody>
      </p:sp>
    </p:spTree>
    <p:extLst>
      <p:ext uri="{BB962C8B-B14F-4D97-AF65-F5344CB8AC3E}">
        <p14:creationId xmlns:p14="http://schemas.microsoft.com/office/powerpoint/2010/main" val="2261228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4DBF-937D-439F-8CB4-2FD0D0CF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743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Product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FAA8C-37B1-435B-B90F-DBE889D2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5067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Principle</a:t>
            </a:r>
          </a:p>
          <a:p>
            <a:r>
              <a:rPr lang="en-IN" sz="2400" dirty="0"/>
              <a:t>Taking similar approach as RFM score I obtained a score called OTM score. Where ‘O’ stands for number of orders, ‘T’ stands for total quantity of product ordered, ‘M’ stands for median of price of product. 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I obtained ‘O’ score, ‘M’ score, ‘T’ score and multiplied each score to obtain OTM value.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Based on the score I was able to get 30 cluster of products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8E97A-981B-49F8-B930-BB8D38AEB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191250"/>
            <a:ext cx="19240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04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76DD2-B2EB-4C29-9234-72C9E9EF0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0509"/>
            <a:ext cx="10515600" cy="624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Number of Products in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D9721-023F-434A-B5B9-DF6CD2023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191250"/>
            <a:ext cx="1924050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E1F51E-9257-40E1-B00F-182D0A1C9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47" y="1784565"/>
            <a:ext cx="11208798" cy="364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7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08EA717-2E3D-4C8B-A9CD-ADD9E3CA3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8272"/>
            <a:ext cx="9144000" cy="58592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6">
                    <a:lumMod val="75000"/>
                  </a:schemeClr>
                </a:solidFill>
              </a:rPr>
              <a:t>Objective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FD182-5374-4AE3-9A80-E4E693230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191250"/>
            <a:ext cx="1924050" cy="66675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0F1AA81-E774-41BC-A679-1532C04A94C8}"/>
              </a:ext>
            </a:extLst>
          </p:cNvPr>
          <p:cNvSpPr/>
          <p:nvPr/>
        </p:nvSpPr>
        <p:spPr>
          <a:xfrm>
            <a:off x="6729274" y="1198486"/>
            <a:ext cx="1704512" cy="10475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Increase Customer Base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9A1FD1-9F1E-4893-91B1-F61AAB7ECBF2}"/>
              </a:ext>
            </a:extLst>
          </p:cNvPr>
          <p:cNvCxnSpPr>
            <a:cxnSpLocks/>
            <a:stCxn id="87" idx="3"/>
            <a:endCxn id="21" idx="1"/>
          </p:cNvCxnSpPr>
          <p:nvPr/>
        </p:nvCxnSpPr>
        <p:spPr>
          <a:xfrm flipV="1">
            <a:off x="2971800" y="1722269"/>
            <a:ext cx="3757474" cy="170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5A56FB1-7455-4E95-841F-24BC8D1F188D}"/>
              </a:ext>
            </a:extLst>
          </p:cNvPr>
          <p:cNvSpPr/>
          <p:nvPr/>
        </p:nvSpPr>
        <p:spPr>
          <a:xfrm>
            <a:off x="6729274" y="2769833"/>
            <a:ext cx="1704512" cy="10475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 Quality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D799CBC-9108-4AA5-9B8B-ACB9B70185D6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971800" y="3293616"/>
            <a:ext cx="3757474" cy="13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67F6BDA-9576-4E94-938C-1557A56A6B73}"/>
              </a:ext>
            </a:extLst>
          </p:cNvPr>
          <p:cNvSpPr/>
          <p:nvPr/>
        </p:nvSpPr>
        <p:spPr>
          <a:xfrm>
            <a:off x="6729274" y="4476564"/>
            <a:ext cx="1704512" cy="10475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Retention of Customer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0B57848A-C5BA-4D72-A3D6-CC2B6097A707}"/>
              </a:ext>
            </a:extLst>
          </p:cNvPr>
          <p:cNvSpPr/>
          <p:nvPr/>
        </p:nvSpPr>
        <p:spPr>
          <a:xfrm>
            <a:off x="887768" y="2905218"/>
            <a:ext cx="2084032" cy="10475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Increase Sales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3AA6046-2861-46C1-9AB8-93DE7CF05789}"/>
              </a:ext>
            </a:extLst>
          </p:cNvPr>
          <p:cNvCxnSpPr>
            <a:cxnSpLocks/>
            <a:stCxn id="87" idx="3"/>
            <a:endCxn id="55" idx="1"/>
          </p:cNvCxnSpPr>
          <p:nvPr/>
        </p:nvCxnSpPr>
        <p:spPr>
          <a:xfrm>
            <a:off x="2971800" y="3429001"/>
            <a:ext cx="3757474" cy="157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479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55C4-C317-40D2-AAE1-B776FC986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5521"/>
            <a:ext cx="10515600" cy="10269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dirty="0">
                <a:solidFill>
                  <a:schemeClr val="accent6">
                    <a:lumMod val="50000"/>
                  </a:schemeClr>
                </a:solidFill>
              </a:rPr>
              <a:t>Customer Segmentation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B2213-8631-4258-8724-BD9E60FB0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191250"/>
            <a:ext cx="19240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9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5C3C-2E89-4BBE-98D9-F4D8745F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8070"/>
            <a:ext cx="10515600" cy="5528893"/>
          </a:xfrm>
        </p:spPr>
        <p:txBody>
          <a:bodyPr>
            <a:normAutofit/>
          </a:bodyPr>
          <a:lstStyle/>
          <a:p>
            <a:r>
              <a:rPr lang="en-IN" sz="2400" dirty="0"/>
              <a:t>Used K Mean clustering algorithm for customer segmentation.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Used Silhouette Score metric to obtain minimum number of clusters.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We want to have at least 5, 6 clusters so we won't take 2 or 3 clusters even though they have the highest silhouette scores, 8 clusters would fit the best here.</a:t>
            </a: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64EF9-B6DE-4B17-8B87-7E38688C3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191250"/>
            <a:ext cx="19240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33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6BE5-2274-47F2-9CCE-F11A44AD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+mn-lt"/>
              </a:rPr>
              <a:t>Visualization of Clusters with TSNE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973EA-6D38-4DD9-989B-CEA93379B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191250"/>
            <a:ext cx="1924050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53A5FA-8126-4739-A17E-154EC6A5A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14" y="1562793"/>
            <a:ext cx="9019402" cy="358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38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5C3C-2E89-4BBE-98D9-F4D8745F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097"/>
            <a:ext cx="10515600" cy="526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No.of People for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7A437-D372-4A67-8FF2-417C0127C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200128"/>
            <a:ext cx="1924050" cy="66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045042-8FDF-4BDE-B90D-E5953055C901}"/>
              </a:ext>
            </a:extLst>
          </p:cNvPr>
          <p:cNvSpPr txBox="1"/>
          <p:nvPr/>
        </p:nvSpPr>
        <p:spPr>
          <a:xfrm>
            <a:off x="1296140" y="5823751"/>
            <a:ext cx="10440140" cy="37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looks like most people belong to 3 clusters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11A588-F71A-45CA-AC49-B241E980D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69972"/>
            <a:ext cx="10989373" cy="495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94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316E7-0B9A-4A0C-876B-9DF77A0F7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42"/>
            <a:ext cx="10515600" cy="5955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Top 10 Products of Cluster0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77A92-99B0-484A-A19C-548809CBD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191250"/>
            <a:ext cx="1924050" cy="666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53D9A2-3121-42F8-98A9-D78A37D78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51" y="764358"/>
            <a:ext cx="4391025" cy="54268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E5A2C1-304F-4085-B293-C374447B0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887" y="764358"/>
            <a:ext cx="4267200" cy="4305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7B63D2-55F3-42BA-923D-2D3504828DC5}"/>
              </a:ext>
            </a:extLst>
          </p:cNvPr>
          <p:cNvSpPr txBox="1"/>
          <p:nvPr/>
        </p:nvSpPr>
        <p:spPr>
          <a:xfrm flipH="1">
            <a:off x="5530556" y="262318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Top 10 RFM Score of Cluster0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5047A4-A97F-418C-B87F-FF092B5A1030}"/>
              </a:ext>
            </a:extLst>
          </p:cNvPr>
          <p:cNvSpPr txBox="1"/>
          <p:nvPr/>
        </p:nvSpPr>
        <p:spPr>
          <a:xfrm>
            <a:off x="5442012" y="5069658"/>
            <a:ext cx="482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RFM Score is mostly 111, 112, 122, 123</a:t>
            </a:r>
          </a:p>
        </p:txBody>
      </p:sp>
    </p:spTree>
    <p:extLst>
      <p:ext uri="{BB962C8B-B14F-4D97-AF65-F5344CB8AC3E}">
        <p14:creationId xmlns:p14="http://schemas.microsoft.com/office/powerpoint/2010/main" val="3200922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9DF15F-CB77-49B3-869C-15D3544DB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191250"/>
            <a:ext cx="1924050" cy="66675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5068BF-BE13-4228-9B3C-18472609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905"/>
            <a:ext cx="10515600" cy="5662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Top 10 Products of Cluster1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E10773-A8FA-4EB8-B265-E3FA2D16EDC6}"/>
              </a:ext>
            </a:extLst>
          </p:cNvPr>
          <p:cNvSpPr txBox="1"/>
          <p:nvPr/>
        </p:nvSpPr>
        <p:spPr>
          <a:xfrm flipH="1">
            <a:off x="6258525" y="450204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Top 10 RFM Score of Cluster1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22BE9B-EE2F-4A73-8BAD-98ACE4CC0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48860"/>
            <a:ext cx="4419600" cy="54851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0EAB44B-4D2C-4158-BC42-F0EA69A65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48860"/>
            <a:ext cx="4010025" cy="4191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88CD351-13A9-40F0-A181-D4E4D5A72136}"/>
              </a:ext>
            </a:extLst>
          </p:cNvPr>
          <p:cNvSpPr txBox="1"/>
          <p:nvPr/>
        </p:nvSpPr>
        <p:spPr>
          <a:xfrm>
            <a:off x="5442012" y="5233695"/>
            <a:ext cx="482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RFM Score is mostly 344, 244, 233, 333</a:t>
            </a:r>
          </a:p>
        </p:txBody>
      </p:sp>
    </p:spTree>
    <p:extLst>
      <p:ext uri="{BB962C8B-B14F-4D97-AF65-F5344CB8AC3E}">
        <p14:creationId xmlns:p14="http://schemas.microsoft.com/office/powerpoint/2010/main" val="2956178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8FB144-C4B9-431F-AD3C-B8EE8E184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191250"/>
            <a:ext cx="1924050" cy="666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2465AA-186F-44EC-AC2B-CAEE3835CC38}"/>
              </a:ext>
            </a:extLst>
          </p:cNvPr>
          <p:cNvSpPr txBox="1"/>
          <p:nvPr/>
        </p:nvSpPr>
        <p:spPr>
          <a:xfrm flipH="1">
            <a:off x="967434" y="602604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Top 10 Product of Cluster6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4EAFE5-36B2-40B9-BF73-D8DB720EDCE7}"/>
              </a:ext>
            </a:extLst>
          </p:cNvPr>
          <p:cNvSpPr txBox="1"/>
          <p:nvPr/>
        </p:nvSpPr>
        <p:spPr>
          <a:xfrm flipH="1">
            <a:off x="6410925" y="602604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Top 10 RFM Score of Cluster6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DB4ED3-4862-4B8C-BB36-635D57690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25" y="1028758"/>
            <a:ext cx="4181475" cy="4419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5B8C1F-0116-499C-9C9B-38C5EA1D2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434" y="1064269"/>
            <a:ext cx="4476750" cy="57937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9E95EB-172A-4D84-A7A0-F2F0C87826A1}"/>
              </a:ext>
            </a:extLst>
          </p:cNvPr>
          <p:cNvSpPr txBox="1"/>
          <p:nvPr/>
        </p:nvSpPr>
        <p:spPr>
          <a:xfrm>
            <a:off x="5852187" y="5448358"/>
            <a:ext cx="482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RFM Score is mostly 444, 433, 443, 442</a:t>
            </a:r>
          </a:p>
        </p:txBody>
      </p:sp>
    </p:spTree>
    <p:extLst>
      <p:ext uri="{BB962C8B-B14F-4D97-AF65-F5344CB8AC3E}">
        <p14:creationId xmlns:p14="http://schemas.microsoft.com/office/powerpoint/2010/main" val="1999313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A6DB-6AEC-400E-884C-0F2FD32A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Promotions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F9BF9-A5D1-41B3-B4B3-BA5DE535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932"/>
            <a:ext cx="10515600" cy="5156031"/>
          </a:xfrm>
        </p:spPr>
        <p:txBody>
          <a:bodyPr>
            <a:normAutofit/>
          </a:bodyPr>
          <a:lstStyle/>
          <a:p>
            <a:r>
              <a:rPr lang="en-IN" sz="2400" dirty="0"/>
              <a:t>The data with not cancelled orders and quantity less than 0 or unit price is 0.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The amount spend on promotion is 7 percent of total revenue which is very less. If we spent more money on promotions there may be a chance of guest converting into registered customers.</a:t>
            </a:r>
          </a:p>
        </p:txBody>
      </p:sp>
    </p:spTree>
    <p:extLst>
      <p:ext uri="{BB962C8B-B14F-4D97-AF65-F5344CB8AC3E}">
        <p14:creationId xmlns:p14="http://schemas.microsoft.com/office/powerpoint/2010/main" val="974954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DA01-C59F-46DE-9788-14C2B9EB7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394"/>
            <a:ext cx="10515600" cy="5697569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Conclusion: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Clusters</a:t>
            </a:r>
          </a:p>
          <a:p>
            <a:r>
              <a:rPr lang="en-IN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Cluster 0: high frequency with a lot of quantity, bought on average and high monetary value (VIP clients)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Cluster 1: Aggressive market strategy is require for this cluster of customers.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r>
              <a:rPr lang="en-US" dirty="0">
                <a:solidFill>
                  <a:srgbClr val="000000"/>
                </a:solidFill>
                <a:latin typeface="Inter"/>
              </a:rPr>
              <a:t>Cluster 6: Customers whose frequency is Low, Monetary value is low comes in this category. It is better not to concentrate on this cluster of customers.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F56F1-BF57-40C7-93EC-9566DC4C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191250"/>
            <a:ext cx="19240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44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CDE0EB-EBFA-4996-9F3E-ACD6A3C02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191250"/>
            <a:ext cx="1924050" cy="666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B8F3B8-0C2E-455E-AB32-DD5DB96B0BF6}"/>
              </a:ext>
            </a:extLst>
          </p:cNvPr>
          <p:cNvSpPr txBox="1"/>
          <p:nvPr/>
        </p:nvSpPr>
        <p:spPr>
          <a:xfrm>
            <a:off x="949911" y="683581"/>
            <a:ext cx="100939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Promotions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It is best to when the flow of customers is very high.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 weekdays it is better to have offers on Thursday. In month wise it is better to have on November for better reach</a:t>
            </a:r>
          </a:p>
          <a:p>
            <a:endParaRPr lang="en-IN" sz="2400" dirty="0"/>
          </a:p>
          <a:p>
            <a:r>
              <a:rPr lang="en-IN" sz="2400" dirty="0"/>
              <a:t>Here the revenue from guest is high compared to registered customers. So there is lot of scope to convert guest into best customers. With Promotions it is achievable.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150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3EDFC-3C72-4302-A027-71EFFA9A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9192"/>
            <a:ext cx="10515600" cy="5537771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Assumptions</a:t>
            </a:r>
          </a:p>
          <a:p>
            <a:pPr marL="0" indent="0"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/>
              <a:t>If the Customer Id is missing and Unit Price is zero then I assumed them as Damaged goods.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If the order is not Cancelled order and Quantity is less than zero(which is unusual) I assumed these may be used for Promotions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If the Customer Id is missing and Unit Price is not zero then I assumed these as Guest( Who is not registered)</a:t>
            </a:r>
          </a:p>
          <a:p>
            <a:endParaRPr lang="en-IN" sz="20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13B5C-028C-4216-83E7-5519191C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191250"/>
            <a:ext cx="19240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8C8180-5CCC-4648-A7F9-F2BC743AD18E}"/>
              </a:ext>
            </a:extLst>
          </p:cNvPr>
          <p:cNvSpPr/>
          <p:nvPr/>
        </p:nvSpPr>
        <p:spPr>
          <a:xfrm>
            <a:off x="1447060" y="2654423"/>
            <a:ext cx="1669002" cy="11008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376FA1-6667-48FC-8AC2-1158F77DE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191250"/>
            <a:ext cx="1924050" cy="66675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4F0B2C9-E068-4275-918B-718B28379252}"/>
              </a:ext>
            </a:extLst>
          </p:cNvPr>
          <p:cNvSpPr/>
          <p:nvPr/>
        </p:nvSpPr>
        <p:spPr>
          <a:xfrm>
            <a:off x="7014839" y="471996"/>
            <a:ext cx="2155794" cy="9129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Cancelled Orders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0E3EC-AB0B-4432-8CDF-D764B6363DFD}"/>
              </a:ext>
            </a:extLst>
          </p:cNvPr>
          <p:cNvSpPr/>
          <p:nvPr/>
        </p:nvSpPr>
        <p:spPr>
          <a:xfrm>
            <a:off x="7014839" y="1691187"/>
            <a:ext cx="2155793" cy="9129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Damaged Goods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FD8F55-DD40-4090-B21F-359B375F83C0}"/>
              </a:ext>
            </a:extLst>
          </p:cNvPr>
          <p:cNvSpPr/>
          <p:nvPr/>
        </p:nvSpPr>
        <p:spPr>
          <a:xfrm>
            <a:off x="7014839" y="2910379"/>
            <a:ext cx="2155793" cy="9129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Promotions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0990390-AA0C-4C52-851B-ED9D0C50E1B9}"/>
              </a:ext>
            </a:extLst>
          </p:cNvPr>
          <p:cNvSpPr/>
          <p:nvPr/>
        </p:nvSpPr>
        <p:spPr>
          <a:xfrm>
            <a:off x="7014838" y="4129571"/>
            <a:ext cx="2155794" cy="9129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Guests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291CAB-8FE7-49CE-BD33-80C6B4C481FE}"/>
              </a:ext>
            </a:extLst>
          </p:cNvPr>
          <p:cNvSpPr/>
          <p:nvPr/>
        </p:nvSpPr>
        <p:spPr>
          <a:xfrm>
            <a:off x="7014838" y="5348762"/>
            <a:ext cx="2155794" cy="9129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Registered Customers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291462-463D-47A2-9704-829DC4A6CB14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 flipV="1">
            <a:off x="3116062" y="928457"/>
            <a:ext cx="3898777" cy="227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9F47B3-28F5-421C-B569-9D5AC5301C51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116062" y="2147648"/>
            <a:ext cx="3898777" cy="105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503F41B-ECE6-4A8F-86D2-D7401766F638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>
            <a:off x="3116062" y="3204839"/>
            <a:ext cx="3898777" cy="16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1ABBE2-A187-4D84-8275-3E981B005838}"/>
              </a:ext>
            </a:extLst>
          </p:cNvPr>
          <p:cNvCxnSpPr>
            <a:stCxn id="6" idx="3"/>
            <a:endCxn id="33" idx="1"/>
          </p:cNvCxnSpPr>
          <p:nvPr/>
        </p:nvCxnSpPr>
        <p:spPr>
          <a:xfrm>
            <a:off x="3116062" y="3204839"/>
            <a:ext cx="3898776" cy="138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DBCB96-652E-4005-B2E8-36D5523D68D5}"/>
              </a:ext>
            </a:extLst>
          </p:cNvPr>
          <p:cNvCxnSpPr>
            <a:stCxn id="6" idx="3"/>
            <a:endCxn id="35" idx="1"/>
          </p:cNvCxnSpPr>
          <p:nvPr/>
        </p:nvCxnSpPr>
        <p:spPr>
          <a:xfrm>
            <a:off x="3116062" y="3204839"/>
            <a:ext cx="3898776" cy="260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42E474C-0AB0-495E-8C40-11401070DEBA}"/>
              </a:ext>
            </a:extLst>
          </p:cNvPr>
          <p:cNvSpPr txBox="1"/>
          <p:nvPr/>
        </p:nvSpPr>
        <p:spPr>
          <a:xfrm rot="19779297">
            <a:off x="3861668" y="1723725"/>
            <a:ext cx="24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Transaction Id starts with ‘C’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D937AC-9657-4899-950D-791E71933223}"/>
              </a:ext>
            </a:extLst>
          </p:cNvPr>
          <p:cNvSpPr txBox="1"/>
          <p:nvPr/>
        </p:nvSpPr>
        <p:spPr>
          <a:xfrm rot="20677503">
            <a:off x="4396480" y="2233324"/>
            <a:ext cx="223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Cust_ID = null and price = 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1DD272-8D3C-4FB6-8BD1-98CF4E0E24B0}"/>
              </a:ext>
            </a:extLst>
          </p:cNvPr>
          <p:cNvSpPr txBox="1"/>
          <p:nvPr/>
        </p:nvSpPr>
        <p:spPr>
          <a:xfrm rot="171899">
            <a:off x="4242371" y="2973434"/>
            <a:ext cx="260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Not Cancelled and Quantity &lt; 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E82E65-02B5-4F21-9A1F-B2E21F2DEB6E}"/>
              </a:ext>
            </a:extLst>
          </p:cNvPr>
          <p:cNvSpPr txBox="1"/>
          <p:nvPr/>
        </p:nvSpPr>
        <p:spPr>
          <a:xfrm rot="1151731">
            <a:off x="4229921" y="3709851"/>
            <a:ext cx="2271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Cust_ID = null and Price != 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2B598DF-E434-45D1-9FB3-03B740EFF9C2}"/>
              </a:ext>
            </a:extLst>
          </p:cNvPr>
          <p:cNvSpPr txBox="1"/>
          <p:nvPr/>
        </p:nvSpPr>
        <p:spPr>
          <a:xfrm rot="1972556">
            <a:off x="3985723" y="4505461"/>
            <a:ext cx="3039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Registered Customer with quantity &gt; 0</a:t>
            </a:r>
          </a:p>
        </p:txBody>
      </p:sp>
    </p:spTree>
    <p:extLst>
      <p:ext uri="{BB962C8B-B14F-4D97-AF65-F5344CB8AC3E}">
        <p14:creationId xmlns:p14="http://schemas.microsoft.com/office/powerpoint/2010/main" val="117405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8CC7-76D7-4A3A-B3F0-7A108F25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8271"/>
            <a:ext cx="10515600" cy="1361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dirty="0">
                <a:solidFill>
                  <a:schemeClr val="accent6">
                    <a:lumMod val="75000"/>
                  </a:schemeClr>
                </a:solidFill>
              </a:rPr>
              <a:t>Product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32DC0-CCE9-4310-914C-01BCDE5D8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191250"/>
            <a:ext cx="19240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3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86546-1279-4F18-9525-632FEC2FA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7867"/>
            <a:ext cx="10515600" cy="53690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Overview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Total number of Products : 4061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Number of Products Ordered By registered Customers: 2006 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Number of Products Ordered by Guest: 1556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Number of Cancelled Products: 2021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Number of Damaged Products: 89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94190-3BD0-4C69-A5F9-B339C754A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191250"/>
            <a:ext cx="19240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0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6947A1-2FBD-4E1F-B4E7-564A56562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0" y="6191250"/>
            <a:ext cx="1924050" cy="666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697264-5F00-4A74-849E-DA92EC9EB58E}"/>
              </a:ext>
            </a:extLst>
          </p:cNvPr>
          <p:cNvSpPr txBox="1"/>
          <p:nvPr/>
        </p:nvSpPr>
        <p:spPr>
          <a:xfrm>
            <a:off x="924551" y="478459"/>
            <a:ext cx="859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Top 20 Products on basis of sales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E57DB4-9EFF-49DE-B397-CC7BFE6C1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51" y="979218"/>
            <a:ext cx="9466143" cy="4063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386250-B106-4761-98D2-F69C3FC0CE7F}"/>
              </a:ext>
            </a:extLst>
          </p:cNvPr>
          <p:cNvSpPr txBox="1"/>
          <p:nvPr/>
        </p:nvSpPr>
        <p:spPr>
          <a:xfrm>
            <a:off x="861135" y="5232451"/>
            <a:ext cx="10741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is Clear from the above bar plot No product is dominating the whole market. Nothing can be inferred from the Bar plot.</a:t>
            </a:r>
          </a:p>
        </p:txBody>
      </p:sp>
    </p:spTree>
    <p:extLst>
      <p:ext uri="{BB962C8B-B14F-4D97-AF65-F5344CB8AC3E}">
        <p14:creationId xmlns:p14="http://schemas.microsoft.com/office/powerpoint/2010/main" val="300698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4031D6-6E1E-44C2-837E-B6B6932CE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24806"/>
            <a:ext cx="10515600" cy="320751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4CCD2-B448-41F9-B466-85C2F2E36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950" y="6191250"/>
            <a:ext cx="1924050" cy="66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9BF200-1F78-4D8B-A651-026FD5A7828C}"/>
              </a:ext>
            </a:extLst>
          </p:cNvPr>
          <p:cNvSpPr txBox="1"/>
          <p:nvPr/>
        </p:nvSpPr>
        <p:spPr>
          <a:xfrm>
            <a:off x="1447060" y="4669654"/>
            <a:ext cx="9906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is clear that top 4 products revenue is more than rest of products. We can Promote by offering discount on these 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2089D-2737-4F1E-839D-2D06BA8EBACC}"/>
              </a:ext>
            </a:extLst>
          </p:cNvPr>
          <p:cNvSpPr txBox="1"/>
          <p:nvPr/>
        </p:nvSpPr>
        <p:spPr>
          <a:xfrm>
            <a:off x="1038688" y="755474"/>
            <a:ext cx="386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Top 20 Products on basis of Revenue</a:t>
            </a:r>
          </a:p>
        </p:txBody>
      </p:sp>
    </p:spTree>
    <p:extLst>
      <p:ext uri="{BB962C8B-B14F-4D97-AF65-F5344CB8AC3E}">
        <p14:creationId xmlns:p14="http://schemas.microsoft.com/office/powerpoint/2010/main" val="1562384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1199</Words>
  <Application>Microsoft Office PowerPoint</Application>
  <PresentationFormat>Widescreen</PresentationFormat>
  <Paragraphs>156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Inter</vt:lpstr>
      <vt:lpstr>Roboto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20 Damaged Products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Number of Customers across months</vt:lpstr>
      <vt:lpstr>Sales vs Time</vt:lpstr>
      <vt:lpstr>PowerPoint Presentation</vt:lpstr>
      <vt:lpstr>Customer vs Countries</vt:lpstr>
      <vt:lpstr>PowerPoint Presentation</vt:lpstr>
      <vt:lpstr>RFM Table</vt:lpstr>
      <vt:lpstr>PowerPoint Presentation</vt:lpstr>
      <vt:lpstr>Product Segmentation</vt:lpstr>
      <vt:lpstr>PowerPoint Presentation</vt:lpstr>
      <vt:lpstr>PowerPoint Presentation</vt:lpstr>
      <vt:lpstr>PowerPoint Presentation</vt:lpstr>
      <vt:lpstr>Visualization of Clusters with TSNE</vt:lpstr>
      <vt:lpstr>PowerPoint Presentation</vt:lpstr>
      <vt:lpstr>PowerPoint Presentation</vt:lpstr>
      <vt:lpstr>PowerPoint Presentation</vt:lpstr>
      <vt:lpstr>PowerPoint Presentation</vt:lpstr>
      <vt:lpstr>Promotions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PreProcessing</dc:title>
  <dc:creator>r. k</dc:creator>
  <cp:lastModifiedBy>r. k</cp:lastModifiedBy>
  <cp:revision>53</cp:revision>
  <dcterms:created xsi:type="dcterms:W3CDTF">2020-08-25T07:18:40Z</dcterms:created>
  <dcterms:modified xsi:type="dcterms:W3CDTF">2020-08-26T12:34:46Z</dcterms:modified>
</cp:coreProperties>
</file>