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4" r:id="rId3"/>
    <p:sldId id="300" r:id="rId4"/>
    <p:sldId id="306" r:id="rId5"/>
    <p:sldId id="320" r:id="rId6"/>
    <p:sldId id="331" r:id="rId7"/>
    <p:sldId id="332" r:id="rId8"/>
    <p:sldId id="319" r:id="rId9"/>
    <p:sldId id="304" r:id="rId10"/>
    <p:sldId id="305" r:id="rId11"/>
    <p:sldId id="296" r:id="rId12"/>
    <p:sldId id="307" r:id="rId13"/>
    <p:sldId id="299" r:id="rId14"/>
    <p:sldId id="301" r:id="rId15"/>
    <p:sldId id="302" r:id="rId16"/>
    <p:sldId id="303" r:id="rId1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3255" autoAdjust="0"/>
  </p:normalViewPr>
  <p:slideViewPr>
    <p:cSldViewPr>
      <p:cViewPr varScale="1">
        <p:scale>
          <a:sx n="61" d="100"/>
          <a:sy n="61" d="100"/>
        </p:scale>
        <p:origin x="14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624"/>
    </p:cViewPr>
  </p:sorterViewPr>
  <p:notesViewPr>
    <p:cSldViewPr>
      <p:cViewPr varScale="1">
        <p:scale>
          <a:sx n="45" d="100"/>
          <a:sy n="45" d="100"/>
        </p:scale>
        <p:origin x="15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6FE8C4-50EB-49CE-B79F-7CDF7866D6E9}" type="doc">
      <dgm:prSet loTypeId="urn:microsoft.com/office/officeart/2005/8/layout/gear1" loCatId="cycle" qsTypeId="urn:microsoft.com/office/officeart/2005/8/quickstyle/simple1" qsCatId="simple" csTypeId="urn:microsoft.com/office/officeart/2005/8/colors/colorful5" csCatId="colorful" phldr="0"/>
      <dgm:spPr/>
    </dgm:pt>
    <dgm:pt modelId="{145FC85C-E402-4756-98EF-1F7141423904}">
      <dgm:prSet phldrT="[Text]" phldr="1"/>
      <dgm:spPr/>
      <dgm:t>
        <a:bodyPr/>
        <a:lstStyle/>
        <a:p>
          <a:endParaRPr lang="en-SG"/>
        </a:p>
      </dgm:t>
    </dgm:pt>
    <dgm:pt modelId="{46672B2F-8EE0-4F5D-8341-FBC308142EB2}" type="parTrans" cxnId="{2152CF5C-400C-473A-9A44-ECB790BBA31A}">
      <dgm:prSet/>
      <dgm:spPr/>
      <dgm:t>
        <a:bodyPr/>
        <a:lstStyle/>
        <a:p>
          <a:endParaRPr lang="en-SG"/>
        </a:p>
      </dgm:t>
    </dgm:pt>
    <dgm:pt modelId="{E85062CF-FA4F-4BB5-B732-D6DBEE1019A5}" type="sibTrans" cxnId="{2152CF5C-400C-473A-9A44-ECB790BBA31A}">
      <dgm:prSet/>
      <dgm:spPr/>
      <dgm:t>
        <a:bodyPr/>
        <a:lstStyle/>
        <a:p>
          <a:endParaRPr lang="en-SG"/>
        </a:p>
      </dgm:t>
    </dgm:pt>
    <dgm:pt modelId="{04CD4DE5-0F36-4AC6-A1E5-01BBF9EF5C36}">
      <dgm:prSet phldrT="[Text]" phldr="1"/>
      <dgm:spPr/>
      <dgm:t>
        <a:bodyPr/>
        <a:lstStyle/>
        <a:p>
          <a:endParaRPr lang="en-SG"/>
        </a:p>
      </dgm:t>
    </dgm:pt>
    <dgm:pt modelId="{A18A4845-4629-4517-9F93-29527228DFA4}" type="parTrans" cxnId="{57CBB488-D9E8-4617-9262-63920277AC02}">
      <dgm:prSet/>
      <dgm:spPr/>
      <dgm:t>
        <a:bodyPr/>
        <a:lstStyle/>
        <a:p>
          <a:endParaRPr lang="en-SG"/>
        </a:p>
      </dgm:t>
    </dgm:pt>
    <dgm:pt modelId="{6F8E03F7-CD92-4F5D-8D7B-40B9F926636E}" type="sibTrans" cxnId="{57CBB488-D9E8-4617-9262-63920277AC02}">
      <dgm:prSet/>
      <dgm:spPr/>
      <dgm:t>
        <a:bodyPr/>
        <a:lstStyle/>
        <a:p>
          <a:endParaRPr lang="en-SG"/>
        </a:p>
      </dgm:t>
    </dgm:pt>
    <dgm:pt modelId="{FC46B8A8-20A3-4BAE-A7A0-DF4176A887B5}">
      <dgm:prSet phldrT="[Text]" phldr="1"/>
      <dgm:spPr/>
      <dgm:t>
        <a:bodyPr/>
        <a:lstStyle/>
        <a:p>
          <a:endParaRPr lang="en-SG"/>
        </a:p>
      </dgm:t>
    </dgm:pt>
    <dgm:pt modelId="{44BA0438-0C94-4075-B8CA-7F57CDD3BFB2}" type="parTrans" cxnId="{F297D3F8-FF78-47E0-9C29-1600FCB1A642}">
      <dgm:prSet/>
      <dgm:spPr/>
      <dgm:t>
        <a:bodyPr/>
        <a:lstStyle/>
        <a:p>
          <a:endParaRPr lang="en-SG"/>
        </a:p>
      </dgm:t>
    </dgm:pt>
    <dgm:pt modelId="{20CCE793-BF0C-4958-B101-442522B0DCF3}" type="sibTrans" cxnId="{F297D3F8-FF78-47E0-9C29-1600FCB1A642}">
      <dgm:prSet/>
      <dgm:spPr/>
      <dgm:t>
        <a:bodyPr/>
        <a:lstStyle/>
        <a:p>
          <a:endParaRPr lang="en-SG"/>
        </a:p>
      </dgm:t>
    </dgm:pt>
    <dgm:pt modelId="{C0C909B7-ED22-4FFB-ACC1-A20A9116F08B}" type="pres">
      <dgm:prSet presAssocID="{156FE8C4-50EB-49CE-B79F-7CDF7866D6E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AE0B055F-9D99-42E9-AF2C-06E49D001775}" type="pres">
      <dgm:prSet presAssocID="{145FC85C-E402-4756-98EF-1F7141423904}" presName="gear1" presStyleLbl="node1" presStyleIdx="0" presStyleCnt="3">
        <dgm:presLayoutVars>
          <dgm:chMax val="1"/>
          <dgm:bulletEnabled val="1"/>
        </dgm:presLayoutVars>
      </dgm:prSet>
      <dgm:spPr/>
    </dgm:pt>
    <dgm:pt modelId="{6D3A861A-3EE1-4180-90BD-060CAD4FABFE}" type="pres">
      <dgm:prSet presAssocID="{145FC85C-E402-4756-98EF-1F7141423904}" presName="gear1srcNode" presStyleLbl="node1" presStyleIdx="0" presStyleCnt="3"/>
      <dgm:spPr/>
    </dgm:pt>
    <dgm:pt modelId="{8D90AA9E-63AE-4F91-84C2-D9DA2D492551}" type="pres">
      <dgm:prSet presAssocID="{145FC85C-E402-4756-98EF-1F7141423904}" presName="gear1dstNode" presStyleLbl="node1" presStyleIdx="0" presStyleCnt="3"/>
      <dgm:spPr/>
    </dgm:pt>
    <dgm:pt modelId="{1642DCC4-9F61-4438-B653-365D37C15693}" type="pres">
      <dgm:prSet presAssocID="{04CD4DE5-0F36-4AC6-A1E5-01BBF9EF5C36}" presName="gear2" presStyleLbl="node1" presStyleIdx="1" presStyleCnt="3">
        <dgm:presLayoutVars>
          <dgm:chMax val="1"/>
          <dgm:bulletEnabled val="1"/>
        </dgm:presLayoutVars>
      </dgm:prSet>
      <dgm:spPr/>
    </dgm:pt>
    <dgm:pt modelId="{16E18D0D-02AC-45DA-ADAA-CF794909102A}" type="pres">
      <dgm:prSet presAssocID="{04CD4DE5-0F36-4AC6-A1E5-01BBF9EF5C36}" presName="gear2srcNode" presStyleLbl="node1" presStyleIdx="1" presStyleCnt="3"/>
      <dgm:spPr/>
    </dgm:pt>
    <dgm:pt modelId="{1817B9C2-8D01-4208-A15E-913837A9BFB1}" type="pres">
      <dgm:prSet presAssocID="{04CD4DE5-0F36-4AC6-A1E5-01BBF9EF5C36}" presName="gear2dstNode" presStyleLbl="node1" presStyleIdx="1" presStyleCnt="3"/>
      <dgm:spPr/>
    </dgm:pt>
    <dgm:pt modelId="{B75B6F0C-55AE-4827-8A20-0E891AAF644B}" type="pres">
      <dgm:prSet presAssocID="{FC46B8A8-20A3-4BAE-A7A0-DF4176A887B5}" presName="gear3" presStyleLbl="node1" presStyleIdx="2" presStyleCnt="3"/>
      <dgm:spPr/>
    </dgm:pt>
    <dgm:pt modelId="{2D0C1B86-0893-41AE-BD55-01BDA35538FC}" type="pres">
      <dgm:prSet presAssocID="{FC46B8A8-20A3-4BAE-A7A0-DF4176A887B5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A0E85A28-5B4C-495F-9C67-6BD068D0C9F6}" type="pres">
      <dgm:prSet presAssocID="{FC46B8A8-20A3-4BAE-A7A0-DF4176A887B5}" presName="gear3srcNode" presStyleLbl="node1" presStyleIdx="2" presStyleCnt="3"/>
      <dgm:spPr/>
    </dgm:pt>
    <dgm:pt modelId="{342DAD54-7984-45CC-A997-187D7E7A33CD}" type="pres">
      <dgm:prSet presAssocID="{FC46B8A8-20A3-4BAE-A7A0-DF4176A887B5}" presName="gear3dstNode" presStyleLbl="node1" presStyleIdx="2" presStyleCnt="3"/>
      <dgm:spPr/>
    </dgm:pt>
    <dgm:pt modelId="{B92B6C5B-AB55-450B-B7AE-EA805F6F6325}" type="pres">
      <dgm:prSet presAssocID="{E85062CF-FA4F-4BB5-B732-D6DBEE1019A5}" presName="connector1" presStyleLbl="sibTrans2D1" presStyleIdx="0" presStyleCnt="3"/>
      <dgm:spPr/>
    </dgm:pt>
    <dgm:pt modelId="{48CBC51C-CF95-4B8A-8D69-1878A15A0DBA}" type="pres">
      <dgm:prSet presAssocID="{6F8E03F7-CD92-4F5D-8D7B-40B9F926636E}" presName="connector2" presStyleLbl="sibTrans2D1" presStyleIdx="1" presStyleCnt="3"/>
      <dgm:spPr/>
    </dgm:pt>
    <dgm:pt modelId="{D422BCD8-7DA1-4ADC-9AF0-16E76A0A05AE}" type="pres">
      <dgm:prSet presAssocID="{20CCE793-BF0C-4958-B101-442522B0DCF3}" presName="connector3" presStyleLbl="sibTrans2D1" presStyleIdx="2" presStyleCnt="3"/>
      <dgm:spPr/>
    </dgm:pt>
  </dgm:ptLst>
  <dgm:cxnLst>
    <dgm:cxn modelId="{F16F8D17-C130-4403-89FD-A0CA22B8D8E3}" type="presOf" srcId="{FC46B8A8-20A3-4BAE-A7A0-DF4176A887B5}" destId="{2D0C1B86-0893-41AE-BD55-01BDA35538FC}" srcOrd="1" destOrd="0" presId="urn:microsoft.com/office/officeart/2005/8/layout/gear1"/>
    <dgm:cxn modelId="{EF49D61C-1D9A-4460-AE64-107A34087D2D}" type="presOf" srcId="{145FC85C-E402-4756-98EF-1F7141423904}" destId="{AE0B055F-9D99-42E9-AF2C-06E49D001775}" srcOrd="0" destOrd="0" presId="urn:microsoft.com/office/officeart/2005/8/layout/gear1"/>
    <dgm:cxn modelId="{2152CF5C-400C-473A-9A44-ECB790BBA31A}" srcId="{156FE8C4-50EB-49CE-B79F-7CDF7866D6E9}" destId="{145FC85C-E402-4756-98EF-1F7141423904}" srcOrd="0" destOrd="0" parTransId="{46672B2F-8EE0-4F5D-8341-FBC308142EB2}" sibTransId="{E85062CF-FA4F-4BB5-B732-D6DBEE1019A5}"/>
    <dgm:cxn modelId="{978BB560-4157-41E2-94E2-62E8B1D7C3E9}" type="presOf" srcId="{04CD4DE5-0F36-4AC6-A1E5-01BBF9EF5C36}" destId="{1642DCC4-9F61-4438-B653-365D37C15693}" srcOrd="0" destOrd="0" presId="urn:microsoft.com/office/officeart/2005/8/layout/gear1"/>
    <dgm:cxn modelId="{3D188D48-A2B1-456E-A598-31ABB83B736F}" type="presOf" srcId="{FC46B8A8-20A3-4BAE-A7A0-DF4176A887B5}" destId="{A0E85A28-5B4C-495F-9C67-6BD068D0C9F6}" srcOrd="2" destOrd="0" presId="urn:microsoft.com/office/officeart/2005/8/layout/gear1"/>
    <dgm:cxn modelId="{A739CE49-1C52-44E2-912E-5BDA3C689D68}" type="presOf" srcId="{6F8E03F7-CD92-4F5D-8D7B-40B9F926636E}" destId="{48CBC51C-CF95-4B8A-8D69-1878A15A0DBA}" srcOrd="0" destOrd="0" presId="urn:microsoft.com/office/officeart/2005/8/layout/gear1"/>
    <dgm:cxn modelId="{4B492F4D-E768-4926-B243-0E73ED6A3118}" type="presOf" srcId="{04CD4DE5-0F36-4AC6-A1E5-01BBF9EF5C36}" destId="{16E18D0D-02AC-45DA-ADAA-CF794909102A}" srcOrd="1" destOrd="0" presId="urn:microsoft.com/office/officeart/2005/8/layout/gear1"/>
    <dgm:cxn modelId="{57CBB488-D9E8-4617-9262-63920277AC02}" srcId="{156FE8C4-50EB-49CE-B79F-7CDF7866D6E9}" destId="{04CD4DE5-0F36-4AC6-A1E5-01BBF9EF5C36}" srcOrd="1" destOrd="0" parTransId="{A18A4845-4629-4517-9F93-29527228DFA4}" sibTransId="{6F8E03F7-CD92-4F5D-8D7B-40B9F926636E}"/>
    <dgm:cxn modelId="{C2BA7B90-41AA-4F21-A99D-79D436929C63}" type="presOf" srcId="{145FC85C-E402-4756-98EF-1F7141423904}" destId="{8D90AA9E-63AE-4F91-84C2-D9DA2D492551}" srcOrd="2" destOrd="0" presId="urn:microsoft.com/office/officeart/2005/8/layout/gear1"/>
    <dgm:cxn modelId="{5EE86E91-CF7D-4D3B-8247-8B5ADBB53638}" type="presOf" srcId="{04CD4DE5-0F36-4AC6-A1E5-01BBF9EF5C36}" destId="{1817B9C2-8D01-4208-A15E-913837A9BFB1}" srcOrd="2" destOrd="0" presId="urn:microsoft.com/office/officeart/2005/8/layout/gear1"/>
    <dgm:cxn modelId="{05F03F94-16CC-4AFB-853D-555DA32C4024}" type="presOf" srcId="{156FE8C4-50EB-49CE-B79F-7CDF7866D6E9}" destId="{C0C909B7-ED22-4FFB-ACC1-A20A9116F08B}" srcOrd="0" destOrd="0" presId="urn:microsoft.com/office/officeart/2005/8/layout/gear1"/>
    <dgm:cxn modelId="{E46D4FA5-1736-4CB3-8456-5138A0D67E25}" type="presOf" srcId="{20CCE793-BF0C-4958-B101-442522B0DCF3}" destId="{D422BCD8-7DA1-4ADC-9AF0-16E76A0A05AE}" srcOrd="0" destOrd="0" presId="urn:microsoft.com/office/officeart/2005/8/layout/gear1"/>
    <dgm:cxn modelId="{898CF2A5-8044-4641-ACA6-7A8DD748B864}" type="presOf" srcId="{E85062CF-FA4F-4BB5-B732-D6DBEE1019A5}" destId="{B92B6C5B-AB55-450B-B7AE-EA805F6F6325}" srcOrd="0" destOrd="0" presId="urn:microsoft.com/office/officeart/2005/8/layout/gear1"/>
    <dgm:cxn modelId="{6F6818EC-61CD-469D-AC61-5AAAF3D5B4B3}" type="presOf" srcId="{FC46B8A8-20A3-4BAE-A7A0-DF4176A887B5}" destId="{B75B6F0C-55AE-4827-8A20-0E891AAF644B}" srcOrd="0" destOrd="0" presId="urn:microsoft.com/office/officeart/2005/8/layout/gear1"/>
    <dgm:cxn modelId="{97FB62EF-C936-4977-82B4-2856FC217A71}" type="presOf" srcId="{FC46B8A8-20A3-4BAE-A7A0-DF4176A887B5}" destId="{342DAD54-7984-45CC-A997-187D7E7A33CD}" srcOrd="3" destOrd="0" presId="urn:microsoft.com/office/officeart/2005/8/layout/gear1"/>
    <dgm:cxn modelId="{AE2655F4-47C6-4EF3-A7F4-AAA201DC7393}" type="presOf" srcId="{145FC85C-E402-4756-98EF-1F7141423904}" destId="{6D3A861A-3EE1-4180-90BD-060CAD4FABFE}" srcOrd="1" destOrd="0" presId="urn:microsoft.com/office/officeart/2005/8/layout/gear1"/>
    <dgm:cxn modelId="{F297D3F8-FF78-47E0-9C29-1600FCB1A642}" srcId="{156FE8C4-50EB-49CE-B79F-7CDF7866D6E9}" destId="{FC46B8A8-20A3-4BAE-A7A0-DF4176A887B5}" srcOrd="2" destOrd="0" parTransId="{44BA0438-0C94-4075-B8CA-7F57CDD3BFB2}" sibTransId="{20CCE793-BF0C-4958-B101-442522B0DCF3}"/>
    <dgm:cxn modelId="{D15DA188-E021-4F39-8DC6-AA6D0CB7F1D6}" type="presParOf" srcId="{C0C909B7-ED22-4FFB-ACC1-A20A9116F08B}" destId="{AE0B055F-9D99-42E9-AF2C-06E49D001775}" srcOrd="0" destOrd="0" presId="urn:microsoft.com/office/officeart/2005/8/layout/gear1"/>
    <dgm:cxn modelId="{9339F60D-3427-4005-AD45-52161F64B572}" type="presParOf" srcId="{C0C909B7-ED22-4FFB-ACC1-A20A9116F08B}" destId="{6D3A861A-3EE1-4180-90BD-060CAD4FABFE}" srcOrd="1" destOrd="0" presId="urn:microsoft.com/office/officeart/2005/8/layout/gear1"/>
    <dgm:cxn modelId="{1C383B13-1D12-4ECC-A68E-5C4D9F35987A}" type="presParOf" srcId="{C0C909B7-ED22-4FFB-ACC1-A20A9116F08B}" destId="{8D90AA9E-63AE-4F91-84C2-D9DA2D492551}" srcOrd="2" destOrd="0" presId="urn:microsoft.com/office/officeart/2005/8/layout/gear1"/>
    <dgm:cxn modelId="{AC481A09-E436-4253-80AA-1A5C35FC5AFD}" type="presParOf" srcId="{C0C909B7-ED22-4FFB-ACC1-A20A9116F08B}" destId="{1642DCC4-9F61-4438-B653-365D37C15693}" srcOrd="3" destOrd="0" presId="urn:microsoft.com/office/officeart/2005/8/layout/gear1"/>
    <dgm:cxn modelId="{77A81CE2-5051-4008-B095-B103BFF9EAC1}" type="presParOf" srcId="{C0C909B7-ED22-4FFB-ACC1-A20A9116F08B}" destId="{16E18D0D-02AC-45DA-ADAA-CF794909102A}" srcOrd="4" destOrd="0" presId="urn:microsoft.com/office/officeart/2005/8/layout/gear1"/>
    <dgm:cxn modelId="{2D3544E1-0EB8-489E-AC9B-1277F835DB33}" type="presParOf" srcId="{C0C909B7-ED22-4FFB-ACC1-A20A9116F08B}" destId="{1817B9C2-8D01-4208-A15E-913837A9BFB1}" srcOrd="5" destOrd="0" presId="urn:microsoft.com/office/officeart/2005/8/layout/gear1"/>
    <dgm:cxn modelId="{2EA0E907-8858-4312-9EF0-B424D3AE6E0E}" type="presParOf" srcId="{C0C909B7-ED22-4FFB-ACC1-A20A9116F08B}" destId="{B75B6F0C-55AE-4827-8A20-0E891AAF644B}" srcOrd="6" destOrd="0" presId="urn:microsoft.com/office/officeart/2005/8/layout/gear1"/>
    <dgm:cxn modelId="{0C057CA0-F2A3-4B1A-A4E4-9C585EDE431E}" type="presParOf" srcId="{C0C909B7-ED22-4FFB-ACC1-A20A9116F08B}" destId="{2D0C1B86-0893-41AE-BD55-01BDA35538FC}" srcOrd="7" destOrd="0" presId="urn:microsoft.com/office/officeart/2005/8/layout/gear1"/>
    <dgm:cxn modelId="{1861D8DD-9C92-49F6-989B-3EA5E10AB04C}" type="presParOf" srcId="{C0C909B7-ED22-4FFB-ACC1-A20A9116F08B}" destId="{A0E85A28-5B4C-495F-9C67-6BD068D0C9F6}" srcOrd="8" destOrd="0" presId="urn:microsoft.com/office/officeart/2005/8/layout/gear1"/>
    <dgm:cxn modelId="{74956B69-0836-4A62-8E3D-903FA65FBEB2}" type="presParOf" srcId="{C0C909B7-ED22-4FFB-ACC1-A20A9116F08B}" destId="{342DAD54-7984-45CC-A997-187D7E7A33CD}" srcOrd="9" destOrd="0" presId="urn:microsoft.com/office/officeart/2005/8/layout/gear1"/>
    <dgm:cxn modelId="{6029B4BC-E7AA-4521-AA64-24AB2AE4D5A5}" type="presParOf" srcId="{C0C909B7-ED22-4FFB-ACC1-A20A9116F08B}" destId="{B92B6C5B-AB55-450B-B7AE-EA805F6F6325}" srcOrd="10" destOrd="0" presId="urn:microsoft.com/office/officeart/2005/8/layout/gear1"/>
    <dgm:cxn modelId="{37DCF797-72CA-4252-9D6D-80D167A8F1E7}" type="presParOf" srcId="{C0C909B7-ED22-4FFB-ACC1-A20A9116F08B}" destId="{48CBC51C-CF95-4B8A-8D69-1878A15A0DBA}" srcOrd="11" destOrd="0" presId="urn:microsoft.com/office/officeart/2005/8/layout/gear1"/>
    <dgm:cxn modelId="{D2A380A1-B2FC-4FA6-8F33-E777F9AEFD44}" type="presParOf" srcId="{C0C909B7-ED22-4FFB-ACC1-A20A9116F08B}" destId="{D422BCD8-7DA1-4ADC-9AF0-16E76A0A05A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055F-9D99-42E9-AF2C-06E49D001775}">
      <dsp:nvSpPr>
        <dsp:cNvPr id="0" name=""/>
        <dsp:cNvSpPr/>
      </dsp:nvSpPr>
      <dsp:spPr>
        <a:xfrm>
          <a:off x="1619391" y="655171"/>
          <a:ext cx="800764" cy="800764"/>
        </a:xfrm>
        <a:prstGeom prst="gear9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>
        <a:off x="1780380" y="842746"/>
        <a:ext cx="478786" cy="411609"/>
      </dsp:txXfrm>
    </dsp:sp>
    <dsp:sp modelId="{1642DCC4-9F61-4438-B653-365D37C15693}">
      <dsp:nvSpPr>
        <dsp:cNvPr id="0" name=""/>
        <dsp:cNvSpPr/>
      </dsp:nvSpPr>
      <dsp:spPr>
        <a:xfrm>
          <a:off x="1153491" y="465899"/>
          <a:ext cx="582374" cy="582374"/>
        </a:xfrm>
        <a:prstGeom prst="gear6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800" kern="1200"/>
        </a:p>
      </dsp:txBody>
      <dsp:txXfrm>
        <a:off x="1300105" y="613400"/>
        <a:ext cx="289146" cy="287372"/>
      </dsp:txXfrm>
    </dsp:sp>
    <dsp:sp modelId="{B75B6F0C-55AE-4827-8A20-0E891AAF644B}">
      <dsp:nvSpPr>
        <dsp:cNvPr id="0" name=""/>
        <dsp:cNvSpPr/>
      </dsp:nvSpPr>
      <dsp:spPr>
        <a:xfrm rot="20700000">
          <a:off x="1479680" y="64120"/>
          <a:ext cx="570608" cy="570608"/>
        </a:xfrm>
        <a:prstGeom prst="gear6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900" kern="1200"/>
        </a:p>
      </dsp:txBody>
      <dsp:txXfrm rot="-20700000">
        <a:off x="1604831" y="189271"/>
        <a:ext cx="320305" cy="320305"/>
      </dsp:txXfrm>
    </dsp:sp>
    <dsp:sp modelId="{B92B6C5B-AB55-450B-B7AE-EA805F6F6325}">
      <dsp:nvSpPr>
        <dsp:cNvPr id="0" name=""/>
        <dsp:cNvSpPr/>
      </dsp:nvSpPr>
      <dsp:spPr>
        <a:xfrm>
          <a:off x="1531764" y="548305"/>
          <a:ext cx="1024978" cy="1024978"/>
        </a:xfrm>
        <a:prstGeom prst="circularArrow">
          <a:avLst>
            <a:gd name="adj1" fmla="val 4687"/>
            <a:gd name="adj2" fmla="val 299029"/>
            <a:gd name="adj3" fmla="val 2366976"/>
            <a:gd name="adj4" fmla="val 16231660"/>
            <a:gd name="adj5" fmla="val 5469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BC51C-CF95-4B8A-8D69-1878A15A0DBA}">
      <dsp:nvSpPr>
        <dsp:cNvPr id="0" name=""/>
        <dsp:cNvSpPr/>
      </dsp:nvSpPr>
      <dsp:spPr>
        <a:xfrm>
          <a:off x="1050354" y="348793"/>
          <a:ext cx="744711" cy="74471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2BCD8-7DA1-4ADC-9AF0-16E76A0A05AE}">
      <dsp:nvSpPr>
        <dsp:cNvPr id="0" name=""/>
        <dsp:cNvSpPr/>
      </dsp:nvSpPr>
      <dsp:spPr>
        <a:xfrm>
          <a:off x="1347693" y="-49112"/>
          <a:ext cx="802948" cy="80294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08BCF-0BF0-408A-9C30-D255DF5123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78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73D91-553A-4FA4-BF0D-C0C6D51CD39A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2ECF3-ADE8-48E1-ACFD-BCC796C232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6552-BEE9-40A4-AD10-D34A9720651B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748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5BC93-1589-498B-A26E-21605D4E8DBE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809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30BB-4A4B-4FC7-ADFA-80BD834BDE87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23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3E6C-F280-4B89-B324-A0A99D7C62E9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611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3939-42E1-48D3-BC7E-D0B3577A94D7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46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04B8-9C93-4B82-94F2-31EEB9AD26C3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412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0DDD-E2E1-4EC4-9648-6C24D5844F57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9323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78C9D-2D75-4A77-AC75-319CDEA2C04F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152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A87BF-D9EE-482A-BA78-130D8BF4EA81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320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0AC18-C3A6-455C-BB89-15B5C32E3C65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28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10EBE-7C39-4C9E-8C04-637E7B774BDE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559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8B174-2179-4459-A656-36F534A87312}" type="datetime1">
              <a:rPr lang="en-SG" smtClean="0"/>
              <a:pPr/>
              <a:t>3/10/2023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2CBA-7AD2-4D7C-A74E-67F9EB53215C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339FC-F5B3-CAAA-99B9-195E72EDA05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0" y="0"/>
            <a:ext cx="18002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 (Closed) and Non-Sensitive</a:t>
            </a:r>
          </a:p>
        </p:txBody>
      </p:sp>
    </p:spTree>
    <p:extLst>
      <p:ext uri="{BB962C8B-B14F-4D97-AF65-F5344CB8AC3E}">
        <p14:creationId xmlns:p14="http://schemas.microsoft.com/office/powerpoint/2010/main" val="151049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FF"/>
                </a:solidFill>
              </a:rPr>
              <a:t>IT1311 Decision Analysis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b="1" i="1" dirty="0">
                <a:solidFill>
                  <a:srgbClr val="FF0000"/>
                </a:solidFill>
              </a:rPr>
              <a:t>Data-driven Decision Making</a:t>
            </a:r>
            <a:endParaRPr lang="en-SG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algn="ctr"/>
            <a:r>
              <a:rPr lang="en-SG" sz="1800" b="0" i="1" u="none" strike="noStrike" baseline="0" dirty="0">
                <a:solidFill>
                  <a:srgbClr val="205868"/>
                </a:solidFill>
                <a:latin typeface="Calibri" panose="020F0502020204030204" pitchFamily="34" charset="0"/>
              </a:rPr>
              <a:t>Bayes’ Theorem </a:t>
            </a:r>
            <a:endParaRPr lang="en-SG" sz="2400" i="1" dirty="0">
              <a:solidFill>
                <a:schemeClr val="accent5">
                  <a:lumMod val="50000"/>
                </a:schemeClr>
              </a:solidFill>
              <a:latin typeface="Albertus Extra Bold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2478603"/>
              </p:ext>
            </p:extLst>
          </p:nvPr>
        </p:nvGraphicFramePr>
        <p:xfrm>
          <a:off x="5940152" y="4133304"/>
          <a:ext cx="3384376" cy="145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65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Autofit/>
          </a:bodyPr>
          <a:lstStyle/>
          <a:p>
            <a:r>
              <a:rPr lang="en-SG" sz="2400" u="sng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  <a:r>
              <a:rPr lang="en-SG" sz="2400" dirty="0"/>
              <a:t>. In column 1 enter the states of nature. In column 2 enter the </a:t>
            </a:r>
            <a:r>
              <a:rPr lang="en-SG" sz="2400" i="1" dirty="0"/>
              <a:t>prior probabilities </a:t>
            </a:r>
            <a:r>
              <a:rPr lang="en-SG" sz="2400" dirty="0"/>
              <a:t>for the states of nature. In column 3 enter the </a:t>
            </a:r>
            <a:r>
              <a:rPr lang="en-SG" sz="2400" i="1" dirty="0"/>
              <a:t>conditional probabilities </a:t>
            </a:r>
            <a:r>
              <a:rPr lang="en-SG" sz="2400" dirty="0"/>
              <a:t>of a favourable market research report (</a:t>
            </a:r>
            <a:r>
              <a:rPr lang="en-SG" sz="2400" i="1" dirty="0"/>
              <a:t>F</a:t>
            </a:r>
            <a:r>
              <a:rPr lang="en-SG" sz="2400" dirty="0"/>
              <a:t>) given each state of nature</a:t>
            </a:r>
          </a:p>
          <a:p>
            <a:r>
              <a:rPr lang="en-SG" sz="2400" u="sng" dirty="0">
                <a:solidFill>
                  <a:schemeClr val="accent6">
                    <a:lumMod val="75000"/>
                  </a:schemeClr>
                </a:solidFill>
              </a:rPr>
              <a:t>Step 2.</a:t>
            </a:r>
            <a:r>
              <a:rPr lang="en-SG" sz="2400" dirty="0"/>
              <a:t> In column 4 compute the joint probabilities by multiplying the prior probability values in column 2 by the corresponding conditional probability values in column 3</a:t>
            </a:r>
          </a:p>
          <a:p>
            <a:r>
              <a:rPr lang="en-SG" sz="2400" u="sng" dirty="0">
                <a:solidFill>
                  <a:schemeClr val="accent6">
                    <a:lumMod val="75000"/>
                  </a:schemeClr>
                </a:solidFill>
              </a:rPr>
              <a:t>Step 3.</a:t>
            </a:r>
            <a:r>
              <a:rPr lang="en-SG" sz="2400" dirty="0"/>
              <a:t> Sum the joint probabilities in column 4 to obtain the probability of a favourable market research report, </a:t>
            </a:r>
            <a:r>
              <a:rPr lang="en-SG" sz="2400" i="1" dirty="0"/>
              <a:t>P</a:t>
            </a:r>
            <a:r>
              <a:rPr lang="en-SG" sz="2400" dirty="0"/>
              <a:t>(</a:t>
            </a:r>
            <a:r>
              <a:rPr lang="en-SG" sz="2400" i="1" dirty="0"/>
              <a:t>F</a:t>
            </a:r>
            <a:r>
              <a:rPr lang="en-SG" sz="2400" dirty="0"/>
              <a:t>)</a:t>
            </a:r>
          </a:p>
          <a:p>
            <a:r>
              <a:rPr lang="en-SG" sz="2400" u="sng" dirty="0">
                <a:solidFill>
                  <a:schemeClr val="accent6">
                    <a:lumMod val="75000"/>
                  </a:schemeClr>
                </a:solidFill>
              </a:rPr>
              <a:t>Step 4.</a:t>
            </a:r>
            <a:r>
              <a:rPr lang="en-SG" sz="2400" dirty="0"/>
              <a:t> Divide each joint probability in column 4 by </a:t>
            </a:r>
            <a:r>
              <a:rPr lang="en-SG" sz="2400" i="1" dirty="0"/>
              <a:t>P</a:t>
            </a:r>
            <a:r>
              <a:rPr lang="en-SG" sz="2400" dirty="0"/>
              <a:t>(</a:t>
            </a:r>
            <a:r>
              <a:rPr lang="en-SG" sz="2400" i="1" dirty="0"/>
              <a:t>F</a:t>
            </a:r>
            <a:r>
              <a:rPr lang="en-SG" sz="2400" dirty="0"/>
              <a:t>)  0.77 to obtain the revised or </a:t>
            </a:r>
            <a:r>
              <a:rPr lang="en-SG" sz="2400" i="1" dirty="0"/>
              <a:t>posterior probabilities, P</a:t>
            </a:r>
            <a:r>
              <a:rPr lang="en-SG" sz="2400" dirty="0"/>
              <a:t>(</a:t>
            </a:r>
            <a:r>
              <a:rPr lang="en-SG" sz="2400" i="1" dirty="0"/>
              <a:t>s</a:t>
            </a:r>
            <a:r>
              <a:rPr lang="en-SG" sz="2400" dirty="0"/>
              <a:t>1 | </a:t>
            </a:r>
            <a:r>
              <a:rPr lang="en-SG" sz="2400" i="1" dirty="0"/>
              <a:t>F</a:t>
            </a:r>
            <a:r>
              <a:rPr lang="en-SG" sz="2400" dirty="0"/>
              <a:t>) and </a:t>
            </a:r>
            <a:r>
              <a:rPr lang="en-SG" sz="2400" i="1" dirty="0"/>
              <a:t>P</a:t>
            </a:r>
            <a:r>
              <a:rPr lang="en-SG" sz="2400" dirty="0"/>
              <a:t>(</a:t>
            </a:r>
            <a:r>
              <a:rPr lang="en-SG" sz="2400" i="1" dirty="0"/>
              <a:t>s</a:t>
            </a:r>
            <a:r>
              <a:rPr lang="en-SG" sz="2400" dirty="0"/>
              <a:t>2 | </a:t>
            </a:r>
            <a:r>
              <a:rPr lang="en-SG" sz="2400" i="1" dirty="0"/>
              <a:t>F</a:t>
            </a:r>
            <a:r>
              <a:rPr lang="en-SG" sz="2400" dirty="0"/>
              <a:t>)</a:t>
            </a:r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10</a:t>
            </a:fld>
            <a:endParaRPr lang="en-SG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2335" y="404664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00FF"/>
                </a:solidFill>
              </a:rPr>
              <a:t>PDC Scenario Continued -</a:t>
            </a:r>
            <a:br>
              <a:rPr lang="en-GB" sz="3600" b="1" dirty="0">
                <a:solidFill>
                  <a:srgbClr val="0000FF"/>
                </a:solidFill>
              </a:rPr>
            </a:br>
            <a:r>
              <a:rPr lang="en-GB" sz="3600" b="1" dirty="0">
                <a:solidFill>
                  <a:srgbClr val="FF0000"/>
                </a:solidFill>
              </a:rPr>
              <a:t>steps in calculating the branch probability</a:t>
            </a:r>
            <a:endParaRPr lang="en-S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13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PDC Scenario Continued – 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sz="4000" b="1" dirty="0">
                <a:solidFill>
                  <a:srgbClr val="FF0000"/>
                </a:solidFill>
              </a:rPr>
              <a:t>Putting probabilities into the fav branch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11</a:t>
            </a:fld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144886" y="1484784"/>
            <a:ext cx="4464496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If the market research study is undertaken: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i="1" dirty="0"/>
              <a:t>	P</a:t>
            </a:r>
            <a:r>
              <a:rPr lang="en-US" dirty="0"/>
              <a:t>(Favorable report)  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) = 0.77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 	</a:t>
            </a:r>
            <a:r>
              <a:rPr lang="en-US" i="1" dirty="0"/>
              <a:t>P</a:t>
            </a:r>
            <a:r>
              <a:rPr lang="en-US" dirty="0"/>
              <a:t>(Unfavorable report) = </a:t>
            </a:r>
            <a:r>
              <a:rPr lang="en-US" i="1" dirty="0"/>
              <a:t>P</a:t>
            </a:r>
            <a:r>
              <a:rPr lang="en-US" dirty="0"/>
              <a:t>(U) = 0.23 	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If the market research report is </a:t>
            </a:r>
            <a:r>
              <a:rPr lang="en-US" b="1" dirty="0">
                <a:solidFill>
                  <a:srgbClr val="FF0000"/>
                </a:solidFill>
              </a:rPr>
              <a:t>favorable</a:t>
            </a:r>
            <a:r>
              <a:rPr lang="en-US" dirty="0"/>
              <a:t>: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 	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Strong</a:t>
            </a:r>
            <a:r>
              <a:rPr lang="en-US" dirty="0"/>
              <a:t> demand | </a:t>
            </a:r>
            <a:r>
              <a:rPr lang="en-US" dirty="0">
                <a:solidFill>
                  <a:srgbClr val="FF0000"/>
                </a:solidFill>
              </a:rPr>
              <a:t>favorable</a:t>
            </a:r>
            <a:r>
              <a:rPr lang="en-US" dirty="0"/>
              <a:t> report)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		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0.94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	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i="1" dirty="0"/>
              <a:t>	P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Weak</a:t>
            </a:r>
            <a:r>
              <a:rPr lang="en-US" dirty="0"/>
              <a:t> demand | </a:t>
            </a:r>
            <a:r>
              <a:rPr lang="en-US" dirty="0">
                <a:solidFill>
                  <a:srgbClr val="FF0000"/>
                </a:solidFill>
              </a:rPr>
              <a:t>favorable</a:t>
            </a:r>
            <a:r>
              <a:rPr lang="en-US" dirty="0"/>
              <a:t> report)  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dirty="0"/>
              <a:t>		=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2</a:t>
            </a:r>
            <a:r>
              <a:rPr lang="en-US" dirty="0"/>
              <a:t>|</a:t>
            </a:r>
            <a:r>
              <a:rPr lang="en-US" i="1" dirty="0"/>
              <a:t>F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0.06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6790" y="3826559"/>
            <a:ext cx="210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(revised  from 0.8 to 0.94)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H="1" flipV="1">
            <a:off x="2665169" y="3682543"/>
            <a:ext cx="594762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665167" y="4906679"/>
            <a:ext cx="504055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12052" y="5256218"/>
            <a:ext cx="210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(revised  from 0.2 to 0.06)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593C6-624D-4B80-B011-CFC81D84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083" y="1624465"/>
            <a:ext cx="4586405" cy="39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18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43"/>
            <a:ext cx="8229600" cy="11430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-</a:t>
            </a:r>
            <a:br>
              <a:rPr lang="en-GB" sz="3600" b="1" dirty="0">
                <a:solidFill>
                  <a:srgbClr val="0000FF"/>
                </a:solidFill>
              </a:rPr>
            </a:br>
            <a:r>
              <a:rPr lang="en-GB" sz="3600" b="1" dirty="0">
                <a:solidFill>
                  <a:srgbClr val="FF0000"/>
                </a:solidFill>
              </a:rPr>
              <a:t>calculating the branch probability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0034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Similarly for the </a:t>
            </a:r>
            <a:r>
              <a:rPr lang="en-GB" sz="2400" u="sng" dirty="0">
                <a:solidFill>
                  <a:schemeClr val="accent6">
                    <a:lumMod val="75000"/>
                  </a:schemeClr>
                </a:solidFill>
              </a:rPr>
              <a:t>unfavourable market research </a:t>
            </a:r>
            <a:r>
              <a:rPr lang="en-GB" sz="2400" dirty="0"/>
              <a:t>report, we use the same steps to compute the Posterior probabilities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5582"/>
            <a:ext cx="9252248" cy="248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39" y="2223120"/>
            <a:ext cx="53054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6"/>
          <p:cNvSpPr/>
          <p:nvPr/>
        </p:nvSpPr>
        <p:spPr>
          <a:xfrm>
            <a:off x="3923928" y="3299519"/>
            <a:ext cx="1080120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5447679" y="2471045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288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28800"/>
            <a:ext cx="8363272" cy="4525963"/>
          </a:xfrm>
        </p:spPr>
        <p:txBody>
          <a:bodyPr>
            <a:noAutofit/>
          </a:bodyPr>
          <a:lstStyle/>
          <a:p>
            <a:pPr>
              <a:buClr>
                <a:srgbClr val="66FFFF"/>
              </a:buClr>
              <a:buSzPct val="75000"/>
              <a:buNone/>
            </a:pPr>
            <a:r>
              <a:rPr lang="en-US" sz="1800" dirty="0"/>
              <a:t>If the market research report is </a:t>
            </a:r>
            <a:r>
              <a:rPr lang="en-US" sz="1800" b="1" dirty="0">
                <a:solidFill>
                  <a:srgbClr val="FF0000"/>
                </a:solidFill>
              </a:rPr>
              <a:t>unfavorable</a:t>
            </a:r>
            <a:r>
              <a:rPr lang="en-US" sz="1800" dirty="0"/>
              <a:t>:</a:t>
            </a:r>
          </a:p>
          <a:p>
            <a:pPr>
              <a:buClr>
                <a:srgbClr val="66FFFF"/>
              </a:buClr>
              <a:buSzPct val="75000"/>
              <a:buNone/>
            </a:pPr>
            <a:r>
              <a:rPr lang="en-US" sz="1800" dirty="0"/>
              <a:t> 	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Strong</a:t>
            </a:r>
            <a:r>
              <a:rPr lang="en-US" sz="1800" dirty="0"/>
              <a:t> demand |</a:t>
            </a:r>
            <a:r>
              <a:rPr lang="en-US" sz="1800" dirty="0">
                <a:solidFill>
                  <a:srgbClr val="FF0000"/>
                </a:solidFill>
              </a:rPr>
              <a:t>unfavorable</a:t>
            </a:r>
            <a:r>
              <a:rPr lang="en-US" sz="1800" dirty="0"/>
              <a:t> report)  =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s</a:t>
            </a:r>
            <a:r>
              <a:rPr lang="en-US" sz="1800" baseline="-25000" dirty="0"/>
              <a:t>1</a:t>
            </a:r>
            <a:r>
              <a:rPr lang="en-US" sz="1800" dirty="0"/>
              <a:t>|</a:t>
            </a:r>
            <a:r>
              <a:rPr lang="en-US" sz="1800" i="1" dirty="0"/>
              <a:t>U</a:t>
            </a:r>
            <a:r>
              <a:rPr lang="en-US" sz="1800" dirty="0"/>
              <a:t>) = 0.35</a:t>
            </a:r>
          </a:p>
          <a:p>
            <a:pPr>
              <a:buClr>
                <a:srgbClr val="66FFFF"/>
              </a:buClr>
              <a:buSzPct val="75000"/>
              <a:buNone/>
            </a:pPr>
            <a:r>
              <a:rPr lang="en-US" sz="1800" dirty="0"/>
              <a:t>	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FF0000"/>
                </a:solidFill>
              </a:rPr>
              <a:t>Weak</a:t>
            </a:r>
            <a:r>
              <a:rPr lang="en-US" sz="1800" dirty="0"/>
              <a:t> demand |</a:t>
            </a:r>
            <a:r>
              <a:rPr lang="en-US" sz="1800" dirty="0">
                <a:solidFill>
                  <a:srgbClr val="FF0000"/>
                </a:solidFill>
              </a:rPr>
              <a:t>unfavorable</a:t>
            </a:r>
            <a:r>
              <a:rPr lang="en-US" sz="1800" dirty="0"/>
              <a:t> report)  = </a:t>
            </a:r>
            <a:r>
              <a:rPr lang="en-US" sz="1800" i="1" dirty="0"/>
              <a:t>P</a:t>
            </a:r>
            <a:r>
              <a:rPr lang="en-US" sz="1800" dirty="0"/>
              <a:t>(</a:t>
            </a:r>
            <a:r>
              <a:rPr lang="en-US" sz="1800" i="1" dirty="0"/>
              <a:t>s</a:t>
            </a:r>
            <a:r>
              <a:rPr lang="en-US" sz="1800" baseline="-25000" dirty="0"/>
              <a:t>2</a:t>
            </a:r>
            <a:r>
              <a:rPr lang="en-US" sz="1800" dirty="0"/>
              <a:t>|</a:t>
            </a:r>
            <a:r>
              <a:rPr lang="en-US" sz="1800" i="1" dirty="0"/>
              <a:t>U</a:t>
            </a:r>
            <a:r>
              <a:rPr lang="en-US" sz="1800" dirty="0"/>
              <a:t>) = 0.65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13</a:t>
            </a:fld>
            <a:endParaRPr lang="en-SG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780928"/>
            <a:ext cx="46386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16216" y="3402578"/>
            <a:ext cx="210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(revised  from 0.8 to 0.35)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92081" y="3284984"/>
            <a:ext cx="1368151" cy="37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220072" y="3736196"/>
            <a:ext cx="1368151" cy="379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60232" y="3925798"/>
            <a:ext cx="2106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(revised  from 0.2 to 0.65)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1A971925-5A0A-402D-AFC8-6A363116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40" y="46528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PDC Scenario Continued – </a:t>
            </a:r>
            <a:br>
              <a:rPr lang="en-GB" b="1" dirty="0">
                <a:solidFill>
                  <a:srgbClr val="0000FF"/>
                </a:solidFill>
              </a:rPr>
            </a:br>
            <a:r>
              <a:rPr lang="en-GB" sz="4000" b="1" dirty="0">
                <a:solidFill>
                  <a:srgbClr val="FF0000"/>
                </a:solidFill>
              </a:rPr>
              <a:t>Putting probabilities into the </a:t>
            </a:r>
            <a:r>
              <a:rPr lang="en-GB" sz="4000" b="1" dirty="0" err="1">
                <a:solidFill>
                  <a:srgbClr val="FF0000"/>
                </a:solidFill>
              </a:rPr>
              <a:t>unfav</a:t>
            </a:r>
            <a:r>
              <a:rPr lang="en-GB" sz="4000" b="1" dirty="0">
                <a:solidFill>
                  <a:srgbClr val="FF0000"/>
                </a:solidFill>
              </a:rPr>
              <a:t> branch</a:t>
            </a:r>
            <a:r>
              <a:rPr lang="en-GB" b="1" dirty="0">
                <a:solidFill>
                  <a:srgbClr val="0000FF"/>
                </a:solidFill>
              </a:rPr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2068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– </a:t>
            </a:r>
            <a:r>
              <a:rPr lang="en-GB" sz="3600" b="1" dirty="0">
                <a:solidFill>
                  <a:srgbClr val="FF0000"/>
                </a:solidFill>
              </a:rPr>
              <a:t>Full Decision Tree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268760"/>
            <a:ext cx="4176464" cy="4525963"/>
          </a:xfrm>
        </p:spPr>
        <p:txBody>
          <a:bodyPr>
            <a:normAutofit/>
          </a:bodyPr>
          <a:lstStyle/>
          <a:p>
            <a:r>
              <a:rPr lang="en-GB" sz="2400" dirty="0"/>
              <a:t>The decision tree on the right summarizes all the branch probabilities discussed so far</a:t>
            </a:r>
          </a:p>
          <a:p>
            <a:r>
              <a:rPr lang="en-GB" sz="2400" dirty="0"/>
              <a:t>Our decision strategy now is to base on a </a:t>
            </a:r>
            <a:r>
              <a:rPr lang="en-GB" sz="2400" u="sng" dirty="0">
                <a:solidFill>
                  <a:srgbClr val="FF0000"/>
                </a:solidFill>
              </a:rPr>
              <a:t>backward pass </a:t>
            </a:r>
            <a:r>
              <a:rPr lang="en-GB" sz="2400" dirty="0"/>
              <a:t>using the steps below:</a:t>
            </a:r>
          </a:p>
          <a:p>
            <a:pPr lvl="1"/>
            <a:r>
              <a:rPr lang="en-SG" sz="2000" dirty="0"/>
              <a:t>At chance nodes, compute the expected value which is </a:t>
            </a:r>
          </a:p>
          <a:p>
            <a:pPr marL="857250" lvl="2" indent="0">
              <a:buNone/>
            </a:pPr>
            <a:r>
              <a:rPr lang="en-SG" sz="1600" b="1" i="1" dirty="0">
                <a:solidFill>
                  <a:srgbClr val="0000FF"/>
                </a:solidFill>
              </a:rPr>
              <a:t>(payoff  x branch probabilities)</a:t>
            </a:r>
          </a:p>
          <a:p>
            <a:pPr lvl="1"/>
            <a:r>
              <a:rPr lang="en-SG" sz="2000" dirty="0"/>
              <a:t>At decision nodes, select the decision branch that leads to the </a:t>
            </a:r>
            <a:r>
              <a:rPr lang="en-SG" sz="2000" u="sng" dirty="0">
                <a:solidFill>
                  <a:srgbClr val="FF0000"/>
                </a:solidFill>
              </a:rPr>
              <a:t>best</a:t>
            </a:r>
            <a:r>
              <a:rPr lang="en-SG" sz="2000" dirty="0"/>
              <a:t> expected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14</a:t>
            </a:fld>
            <a:endParaRPr lang="en-SG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36712"/>
            <a:ext cx="3744416" cy="5964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063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3660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– </a:t>
            </a:r>
            <a:r>
              <a:rPr lang="en-GB" sz="3600" b="1" dirty="0">
                <a:solidFill>
                  <a:srgbClr val="FF0000"/>
                </a:solidFill>
              </a:rPr>
              <a:t>Exp Value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15</a:t>
            </a:fld>
            <a:endParaRPr lang="en-SG"/>
          </a:p>
        </p:txBody>
      </p:sp>
      <p:grpSp>
        <p:nvGrpSpPr>
          <p:cNvPr id="66" name="Group 65"/>
          <p:cNvGrpSpPr/>
          <p:nvPr/>
        </p:nvGrpSpPr>
        <p:grpSpPr>
          <a:xfrm>
            <a:off x="299806" y="889000"/>
            <a:ext cx="8412394" cy="5518150"/>
            <a:chOff x="299806" y="889000"/>
            <a:chExt cx="8412394" cy="5518150"/>
          </a:xfrm>
          <a:noFill/>
        </p:grpSpPr>
        <p:sp>
          <p:nvSpPr>
            <p:cNvPr id="67" name="Rectangle 59"/>
            <p:cNvSpPr>
              <a:spLocks noChangeArrowheads="1"/>
            </p:cNvSpPr>
            <p:nvPr/>
          </p:nvSpPr>
          <p:spPr bwMode="auto">
            <a:xfrm>
              <a:off x="425450" y="889000"/>
              <a:ext cx="8286750" cy="55181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0"/>
            <p:cNvSpPr>
              <a:spLocks noChangeShapeType="1"/>
            </p:cNvSpPr>
            <p:nvPr/>
          </p:nvSpPr>
          <p:spPr bwMode="auto">
            <a:xfrm>
              <a:off x="2319338" y="2930525"/>
              <a:ext cx="798512" cy="647700"/>
            </a:xfrm>
            <a:prstGeom prst="line">
              <a:avLst/>
            </a:prstGeom>
            <a:grpFill/>
            <a:ln w="12700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61"/>
            <p:cNvSpPr>
              <a:spLocks noChangeShapeType="1"/>
            </p:cNvSpPr>
            <p:nvPr/>
          </p:nvSpPr>
          <p:spPr bwMode="auto">
            <a:xfrm flipV="1">
              <a:off x="3468688" y="3176588"/>
              <a:ext cx="747712" cy="41275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62"/>
            <p:cNvSpPr>
              <a:spLocks noChangeShapeType="1"/>
            </p:cNvSpPr>
            <p:nvPr/>
          </p:nvSpPr>
          <p:spPr bwMode="auto">
            <a:xfrm>
              <a:off x="3455988" y="3722688"/>
              <a:ext cx="715962" cy="0"/>
            </a:xfrm>
            <a:prstGeom prst="line">
              <a:avLst/>
            </a:prstGeom>
            <a:grpFill/>
            <a:ln w="12700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3"/>
            <p:cNvSpPr>
              <a:spLocks noChangeShapeType="1"/>
            </p:cNvSpPr>
            <p:nvPr/>
          </p:nvSpPr>
          <p:spPr bwMode="auto">
            <a:xfrm>
              <a:off x="3494088" y="3944938"/>
              <a:ext cx="696912" cy="3333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2168525" y="3182938"/>
              <a:ext cx="796693" cy="708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  </a:t>
              </a:r>
              <a:r>
                <a:rPr lang="en-US" sz="2000" i="1" dirty="0"/>
                <a:t>U</a:t>
              </a:r>
              <a:endParaRPr lang="en-US" sz="2000" dirty="0"/>
            </a:p>
            <a:p>
              <a:pPr algn="l"/>
              <a:r>
                <a:rPr lang="en-US" sz="2000" dirty="0"/>
                <a:t>(0.23)</a:t>
              </a: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3730625" y="2911475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3730625" y="3327400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75" name="Rectangle 67"/>
            <p:cNvSpPr>
              <a:spLocks noChangeArrowheads="1"/>
            </p:cNvSpPr>
            <p:nvPr/>
          </p:nvSpPr>
          <p:spPr bwMode="auto">
            <a:xfrm>
              <a:off x="3743325" y="3732213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4664075" y="2920082"/>
              <a:ext cx="3634008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0.35(8) + 0.65(7) = $7.35 mil</a:t>
              </a:r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4664075" y="3520157"/>
              <a:ext cx="3706143" cy="400752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=0.35(14) + 0.65(5) = $8.15 mil</a:t>
              </a:r>
            </a:p>
          </p:txBody>
        </p:sp>
        <p:sp>
          <p:nvSpPr>
            <p:cNvPr id="78" name="Rectangle 70"/>
            <p:cNvSpPr>
              <a:spLocks noChangeArrowheads="1"/>
            </p:cNvSpPr>
            <p:nvPr/>
          </p:nvSpPr>
          <p:spPr bwMode="auto">
            <a:xfrm>
              <a:off x="4664075" y="4123407"/>
              <a:ext cx="3842399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0.35(20) + 0.65(-9) = $1.15 mil</a:t>
              </a:r>
            </a:p>
          </p:txBody>
        </p:sp>
        <p:sp>
          <p:nvSpPr>
            <p:cNvPr id="79" name="Line 71"/>
            <p:cNvSpPr>
              <a:spLocks noChangeShapeType="1"/>
            </p:cNvSpPr>
            <p:nvPr/>
          </p:nvSpPr>
          <p:spPr bwMode="auto">
            <a:xfrm flipV="1">
              <a:off x="2338388" y="2039938"/>
              <a:ext cx="779462" cy="739775"/>
            </a:xfrm>
            <a:prstGeom prst="line">
              <a:avLst/>
            </a:prstGeom>
            <a:grpFill/>
            <a:ln w="12700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flipV="1">
              <a:off x="3468688" y="1303338"/>
              <a:ext cx="747712" cy="38735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>
              <a:off x="3494088" y="1868488"/>
              <a:ext cx="640494" cy="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3468688" y="2046288"/>
              <a:ext cx="709612" cy="400050"/>
            </a:xfrm>
            <a:prstGeom prst="line">
              <a:avLst/>
            </a:prstGeom>
            <a:grpFill/>
            <a:ln w="12700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2085975" y="1754188"/>
              <a:ext cx="796693" cy="70852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   </a:t>
              </a:r>
              <a:r>
                <a:rPr lang="en-US" sz="2000" i="1" dirty="0"/>
                <a:t>F</a:t>
              </a:r>
              <a:endParaRPr lang="en-US" sz="2000" dirty="0"/>
            </a:p>
            <a:p>
              <a:pPr algn="l"/>
              <a:r>
                <a:rPr lang="en-US" sz="2000" dirty="0"/>
                <a:t>(0.77)</a:t>
              </a:r>
            </a:p>
          </p:txBody>
        </p:sp>
        <p:sp>
          <p:nvSpPr>
            <p:cNvPr id="84" name="Rectangle 76"/>
            <p:cNvSpPr>
              <a:spLocks noChangeArrowheads="1"/>
            </p:cNvSpPr>
            <p:nvPr/>
          </p:nvSpPr>
          <p:spPr bwMode="auto">
            <a:xfrm>
              <a:off x="3743325" y="1036638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3743325" y="1482725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86" name="Rectangle 78"/>
            <p:cNvSpPr>
              <a:spLocks noChangeArrowheads="1"/>
            </p:cNvSpPr>
            <p:nvPr/>
          </p:nvSpPr>
          <p:spPr bwMode="auto">
            <a:xfrm>
              <a:off x="3743325" y="1892300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87" name="Rectangle 79"/>
            <p:cNvSpPr>
              <a:spLocks noChangeArrowheads="1"/>
            </p:cNvSpPr>
            <p:nvPr/>
          </p:nvSpPr>
          <p:spPr bwMode="auto">
            <a:xfrm>
              <a:off x="4651375" y="1084932"/>
              <a:ext cx="3634008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0.94(8) + 0.06(7) = $7.94 mil</a:t>
              </a:r>
            </a:p>
          </p:txBody>
        </p:sp>
        <p:sp>
          <p:nvSpPr>
            <p:cNvPr id="88" name="Rectangle 80"/>
            <p:cNvSpPr>
              <a:spLocks noChangeArrowheads="1"/>
            </p:cNvSpPr>
            <p:nvPr/>
          </p:nvSpPr>
          <p:spPr bwMode="auto">
            <a:xfrm>
              <a:off x="4651375" y="1677069"/>
              <a:ext cx="3893695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0.94(14) + 0.06(5) = $13.46 mil</a:t>
              </a:r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4651375" y="2321594"/>
              <a:ext cx="3972241" cy="400752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0.94(20) + 0.06(-9) = $18.26 mil</a:t>
              </a:r>
            </a:p>
          </p:txBody>
        </p:sp>
        <p:sp>
          <p:nvSpPr>
            <p:cNvPr id="90" name="Oval 82"/>
            <p:cNvSpPr>
              <a:spLocks noChangeArrowheads="1"/>
            </p:cNvSpPr>
            <p:nvPr/>
          </p:nvSpPr>
          <p:spPr bwMode="auto">
            <a:xfrm>
              <a:off x="4171950" y="1077119"/>
              <a:ext cx="444500" cy="4127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6</a:t>
              </a:r>
            </a:p>
          </p:txBody>
        </p:sp>
        <p:sp>
          <p:nvSpPr>
            <p:cNvPr id="91" name="Oval 83"/>
            <p:cNvSpPr>
              <a:spLocks noChangeArrowheads="1"/>
            </p:cNvSpPr>
            <p:nvPr/>
          </p:nvSpPr>
          <p:spPr bwMode="auto">
            <a:xfrm>
              <a:off x="4171950" y="1683544"/>
              <a:ext cx="444500" cy="4127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92" name="Oval 84"/>
            <p:cNvSpPr>
              <a:spLocks noChangeArrowheads="1"/>
            </p:cNvSpPr>
            <p:nvPr/>
          </p:nvSpPr>
          <p:spPr bwMode="auto">
            <a:xfrm>
              <a:off x="4171950" y="2302669"/>
              <a:ext cx="444500" cy="411163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8</a:t>
              </a:r>
            </a:p>
          </p:txBody>
        </p:sp>
        <p:sp>
          <p:nvSpPr>
            <p:cNvPr id="93" name="Oval 85"/>
            <p:cNvSpPr>
              <a:spLocks noChangeArrowheads="1"/>
            </p:cNvSpPr>
            <p:nvPr/>
          </p:nvSpPr>
          <p:spPr bwMode="auto">
            <a:xfrm>
              <a:off x="4171950" y="2948782"/>
              <a:ext cx="442913" cy="382587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94" name="Oval 86"/>
            <p:cNvSpPr>
              <a:spLocks noChangeArrowheads="1"/>
            </p:cNvSpPr>
            <p:nvPr/>
          </p:nvSpPr>
          <p:spPr bwMode="auto">
            <a:xfrm>
              <a:off x="4171950" y="3528219"/>
              <a:ext cx="442913" cy="3825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auto">
            <a:xfrm>
              <a:off x="4171950" y="4112419"/>
              <a:ext cx="442913" cy="3825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105150" y="1692275"/>
              <a:ext cx="368300" cy="3778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97" name="Rectangle 89"/>
            <p:cNvSpPr>
              <a:spLocks noChangeArrowheads="1"/>
            </p:cNvSpPr>
            <p:nvPr/>
          </p:nvSpPr>
          <p:spPr bwMode="auto">
            <a:xfrm>
              <a:off x="3105150" y="3584575"/>
              <a:ext cx="368300" cy="3651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98" name="Oval 90"/>
            <p:cNvSpPr>
              <a:spLocks noChangeArrowheads="1"/>
            </p:cNvSpPr>
            <p:nvPr/>
          </p:nvSpPr>
          <p:spPr bwMode="auto">
            <a:xfrm>
              <a:off x="1924050" y="2635250"/>
              <a:ext cx="444500" cy="412750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1570053" y="1297738"/>
              <a:ext cx="2137851" cy="3699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114300" lvl="1" algn="l"/>
              <a:r>
                <a:rPr lang="en-US" dirty="0"/>
                <a:t>     EV = $18.26 mil</a:t>
              </a:r>
            </a:p>
          </p:txBody>
        </p:sp>
        <p:sp>
          <p:nvSpPr>
            <p:cNvPr id="100" name="Rectangle 92"/>
            <p:cNvSpPr>
              <a:spLocks noChangeArrowheads="1"/>
            </p:cNvSpPr>
            <p:nvPr/>
          </p:nvSpPr>
          <p:spPr bwMode="auto">
            <a:xfrm>
              <a:off x="2076450" y="3932238"/>
              <a:ext cx="1766094" cy="3699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indent="-342900"/>
              <a:r>
                <a:rPr lang="en-US" dirty="0"/>
                <a:t>    EV = $8.15 mil</a:t>
              </a:r>
            </a:p>
          </p:txBody>
        </p:sp>
        <p:sp>
          <p:nvSpPr>
            <p:cNvPr id="101" name="Rectangle 93"/>
            <p:cNvSpPr>
              <a:spLocks noChangeArrowheads="1"/>
            </p:cNvSpPr>
            <p:nvPr/>
          </p:nvSpPr>
          <p:spPr bwMode="auto">
            <a:xfrm>
              <a:off x="445414" y="2338946"/>
              <a:ext cx="1477043" cy="646973"/>
            </a:xfrm>
            <a:prstGeom prst="rect">
              <a:avLst/>
            </a:prstGeom>
            <a:grp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114300" lvl="1" algn="l"/>
              <a:r>
                <a:rPr lang="en-US" dirty="0"/>
                <a:t>EV (node 2) = $15.93 mil</a:t>
              </a:r>
            </a:p>
          </p:txBody>
        </p:sp>
        <p:sp>
          <p:nvSpPr>
            <p:cNvPr id="102" name="Rectangle 94"/>
            <p:cNvSpPr>
              <a:spLocks noChangeArrowheads="1"/>
            </p:cNvSpPr>
            <p:nvPr/>
          </p:nvSpPr>
          <p:spPr bwMode="auto">
            <a:xfrm>
              <a:off x="1022350" y="3902075"/>
              <a:ext cx="368300" cy="3651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03" name="Line 95"/>
            <p:cNvSpPr>
              <a:spLocks noChangeShapeType="1"/>
            </p:cNvSpPr>
            <p:nvPr/>
          </p:nvSpPr>
          <p:spPr bwMode="auto">
            <a:xfrm>
              <a:off x="1392238" y="4251325"/>
              <a:ext cx="1725612" cy="127000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V="1">
              <a:off x="3468688" y="4954588"/>
              <a:ext cx="703262" cy="412750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>
              <a:off x="3455988" y="5538786"/>
              <a:ext cx="715962" cy="9526"/>
            </a:xfrm>
            <a:prstGeom prst="line">
              <a:avLst/>
            </a:prstGeom>
            <a:grpFill/>
            <a:ln w="12700">
              <a:solidFill>
                <a:srgbClr val="FFFFFF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8"/>
            <p:cNvSpPr>
              <a:spLocks noChangeShapeType="1"/>
            </p:cNvSpPr>
            <p:nvPr/>
          </p:nvSpPr>
          <p:spPr bwMode="auto">
            <a:xfrm>
              <a:off x="3481388" y="5710238"/>
              <a:ext cx="709612" cy="371475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99"/>
            <p:cNvSpPr>
              <a:spLocks noChangeArrowheads="1"/>
            </p:cNvSpPr>
            <p:nvPr/>
          </p:nvSpPr>
          <p:spPr bwMode="auto">
            <a:xfrm>
              <a:off x="3730625" y="4689475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1</a:t>
              </a:r>
            </a:p>
          </p:txBody>
        </p:sp>
        <p:sp>
          <p:nvSpPr>
            <p:cNvPr id="108" name="Rectangle 100"/>
            <p:cNvSpPr>
              <a:spLocks noChangeArrowheads="1"/>
            </p:cNvSpPr>
            <p:nvPr/>
          </p:nvSpPr>
          <p:spPr bwMode="auto">
            <a:xfrm>
              <a:off x="3730625" y="5105400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2</a:t>
              </a:r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3743325" y="5548313"/>
              <a:ext cx="403957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i="1"/>
                <a:t>d</a:t>
              </a:r>
              <a:r>
                <a:rPr lang="en-US" sz="2000" baseline="-25000"/>
                <a:t>3</a:t>
              </a:r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4664075" y="4698082"/>
              <a:ext cx="3374322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0.8(8) + 0.2(7) = $7.80 mil</a:t>
              </a: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4664075" y="5322888"/>
              <a:ext cx="3634008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0.8(14) + 0.2(5) = $12.20 mil</a:t>
              </a:r>
            </a:p>
          </p:txBody>
        </p:sp>
        <p:sp>
          <p:nvSpPr>
            <p:cNvPr id="112" name="Rectangle 104"/>
            <p:cNvSpPr>
              <a:spLocks noChangeArrowheads="1"/>
            </p:cNvSpPr>
            <p:nvPr/>
          </p:nvSpPr>
          <p:spPr bwMode="auto">
            <a:xfrm>
              <a:off x="4664075" y="5888038"/>
              <a:ext cx="3712555" cy="40075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2000" dirty="0"/>
                <a:t>EV = 0.8(20) + 0.2(-9) = $14.20 mil</a:t>
              </a:r>
            </a:p>
          </p:txBody>
        </p:sp>
        <p:sp>
          <p:nvSpPr>
            <p:cNvPr id="113" name="Oval 105"/>
            <p:cNvSpPr>
              <a:spLocks noChangeArrowheads="1"/>
            </p:cNvSpPr>
            <p:nvPr/>
          </p:nvSpPr>
          <p:spPr bwMode="auto">
            <a:xfrm>
              <a:off x="4171950" y="4726782"/>
              <a:ext cx="442913" cy="382587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12</a:t>
              </a:r>
            </a:p>
          </p:txBody>
        </p:sp>
        <p:sp>
          <p:nvSpPr>
            <p:cNvPr id="114" name="Oval 106"/>
            <p:cNvSpPr>
              <a:spLocks noChangeArrowheads="1"/>
            </p:cNvSpPr>
            <p:nvPr/>
          </p:nvSpPr>
          <p:spPr bwMode="auto">
            <a:xfrm>
              <a:off x="4171950" y="5357019"/>
              <a:ext cx="442913" cy="3825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13</a:t>
              </a:r>
            </a:p>
          </p:txBody>
        </p:sp>
        <p:sp>
          <p:nvSpPr>
            <p:cNvPr id="115" name="Oval 107"/>
            <p:cNvSpPr>
              <a:spLocks noChangeArrowheads="1"/>
            </p:cNvSpPr>
            <p:nvPr/>
          </p:nvSpPr>
          <p:spPr bwMode="auto">
            <a:xfrm>
              <a:off x="4171950" y="5880100"/>
              <a:ext cx="442913" cy="382588"/>
            </a:xfrm>
            <a:prstGeom prst="ellipse">
              <a:avLst/>
            </a:prstGeom>
            <a:grp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14</a:t>
              </a:r>
            </a:p>
          </p:txBody>
        </p:sp>
        <p:sp>
          <p:nvSpPr>
            <p:cNvPr id="116" name="Rectangle 108"/>
            <p:cNvSpPr>
              <a:spLocks noChangeArrowheads="1"/>
            </p:cNvSpPr>
            <p:nvPr/>
          </p:nvSpPr>
          <p:spPr bwMode="auto">
            <a:xfrm>
              <a:off x="3105150" y="5362575"/>
              <a:ext cx="368300" cy="365125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lIns="92075" tIns="46038" rIns="92075" bIns="46038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17" name="Rectangle 109"/>
            <p:cNvSpPr>
              <a:spLocks noChangeArrowheads="1"/>
            </p:cNvSpPr>
            <p:nvPr/>
          </p:nvSpPr>
          <p:spPr bwMode="auto">
            <a:xfrm>
              <a:off x="1609573" y="5735638"/>
              <a:ext cx="2098331" cy="36997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lvl="1" algn="l"/>
              <a:r>
                <a:rPr lang="en-US" dirty="0"/>
                <a:t>EV = $14.20 mil</a:t>
              </a:r>
            </a:p>
          </p:txBody>
        </p:sp>
        <p:sp>
          <p:nvSpPr>
            <p:cNvPr id="118" name="Line 110"/>
            <p:cNvSpPr>
              <a:spLocks noChangeShapeType="1"/>
            </p:cNvSpPr>
            <p:nvPr/>
          </p:nvSpPr>
          <p:spPr bwMode="auto">
            <a:xfrm flipV="1">
              <a:off x="1398588" y="3030538"/>
              <a:ext cx="677862" cy="904875"/>
            </a:xfrm>
            <a:prstGeom prst="line">
              <a:avLst/>
            </a:prstGeom>
            <a:grpFill/>
            <a:ln w="12700">
              <a:solidFill>
                <a:srgbClr val="00B050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Rectangle 111"/>
            <p:cNvSpPr>
              <a:spLocks noChangeArrowheads="1"/>
            </p:cNvSpPr>
            <p:nvPr/>
          </p:nvSpPr>
          <p:spPr bwMode="auto">
            <a:xfrm>
              <a:off x="299806" y="4320277"/>
              <a:ext cx="1895475" cy="646973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marL="114300" lvl="1" algn="l"/>
              <a:r>
                <a:rPr lang="en-US" dirty="0"/>
                <a:t> EV = </a:t>
              </a:r>
            </a:p>
            <a:p>
              <a:pPr marL="114300" lvl="1" algn="l"/>
              <a:r>
                <a:rPr lang="en-US" dirty="0"/>
                <a:t>$15.93 mil</a:t>
              </a:r>
            </a:p>
          </p:txBody>
        </p:sp>
        <p:sp>
          <p:nvSpPr>
            <p:cNvPr id="120" name="Line 112"/>
            <p:cNvSpPr>
              <a:spLocks noChangeShapeType="1"/>
            </p:cNvSpPr>
            <p:nvPr/>
          </p:nvSpPr>
          <p:spPr bwMode="auto">
            <a:xfrm>
              <a:off x="1587500" y="3454400"/>
              <a:ext cx="190500" cy="2159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13"/>
            <p:cNvSpPr>
              <a:spLocks noChangeShapeType="1"/>
            </p:cNvSpPr>
            <p:nvPr/>
          </p:nvSpPr>
          <p:spPr bwMode="auto">
            <a:xfrm flipH="1">
              <a:off x="3670300" y="3619500"/>
              <a:ext cx="25400" cy="2159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4"/>
            <p:cNvSpPr>
              <a:spLocks noChangeShapeType="1"/>
            </p:cNvSpPr>
            <p:nvPr/>
          </p:nvSpPr>
          <p:spPr bwMode="auto">
            <a:xfrm flipV="1">
              <a:off x="3530600" y="2057400"/>
              <a:ext cx="152400" cy="1397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386715" y="2060848"/>
            <a:ext cx="1839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i="1" dirty="0">
                <a:solidFill>
                  <a:srgbClr val="FF0000"/>
                </a:solidFill>
              </a:rPr>
              <a:t>How to get this value?</a:t>
            </a:r>
            <a:endParaRPr lang="en-SG" sz="1400" b="1" i="1" dirty="0">
              <a:solidFill>
                <a:srgbClr val="FF0000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0800000">
            <a:off x="8623616" y="2438069"/>
            <a:ext cx="28803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ight Arrow 62"/>
          <p:cNvSpPr/>
          <p:nvPr/>
        </p:nvSpPr>
        <p:spPr>
          <a:xfrm rot="10800000">
            <a:off x="8376630" y="3624201"/>
            <a:ext cx="288032" cy="216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472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3528" y="274638"/>
            <a:ext cx="8820472" cy="922114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– </a:t>
            </a:r>
            <a:r>
              <a:rPr lang="en-GB" sz="3600" b="1" dirty="0">
                <a:solidFill>
                  <a:srgbClr val="FF0000"/>
                </a:solidFill>
              </a:rPr>
              <a:t>Final Decision</a:t>
            </a:r>
            <a:endParaRPr lang="en-SG" sz="3600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1556792"/>
            <a:ext cx="505090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2400" dirty="0"/>
              <a:t>The optimal decision for PDC is to conduct the market research study and then carry out the following decision strategy:</a:t>
            </a:r>
          </a:p>
          <a:p>
            <a:pPr lvl="1"/>
            <a:r>
              <a:rPr lang="en-SG" sz="2400" dirty="0"/>
              <a:t>If the market research is favourable, construct the large condominium complex.</a:t>
            </a:r>
          </a:p>
          <a:p>
            <a:pPr lvl="1"/>
            <a:r>
              <a:rPr lang="en-SG" sz="2400" dirty="0"/>
              <a:t>If the market research is unfavourable, construct the medium condominium complex.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052736"/>
            <a:ext cx="333375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96136" y="2636912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15.93</a:t>
            </a:r>
            <a:endParaRPr lang="en-SG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7452320" y="1412776"/>
            <a:ext cx="1370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</a:t>
            </a:r>
            <a:r>
              <a:rPr lang="en-GB" sz="1400" baseline="-25000" dirty="0"/>
              <a:t>3</a:t>
            </a:r>
            <a:r>
              <a:rPr lang="en-GB" sz="1400" dirty="0"/>
              <a:t> is Large cond.</a:t>
            </a:r>
            <a:endParaRPr lang="en-SG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36296" y="3789040"/>
            <a:ext cx="1592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</a:t>
            </a:r>
            <a:r>
              <a:rPr lang="en-GB" sz="1400" baseline="-25000" dirty="0"/>
              <a:t>2</a:t>
            </a:r>
            <a:r>
              <a:rPr lang="en-GB" sz="1400" dirty="0"/>
              <a:t> is Medium cond.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1463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0000FF"/>
                </a:solidFill>
              </a:rPr>
              <a:t>Decision Trees and Bayes’ Theorem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dirty="0"/>
              <a:t>We agree that sampling and survey are possible ways to obtain information to better predict the probability estimates for the states of nature</a:t>
            </a:r>
          </a:p>
          <a:p>
            <a:pPr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dirty="0"/>
              <a:t>Prior to obtaining this information, the probability estimates for the states of nature are called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prior probabilities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dirty="0"/>
              <a:t>With knowledge of </a:t>
            </a:r>
            <a:r>
              <a:rPr lang="en-US" u="sng" dirty="0"/>
              <a:t>conditional probabilities</a:t>
            </a:r>
            <a:r>
              <a:rPr lang="en-US" dirty="0"/>
              <a:t> for the outcomes of the sampling or survey information, these prior probabilities can be revised by employing </a:t>
            </a:r>
            <a:r>
              <a:rPr lang="en-US" u="sng" dirty="0"/>
              <a:t>Bayes' Theorem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dirty="0"/>
              <a:t>The outcomes of this analysis are called 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posterior probabilities</a:t>
            </a:r>
            <a:r>
              <a:rPr lang="en-US" dirty="0"/>
              <a:t> or </a:t>
            </a:r>
            <a:r>
              <a:rPr lang="en-US" u="sng" dirty="0"/>
              <a:t>branch probabilities</a:t>
            </a:r>
            <a:r>
              <a:rPr lang="en-US" dirty="0"/>
              <a:t> for decision trees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026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- </a:t>
            </a:r>
            <a:r>
              <a:rPr lang="en-GB" sz="3600" b="1" dirty="0">
                <a:solidFill>
                  <a:srgbClr val="FF0000"/>
                </a:solidFill>
              </a:rPr>
              <a:t>No market research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pPr>
              <a:buClr>
                <a:srgbClr val="66FFFF"/>
              </a:buClr>
              <a:buSzPct val="75000"/>
              <a:buNone/>
            </a:pPr>
            <a:r>
              <a:rPr lang="en-US" sz="2400" dirty="0"/>
              <a:t>	If the market research study is </a:t>
            </a:r>
            <a:r>
              <a:rPr lang="en-US" sz="2400" u="sng" dirty="0">
                <a:solidFill>
                  <a:srgbClr val="FF0000"/>
                </a:solidFill>
              </a:rPr>
              <a:t>not undertaken</a:t>
            </a:r>
            <a:r>
              <a:rPr lang="en-US" sz="2400" dirty="0"/>
              <a:t>, no change to the earlier predicted probabilities:</a:t>
            </a:r>
          </a:p>
          <a:p>
            <a:pPr>
              <a:buClr>
                <a:srgbClr val="66FFFF"/>
              </a:buClr>
              <a:buSzPct val="75000"/>
              <a:buNone/>
            </a:pPr>
            <a:r>
              <a:rPr lang="en-US" sz="2400" i="1" dirty="0"/>
              <a:t>	 P</a:t>
            </a:r>
            <a:r>
              <a:rPr lang="en-US" sz="2400" dirty="0"/>
              <a:t>(Strong demand) =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s</a:t>
            </a:r>
            <a:r>
              <a:rPr lang="en-US" sz="2400" i="1" baseline="-25000" dirty="0"/>
              <a:t>1</a:t>
            </a:r>
            <a:r>
              <a:rPr lang="en-US" sz="2400" dirty="0"/>
              <a:t>) = 0.80</a:t>
            </a:r>
          </a:p>
          <a:p>
            <a:pPr>
              <a:buClr>
                <a:srgbClr val="66FFFF"/>
              </a:buClr>
              <a:buSzPct val="75000"/>
              <a:buNone/>
            </a:pPr>
            <a:r>
              <a:rPr lang="en-US" sz="2400" dirty="0"/>
              <a:t>	 </a:t>
            </a:r>
            <a:r>
              <a:rPr lang="en-US" sz="2400" i="1" dirty="0"/>
              <a:t>P</a:t>
            </a:r>
            <a:r>
              <a:rPr lang="en-US" sz="2400" dirty="0"/>
              <a:t>(Weak demand</a:t>
            </a:r>
            <a:r>
              <a:rPr lang="en-US" sz="2400"/>
              <a:t>)  = </a:t>
            </a:r>
            <a:r>
              <a:rPr lang="en-US" sz="2400" i="1" dirty="0"/>
              <a:t>P</a:t>
            </a:r>
            <a:r>
              <a:rPr lang="en-US" sz="2400" dirty="0"/>
              <a:t>(s</a:t>
            </a:r>
            <a:r>
              <a:rPr lang="en-US" sz="2400" i="1" baseline="-25000" dirty="0"/>
              <a:t>2</a:t>
            </a:r>
            <a:r>
              <a:rPr lang="en-US" sz="2400" dirty="0"/>
              <a:t>) = 0.20</a:t>
            </a:r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3</a:t>
            </a:fld>
            <a:endParaRPr lang="en-SG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335466"/>
            <a:ext cx="445770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907806" y="3875109"/>
            <a:ext cx="22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No change (same as before)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4757101" y="3757515"/>
            <a:ext cx="1150705" cy="27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929414" y="4345359"/>
            <a:ext cx="224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No change (same as before)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 flipV="1">
            <a:off x="4778709" y="4227765"/>
            <a:ext cx="1150705" cy="271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2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4</a:t>
            </a:fld>
            <a:endParaRPr lang="en-SG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4" y="1124744"/>
            <a:ext cx="4819650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51520" y="274638"/>
            <a:ext cx="8435280" cy="7780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00FF"/>
                </a:solidFill>
              </a:rPr>
              <a:t>PDC Scenario Continued - </a:t>
            </a:r>
            <a:r>
              <a:rPr lang="en-GB" sz="3600" b="1" dirty="0">
                <a:solidFill>
                  <a:srgbClr val="FF0000"/>
                </a:solidFill>
              </a:rPr>
              <a:t>Market research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251520" y="1268760"/>
            <a:ext cx="3677294" cy="452596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If PDC can engage a marketing agent to conduct a market research before building the condominium, they can better predict the probabilities</a:t>
            </a:r>
          </a:p>
          <a:p>
            <a:r>
              <a:rPr lang="en-GB" sz="2400" dirty="0"/>
              <a:t>The final decision tree taking the market research into account is shown here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/>
              <a:t> </a:t>
            </a:r>
            <a:r>
              <a:rPr lang="en-GB" sz="1500" i="1" dirty="0"/>
              <a:t>(compared it to the one showed in slide </a:t>
            </a:r>
            <a:r>
              <a:rPr lang="en-GB" sz="1500" b="1" i="1" dirty="0">
                <a:solidFill>
                  <a:srgbClr val="FF0000"/>
                </a:solidFill>
              </a:rPr>
              <a:t>17</a:t>
            </a:r>
            <a:r>
              <a:rPr lang="en-GB" sz="1500" i="1" dirty="0"/>
              <a:t>)</a:t>
            </a:r>
          </a:p>
          <a:p>
            <a:r>
              <a:rPr lang="en-GB" sz="2400" dirty="0"/>
              <a:t>The tree has to be built using conditional probabilities to examine all possible outcomes in each branch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5471557"/>
            <a:ext cx="235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err="1">
                <a:solidFill>
                  <a:srgbClr val="FF0000"/>
                </a:solidFill>
              </a:rPr>
              <a:t>Eg</a:t>
            </a:r>
            <a:r>
              <a:rPr lang="en-GB" i="1" dirty="0">
                <a:solidFill>
                  <a:srgbClr val="FF0000"/>
                </a:solidFill>
              </a:rPr>
              <a:t>. P(A | B) means</a:t>
            </a:r>
          </a:p>
          <a:p>
            <a:r>
              <a:rPr lang="en-GB" i="1" dirty="0">
                <a:solidFill>
                  <a:srgbClr val="FF0000"/>
                </a:solidFill>
              </a:rPr>
              <a:t>probability of A given B</a:t>
            </a:r>
            <a:endParaRPr lang="en-SG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59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145435"/>
          </a:xfrm>
        </p:spPr>
        <p:txBody>
          <a:bodyPr>
            <a:normAutofit/>
          </a:bodyPr>
          <a:lstStyle/>
          <a:p>
            <a:r>
              <a:rPr lang="en-GB" sz="2400" dirty="0"/>
              <a:t>Let’s look at how the market research changes the probabilities</a:t>
            </a:r>
          </a:p>
          <a:p>
            <a:r>
              <a:rPr lang="en-GB" sz="2400" dirty="0"/>
              <a:t>Based on past experiences, the management has estimated (</a:t>
            </a:r>
            <a:r>
              <a:rPr lang="en-GB" sz="2400" u="sng" dirty="0">
                <a:solidFill>
                  <a:schemeClr val="accent6">
                    <a:lumMod val="75000"/>
                  </a:schemeClr>
                </a:solidFill>
              </a:rPr>
              <a:t>prior probabilities</a:t>
            </a:r>
            <a:r>
              <a:rPr lang="en-GB" sz="2400" dirty="0"/>
              <a:t>) : </a:t>
            </a:r>
          </a:p>
          <a:p>
            <a:pPr marL="0" indent="0">
              <a:buNone/>
            </a:pPr>
            <a:r>
              <a:rPr lang="en-GB" sz="2400" dirty="0"/>
              <a:t>	P(Strong demand)=0.8</a:t>
            </a:r>
          </a:p>
          <a:p>
            <a:pPr marL="0" indent="0">
              <a:buNone/>
            </a:pPr>
            <a:r>
              <a:rPr lang="en-GB" sz="2400" dirty="0"/>
              <a:t>	P(Weak demand)=0.2</a:t>
            </a:r>
          </a:p>
          <a:p>
            <a:r>
              <a:rPr lang="en-GB" sz="2400" dirty="0"/>
              <a:t>After conducting a market survey, the management has revised their estimations (</a:t>
            </a:r>
            <a:r>
              <a:rPr lang="en-US" sz="2400" u="sng" dirty="0">
                <a:solidFill>
                  <a:schemeClr val="accent6">
                    <a:lumMod val="75000"/>
                  </a:schemeClr>
                </a:solidFill>
              </a:rPr>
              <a:t>posterior probabilities</a:t>
            </a:r>
            <a:r>
              <a:rPr lang="en-GB" sz="2400" dirty="0"/>
              <a:t>)to: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US" sz="2400" i="1" dirty="0"/>
              <a:t> 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Strong</a:t>
            </a:r>
            <a:r>
              <a:rPr lang="en-US" sz="2400" dirty="0"/>
              <a:t> demand | </a:t>
            </a:r>
            <a:r>
              <a:rPr lang="en-US" sz="2400" dirty="0">
                <a:solidFill>
                  <a:srgbClr val="FF0000"/>
                </a:solidFill>
              </a:rPr>
              <a:t>favorable</a:t>
            </a:r>
            <a:r>
              <a:rPr lang="en-US" sz="2400" dirty="0"/>
              <a:t> report) =0.94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 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Weak</a:t>
            </a:r>
            <a:r>
              <a:rPr lang="en-US" sz="2400" dirty="0"/>
              <a:t> demand | </a:t>
            </a:r>
            <a:r>
              <a:rPr lang="en-US" sz="2400" dirty="0">
                <a:solidFill>
                  <a:srgbClr val="FF0000"/>
                </a:solidFill>
              </a:rPr>
              <a:t>favorable</a:t>
            </a:r>
            <a:r>
              <a:rPr lang="en-US" sz="2400" dirty="0"/>
              <a:t> report) = 0.06</a:t>
            </a:r>
          </a:p>
          <a:p>
            <a:pPr marL="0" indent="0">
              <a:buNone/>
            </a:pPr>
            <a:r>
              <a:rPr lang="en-US" sz="2400" i="1" dirty="0"/>
              <a:t>	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Strong</a:t>
            </a:r>
            <a:r>
              <a:rPr lang="en-US" sz="2400" dirty="0"/>
              <a:t> demand | </a:t>
            </a:r>
            <a:r>
              <a:rPr lang="en-US" sz="2400" dirty="0">
                <a:solidFill>
                  <a:srgbClr val="FF0000"/>
                </a:solidFill>
              </a:rPr>
              <a:t>unfavorable</a:t>
            </a:r>
            <a:r>
              <a:rPr lang="en-US" sz="2400" dirty="0"/>
              <a:t> report) =0.35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 P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Weak</a:t>
            </a:r>
            <a:r>
              <a:rPr lang="en-US" sz="2400" dirty="0"/>
              <a:t> demand | </a:t>
            </a:r>
            <a:r>
              <a:rPr lang="en-US" sz="2400" dirty="0">
                <a:solidFill>
                  <a:srgbClr val="FF0000"/>
                </a:solidFill>
              </a:rPr>
              <a:t>unfavorable</a:t>
            </a:r>
            <a:r>
              <a:rPr lang="en-US" sz="2400" dirty="0"/>
              <a:t> report) = 0.65</a:t>
            </a:r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5</a:t>
            </a:fld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7452320" y="4255928"/>
            <a:ext cx="1584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How these revised </a:t>
            </a: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probabilities are computed?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7092280" y="3933056"/>
            <a:ext cx="432048" cy="1800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475656" y="5919663"/>
            <a:ext cx="5619615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Please remember : P(A | B) = P(A n B) / P(B)</a:t>
            </a:r>
            <a:endParaRPr lang="en-SG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8C92912-5614-4DFC-9783-E2981348E8E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00FF"/>
                </a:solidFill>
              </a:rPr>
              <a:t>PDC Scenario Continued - </a:t>
            </a:r>
            <a:r>
              <a:rPr lang="en-GB" sz="3600" b="1" dirty="0">
                <a:solidFill>
                  <a:srgbClr val="FF0000"/>
                </a:solidFill>
              </a:rPr>
              <a:t>Change in prob</a:t>
            </a:r>
            <a:endParaRPr lang="en-S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16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143"/>
            <a:ext cx="8229600" cy="95786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P(</a:t>
            </a:r>
            <a:r>
              <a:rPr lang="en-GB" sz="3600" b="1" dirty="0">
                <a:solidFill>
                  <a:srgbClr val="FF0000"/>
                </a:solidFill>
              </a:rPr>
              <a:t>B</a:t>
            </a:r>
            <a:r>
              <a:rPr lang="en-GB" sz="3600" b="1" dirty="0">
                <a:solidFill>
                  <a:srgbClr val="0000FF"/>
                </a:solidFill>
              </a:rPr>
              <a:t>|A) </a:t>
            </a:r>
            <a:r>
              <a:rPr lang="en-GB" sz="3600" b="1" dirty="0"/>
              <a:t>vs</a:t>
            </a:r>
            <a:r>
              <a:rPr lang="en-GB" sz="3600" b="1" dirty="0">
                <a:solidFill>
                  <a:srgbClr val="0000FF"/>
                </a:solidFill>
              </a:rPr>
              <a:t> P(A|</a:t>
            </a:r>
            <a:r>
              <a:rPr lang="en-GB" sz="3600" b="1" dirty="0">
                <a:solidFill>
                  <a:srgbClr val="FF0000"/>
                </a:solidFill>
              </a:rPr>
              <a:t>B</a:t>
            </a:r>
            <a:r>
              <a:rPr lang="en-GB" sz="3600" b="1" dirty="0">
                <a:solidFill>
                  <a:srgbClr val="0000FF"/>
                </a:solidFill>
              </a:rPr>
              <a:t>)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6</a:t>
            </a:fld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1D270-1C4A-482A-B228-239C5D9AF233}"/>
              </a:ext>
            </a:extLst>
          </p:cNvPr>
          <p:cNvCxnSpPr>
            <a:cxnSpLocks/>
          </p:cNvCxnSpPr>
          <p:nvPr/>
        </p:nvCxnSpPr>
        <p:spPr>
          <a:xfrm flipV="1">
            <a:off x="1013591" y="2060848"/>
            <a:ext cx="2386607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782F3-6C8C-4568-ACA4-C06A6213C329}"/>
              </a:ext>
            </a:extLst>
          </p:cNvPr>
          <p:cNvCxnSpPr>
            <a:stCxn id="2" idx="2"/>
          </p:cNvCxnSpPr>
          <p:nvPr/>
        </p:nvCxnSpPr>
        <p:spPr>
          <a:xfrm>
            <a:off x="4572000" y="1022003"/>
            <a:ext cx="0" cy="5647357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8DD195-F785-4492-A10D-949355EA2672}"/>
              </a:ext>
            </a:extLst>
          </p:cNvPr>
          <p:cNvCxnSpPr>
            <a:cxnSpLocks/>
          </p:cNvCxnSpPr>
          <p:nvPr/>
        </p:nvCxnSpPr>
        <p:spPr>
          <a:xfrm>
            <a:off x="1015655" y="3645024"/>
            <a:ext cx="2386607" cy="15841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CDD2F9-0992-4385-B71C-3F8CE6255D28}"/>
              </a:ext>
            </a:extLst>
          </p:cNvPr>
          <p:cNvSpPr txBox="1"/>
          <p:nvPr/>
        </p:nvSpPr>
        <p:spPr>
          <a:xfrm>
            <a:off x="560191" y="3321858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BD4F4C-00E9-4415-B8F0-3F97DD7190D5}"/>
              </a:ext>
            </a:extLst>
          </p:cNvPr>
          <p:cNvSpPr txBox="1"/>
          <p:nvPr/>
        </p:nvSpPr>
        <p:spPr>
          <a:xfrm>
            <a:off x="3415582" y="168718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</a:t>
            </a:r>
            <a:endParaRPr lang="en-SG" sz="3600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D53908-EB8E-400B-A9D9-1A4E8E5FE57F}"/>
              </a:ext>
            </a:extLst>
          </p:cNvPr>
          <p:cNvCxnSpPr>
            <a:cxnSpLocks/>
          </p:cNvCxnSpPr>
          <p:nvPr/>
        </p:nvCxnSpPr>
        <p:spPr>
          <a:xfrm flipV="1">
            <a:off x="5558966" y="2060848"/>
            <a:ext cx="2386607" cy="1584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61986-AB0D-4D5E-B732-435856842F34}"/>
              </a:ext>
            </a:extLst>
          </p:cNvPr>
          <p:cNvCxnSpPr>
            <a:cxnSpLocks/>
          </p:cNvCxnSpPr>
          <p:nvPr/>
        </p:nvCxnSpPr>
        <p:spPr>
          <a:xfrm>
            <a:off x="5561030" y="3645024"/>
            <a:ext cx="2386607" cy="15841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7D416EA-817F-474A-83F3-F35ECC4468CE}"/>
              </a:ext>
            </a:extLst>
          </p:cNvPr>
          <p:cNvSpPr txBox="1"/>
          <p:nvPr/>
        </p:nvSpPr>
        <p:spPr>
          <a:xfrm>
            <a:off x="7945573" y="1687182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A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E9212-2451-4317-9658-894E131F28F6}"/>
              </a:ext>
            </a:extLst>
          </p:cNvPr>
          <p:cNvSpPr txBox="1"/>
          <p:nvPr/>
        </p:nvSpPr>
        <p:spPr>
          <a:xfrm>
            <a:off x="5076056" y="3321857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DF61448-262B-4DD9-A515-0800D230800D}"/>
              </a:ext>
            </a:extLst>
          </p:cNvPr>
          <p:cNvSpPr txBox="1">
            <a:spLocks/>
          </p:cNvSpPr>
          <p:nvPr/>
        </p:nvSpPr>
        <p:spPr>
          <a:xfrm>
            <a:off x="5614148" y="1895076"/>
            <a:ext cx="1656184" cy="957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00FF"/>
                </a:solidFill>
              </a:rPr>
              <a:t>P(A|</a:t>
            </a:r>
            <a:r>
              <a:rPr lang="en-GB" sz="3600" b="1" dirty="0">
                <a:solidFill>
                  <a:srgbClr val="FF0000"/>
                </a:solidFill>
              </a:rPr>
              <a:t>B</a:t>
            </a:r>
            <a:r>
              <a:rPr lang="en-GB" sz="3600" b="1" dirty="0">
                <a:solidFill>
                  <a:srgbClr val="0000FF"/>
                </a:solidFill>
              </a:rPr>
              <a:t>)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8440A5A-2B3A-4B72-AA59-D7FED2D165BA}"/>
              </a:ext>
            </a:extLst>
          </p:cNvPr>
          <p:cNvSpPr txBox="1">
            <a:spLocks/>
          </p:cNvSpPr>
          <p:nvPr/>
        </p:nvSpPr>
        <p:spPr>
          <a:xfrm>
            <a:off x="858305" y="1895076"/>
            <a:ext cx="1656185" cy="9578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>
                <a:solidFill>
                  <a:srgbClr val="0000FF"/>
                </a:solidFill>
              </a:rPr>
              <a:t>P(</a:t>
            </a:r>
            <a:r>
              <a:rPr lang="en-GB" sz="3600" b="1" dirty="0">
                <a:solidFill>
                  <a:srgbClr val="FF0000"/>
                </a:solidFill>
              </a:rPr>
              <a:t>B</a:t>
            </a:r>
            <a:r>
              <a:rPr lang="en-GB" sz="3600" b="1" dirty="0">
                <a:solidFill>
                  <a:srgbClr val="0000FF"/>
                </a:solidFill>
              </a:rPr>
              <a:t>|A)</a:t>
            </a:r>
            <a:endParaRPr lang="en-S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142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38" y="-85402"/>
            <a:ext cx="9035770" cy="778098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- </a:t>
            </a:r>
            <a:r>
              <a:rPr lang="en-GB" sz="3600" b="1" dirty="0">
                <a:solidFill>
                  <a:srgbClr val="FF0000"/>
                </a:solidFill>
              </a:rPr>
              <a:t>Conditional Prob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7</a:t>
            </a:fld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233" y="554162"/>
            <a:ext cx="7519741" cy="143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7AD45-A11A-4DD7-A217-949CD41E902C}"/>
              </a:ext>
            </a:extLst>
          </p:cNvPr>
          <p:cNvCxnSpPr>
            <a:stCxn id="13" idx="7"/>
          </p:cNvCxnSpPr>
          <p:nvPr/>
        </p:nvCxnSpPr>
        <p:spPr>
          <a:xfrm flipV="1">
            <a:off x="1187624" y="3366856"/>
            <a:ext cx="1255772" cy="89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48696-2FE2-4AD0-AB06-00DCE051C978}"/>
              </a:ext>
            </a:extLst>
          </p:cNvPr>
          <p:cNvCxnSpPr>
            <a:stCxn id="13" idx="4"/>
          </p:cNvCxnSpPr>
          <p:nvPr/>
        </p:nvCxnSpPr>
        <p:spPr>
          <a:xfrm>
            <a:off x="1111248" y="4446975"/>
            <a:ext cx="147616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397B3B4-E8F9-4CB0-924B-49C3EBE7E137}"/>
              </a:ext>
            </a:extLst>
          </p:cNvPr>
          <p:cNvSpPr/>
          <p:nvPr/>
        </p:nvSpPr>
        <p:spPr>
          <a:xfrm>
            <a:off x="2371388" y="322283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1C8B6BC-776E-4AE7-A4C1-B179859C0D02}"/>
              </a:ext>
            </a:extLst>
          </p:cNvPr>
          <p:cNvSpPr/>
          <p:nvPr/>
        </p:nvSpPr>
        <p:spPr>
          <a:xfrm>
            <a:off x="2587412" y="588713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BDC4AA9-62F6-453C-9E8A-558D80825845}"/>
              </a:ext>
            </a:extLst>
          </p:cNvPr>
          <p:cNvSpPr/>
          <p:nvPr/>
        </p:nvSpPr>
        <p:spPr>
          <a:xfrm>
            <a:off x="1003236" y="423095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C2888-884E-4E84-87D5-3F3D4E366A72}"/>
              </a:ext>
            </a:extLst>
          </p:cNvPr>
          <p:cNvSpPr txBox="1"/>
          <p:nvPr/>
        </p:nvSpPr>
        <p:spPr>
          <a:xfrm>
            <a:off x="888811" y="2889125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Strong </a:t>
            </a:r>
          </a:p>
          <a:p>
            <a:pPr algn="ctr"/>
            <a:r>
              <a:rPr lang="en-US" dirty="0"/>
              <a:t>demand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B8BFEB-6BFA-4AF8-AAE8-E3094411052D}"/>
              </a:ext>
            </a:extLst>
          </p:cNvPr>
          <p:cNvSpPr txBox="1"/>
          <p:nvPr/>
        </p:nvSpPr>
        <p:spPr>
          <a:xfrm>
            <a:off x="807161" y="5020855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Weak</a:t>
            </a:r>
          </a:p>
          <a:p>
            <a:pPr algn="ctr"/>
            <a:r>
              <a:rPr lang="en-US" dirty="0"/>
              <a:t>demand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D3F302-2C98-4E1B-80E0-8D4CBD79C9F7}"/>
              </a:ext>
            </a:extLst>
          </p:cNvPr>
          <p:cNvCxnSpPr/>
          <p:nvPr/>
        </p:nvCxnSpPr>
        <p:spPr>
          <a:xfrm flipV="1">
            <a:off x="2515404" y="2574767"/>
            <a:ext cx="1275053" cy="66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55D68B84-3FDE-46C6-8199-36D523B1B884}"/>
              </a:ext>
            </a:extLst>
          </p:cNvPr>
          <p:cNvSpPr/>
          <p:nvPr/>
        </p:nvSpPr>
        <p:spPr>
          <a:xfrm>
            <a:off x="3718449" y="2430751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E3F7C6-BE2B-4C87-B480-767553A99D6E}"/>
              </a:ext>
            </a:extLst>
          </p:cNvPr>
          <p:cNvCxnSpPr>
            <a:stCxn id="11" idx="5"/>
            <a:endCxn id="19" idx="2"/>
          </p:cNvCxnSpPr>
          <p:nvPr/>
        </p:nvCxnSpPr>
        <p:spPr>
          <a:xfrm>
            <a:off x="2555776" y="3407227"/>
            <a:ext cx="1183764" cy="28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E0C428AD-1D58-4F20-B38B-8E14F25BFBFE}"/>
              </a:ext>
            </a:extLst>
          </p:cNvPr>
          <p:cNvSpPr/>
          <p:nvPr/>
        </p:nvSpPr>
        <p:spPr>
          <a:xfrm>
            <a:off x="3739540" y="358287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BF4165-A42A-4FF2-840A-9D365EFB5858}"/>
              </a:ext>
            </a:extLst>
          </p:cNvPr>
          <p:cNvSpPr txBox="1"/>
          <p:nvPr/>
        </p:nvSpPr>
        <p:spPr>
          <a:xfrm>
            <a:off x="1753050" y="2132917"/>
            <a:ext cx="23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Favorable given Strong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E8E747-9268-4770-AE55-679E570F564B}"/>
              </a:ext>
            </a:extLst>
          </p:cNvPr>
          <p:cNvSpPr txBox="1"/>
          <p:nvPr/>
        </p:nvSpPr>
        <p:spPr>
          <a:xfrm>
            <a:off x="1915397" y="3800644"/>
            <a:ext cx="25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Unfavorable given Strong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A2F07D-8014-496E-88E1-035F067C0556}"/>
              </a:ext>
            </a:extLst>
          </p:cNvPr>
          <p:cNvCxnSpPr>
            <a:endCxn id="23" idx="1"/>
          </p:cNvCxnSpPr>
          <p:nvPr/>
        </p:nvCxnSpPr>
        <p:spPr>
          <a:xfrm flipV="1">
            <a:off x="2731428" y="5209724"/>
            <a:ext cx="1183764" cy="72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7D0F0078-7FC7-428F-8795-9703E1D67B33}"/>
              </a:ext>
            </a:extLst>
          </p:cNvPr>
          <p:cNvSpPr/>
          <p:nvPr/>
        </p:nvSpPr>
        <p:spPr>
          <a:xfrm>
            <a:off x="3883556" y="5178088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AF1C3B-3EAE-4328-B8D6-9A8B64A6B5BC}"/>
              </a:ext>
            </a:extLst>
          </p:cNvPr>
          <p:cNvCxnSpPr>
            <a:endCxn id="25" idx="2"/>
          </p:cNvCxnSpPr>
          <p:nvPr/>
        </p:nvCxnSpPr>
        <p:spPr>
          <a:xfrm>
            <a:off x="2699792" y="6010548"/>
            <a:ext cx="1111756" cy="41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B325E82-D6F4-4B2E-A7AD-B9C362A5FE97}"/>
              </a:ext>
            </a:extLst>
          </p:cNvPr>
          <p:cNvSpPr/>
          <p:nvPr/>
        </p:nvSpPr>
        <p:spPr>
          <a:xfrm>
            <a:off x="3811548" y="6320924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3602D-7C48-4A2D-B6F8-C170D249DB7C}"/>
              </a:ext>
            </a:extLst>
          </p:cNvPr>
          <p:cNvSpPr txBox="1"/>
          <p:nvPr/>
        </p:nvSpPr>
        <p:spPr>
          <a:xfrm>
            <a:off x="2018692" y="4869731"/>
            <a:ext cx="222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Favorable given Weak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66A1D7-0B08-4030-B9D7-582F14BA2984}"/>
              </a:ext>
            </a:extLst>
          </p:cNvPr>
          <p:cNvSpPr txBox="1"/>
          <p:nvPr/>
        </p:nvSpPr>
        <p:spPr>
          <a:xfrm>
            <a:off x="1678286" y="6464940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Unfavorable given Weak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4BA59F-1B12-457B-8B79-B123CD9C9295}"/>
              </a:ext>
            </a:extLst>
          </p:cNvPr>
          <p:cNvSpPr txBox="1"/>
          <p:nvPr/>
        </p:nvSpPr>
        <p:spPr>
          <a:xfrm>
            <a:off x="2564020" y="19073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P(F|S)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8A9F1C-8BF2-4C78-AB12-20F227923A80}"/>
              </a:ext>
            </a:extLst>
          </p:cNvPr>
          <p:cNvSpPr txBox="1"/>
          <p:nvPr/>
        </p:nvSpPr>
        <p:spPr>
          <a:xfrm>
            <a:off x="2429470" y="353270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P(U|S)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28C792-4B86-40AD-98DC-43114E4D2569}"/>
              </a:ext>
            </a:extLst>
          </p:cNvPr>
          <p:cNvSpPr txBox="1"/>
          <p:nvPr/>
        </p:nvSpPr>
        <p:spPr>
          <a:xfrm>
            <a:off x="2672046" y="4651966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P(F|W)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C2E356-1D1D-4D24-8DD4-D228669DD130}"/>
              </a:ext>
            </a:extLst>
          </p:cNvPr>
          <p:cNvSpPr txBox="1"/>
          <p:nvPr/>
        </p:nvSpPr>
        <p:spPr>
          <a:xfrm>
            <a:off x="2329924" y="62471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P(U|W)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F60B8C-73E7-498E-AAA6-914FEBB4129C}"/>
              </a:ext>
            </a:extLst>
          </p:cNvPr>
          <p:cNvSpPr txBox="1"/>
          <p:nvPr/>
        </p:nvSpPr>
        <p:spPr>
          <a:xfrm>
            <a:off x="5498073" y="2358743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 n S) = (0.8)(0.9)=0.72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C54D8C-F490-44A5-A0F2-9B8239AE4CBE}"/>
              </a:ext>
            </a:extLst>
          </p:cNvPr>
          <p:cNvCxnSpPr/>
          <p:nvPr/>
        </p:nvCxnSpPr>
        <p:spPr>
          <a:xfrm>
            <a:off x="3811548" y="2526639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DE3C6A-3711-41D4-99E6-8FCF64AB70FE}"/>
              </a:ext>
            </a:extLst>
          </p:cNvPr>
          <p:cNvCxnSpPr/>
          <p:nvPr/>
        </p:nvCxnSpPr>
        <p:spPr>
          <a:xfrm>
            <a:off x="3883556" y="3703015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323F0E-9F57-4E41-AE64-0884DF74FE5D}"/>
              </a:ext>
            </a:extLst>
          </p:cNvPr>
          <p:cNvCxnSpPr/>
          <p:nvPr/>
        </p:nvCxnSpPr>
        <p:spPr>
          <a:xfrm>
            <a:off x="3988012" y="5287191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959C72-EF81-407C-B4D9-0459D13BA4C5}"/>
              </a:ext>
            </a:extLst>
          </p:cNvPr>
          <p:cNvCxnSpPr/>
          <p:nvPr/>
        </p:nvCxnSpPr>
        <p:spPr>
          <a:xfrm>
            <a:off x="3935868" y="6427287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A5254A-BABB-4C2D-932B-DF2C0D52CD3C}"/>
              </a:ext>
            </a:extLst>
          </p:cNvPr>
          <p:cNvSpPr txBox="1"/>
          <p:nvPr/>
        </p:nvSpPr>
        <p:spPr>
          <a:xfrm>
            <a:off x="5496197" y="3501579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 n S) = (0.8)(0.1)=0.08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B873D1-55B6-4485-BCB6-895696D89A57}"/>
              </a:ext>
            </a:extLst>
          </p:cNvPr>
          <p:cNvSpPr txBox="1"/>
          <p:nvPr/>
        </p:nvSpPr>
        <p:spPr>
          <a:xfrm>
            <a:off x="5592269" y="5085755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 n W)= (0.2)(0.25) = 0.05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7EED09-2A50-4921-AB6C-717131B065C6}"/>
              </a:ext>
            </a:extLst>
          </p:cNvPr>
          <p:cNvSpPr txBox="1"/>
          <p:nvPr/>
        </p:nvSpPr>
        <p:spPr>
          <a:xfrm>
            <a:off x="5539740" y="6247175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 n W) = (0.2)(0.75) = 0.15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28CBAD-9958-46DD-A22E-C3019EDA947F}"/>
              </a:ext>
            </a:extLst>
          </p:cNvPr>
          <p:cNvSpPr txBox="1"/>
          <p:nvPr/>
        </p:nvSpPr>
        <p:spPr>
          <a:xfrm>
            <a:off x="1291268" y="35108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35DB07-2598-4B11-BECE-9E572C54E930}"/>
              </a:ext>
            </a:extLst>
          </p:cNvPr>
          <p:cNvSpPr txBox="1"/>
          <p:nvPr/>
        </p:nvSpPr>
        <p:spPr>
          <a:xfrm>
            <a:off x="1363276" y="44469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6A2E5B-288D-4573-BCD6-EBA787350069}"/>
              </a:ext>
            </a:extLst>
          </p:cNvPr>
          <p:cNvSpPr txBox="1"/>
          <p:nvPr/>
        </p:nvSpPr>
        <p:spPr>
          <a:xfrm>
            <a:off x="2803436" y="25027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311A7B-B7D1-4962-ADF7-A4668D224977}"/>
              </a:ext>
            </a:extLst>
          </p:cNvPr>
          <p:cNvSpPr txBox="1"/>
          <p:nvPr/>
        </p:nvSpPr>
        <p:spPr>
          <a:xfrm>
            <a:off x="2901103" y="321354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0EC31-D609-4A59-A720-4810BB09A319}"/>
              </a:ext>
            </a:extLst>
          </p:cNvPr>
          <p:cNvSpPr txBox="1"/>
          <p:nvPr/>
        </p:nvSpPr>
        <p:spPr>
          <a:xfrm>
            <a:off x="3002092" y="51670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084A5-0C48-4A28-8973-E8173D1D0805}"/>
              </a:ext>
            </a:extLst>
          </p:cNvPr>
          <p:cNvSpPr txBox="1"/>
          <p:nvPr/>
        </p:nvSpPr>
        <p:spPr>
          <a:xfrm>
            <a:off x="3074100" y="58778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</p:spTree>
    <p:extLst>
      <p:ext uri="{BB962C8B-B14F-4D97-AF65-F5344CB8AC3E}">
        <p14:creationId xmlns:p14="http://schemas.microsoft.com/office/powerpoint/2010/main" val="2451474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8</a:t>
            </a:fld>
            <a:endParaRPr lang="en-SG"/>
          </a:p>
        </p:txBody>
      </p:sp>
      <p:cxnSp>
        <p:nvCxnSpPr>
          <p:cNvPr id="5" name="Straight Connector 4"/>
          <p:cNvCxnSpPr>
            <a:stCxn id="9" idx="7"/>
          </p:cNvCxnSpPr>
          <p:nvPr/>
        </p:nvCxnSpPr>
        <p:spPr>
          <a:xfrm flipV="1">
            <a:off x="1372012" y="1772817"/>
            <a:ext cx="1255772" cy="895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9" idx="4"/>
          </p:cNvCxnSpPr>
          <p:nvPr/>
        </p:nvCxnSpPr>
        <p:spPr>
          <a:xfrm>
            <a:off x="1295636" y="2852936"/>
            <a:ext cx="1476164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/>
          <p:cNvSpPr/>
          <p:nvPr/>
        </p:nvSpPr>
        <p:spPr>
          <a:xfrm>
            <a:off x="2555776" y="162880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2771800" y="4293096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1187624" y="263691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3199" y="1295086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Strong </a:t>
            </a:r>
          </a:p>
          <a:p>
            <a:pPr algn="ctr"/>
            <a:r>
              <a:rPr lang="en-US" dirty="0"/>
              <a:t>demand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549" y="3426816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Weak</a:t>
            </a:r>
          </a:p>
          <a:p>
            <a:pPr algn="ctr"/>
            <a:r>
              <a:rPr lang="en-US" dirty="0"/>
              <a:t>demand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99792" y="980728"/>
            <a:ext cx="1275053" cy="669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Connector 12"/>
          <p:cNvSpPr/>
          <p:nvPr/>
        </p:nvSpPr>
        <p:spPr>
          <a:xfrm>
            <a:off x="3902837" y="836712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5"/>
            <a:endCxn id="15" idx="2"/>
          </p:cNvCxnSpPr>
          <p:nvPr/>
        </p:nvCxnSpPr>
        <p:spPr>
          <a:xfrm>
            <a:off x="2740164" y="1813188"/>
            <a:ext cx="1183764" cy="283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/>
          <p:cNvSpPr/>
          <p:nvPr/>
        </p:nvSpPr>
        <p:spPr>
          <a:xfrm>
            <a:off x="3923928" y="1988840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27091" y="467380"/>
            <a:ext cx="230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Favorable given Strong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99785" y="2206605"/>
            <a:ext cx="25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Unfavorable given Strong</a:t>
            </a:r>
          </a:p>
        </p:txBody>
      </p:sp>
      <p:cxnSp>
        <p:nvCxnSpPr>
          <p:cNvPr id="18" name="Straight Connector 17"/>
          <p:cNvCxnSpPr>
            <a:endCxn id="19" idx="1"/>
          </p:cNvCxnSpPr>
          <p:nvPr/>
        </p:nvCxnSpPr>
        <p:spPr>
          <a:xfrm flipV="1">
            <a:off x="2915816" y="3615685"/>
            <a:ext cx="1183764" cy="724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/>
          <p:cNvSpPr/>
          <p:nvPr/>
        </p:nvSpPr>
        <p:spPr>
          <a:xfrm>
            <a:off x="4067944" y="3584049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21" idx="2"/>
          </p:cNvCxnSpPr>
          <p:nvPr/>
        </p:nvCxnSpPr>
        <p:spPr>
          <a:xfrm>
            <a:off x="2884180" y="4416509"/>
            <a:ext cx="1111756" cy="418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Connector 20"/>
          <p:cNvSpPr/>
          <p:nvPr/>
        </p:nvSpPr>
        <p:spPr>
          <a:xfrm>
            <a:off x="3995936" y="4726885"/>
            <a:ext cx="216024" cy="21602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03080" y="3275692"/>
            <a:ext cx="222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Favorable given Weak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62674" y="4870901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Unfavorable given Weak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77614" y="2717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P(F|S)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13858" y="193866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P(U|S)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56434" y="305792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P(F|W)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4312" y="465313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P(U|W)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82461" y="764704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 n S) = (0.8)(0.9)=0.72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995936" y="932600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067944" y="2108976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72400" y="3693152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120256" y="4833248"/>
            <a:ext cx="165618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680585" y="1907540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 n S) = (0.8)(0.1)=0.08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776657" y="3491716"/>
            <a:ext cx="2763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P(F n W)= (0.2)(0.25) = 0.05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24128" y="4653136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P(U n W) = (0.2)(0.75) = 0.15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75656" y="19168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47664" y="28529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87824" y="90872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85491" y="161950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86480" y="357301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0.25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58488" y="42838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0.75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9592" y="6105490"/>
            <a:ext cx="2731838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P(F) = 0.72+0.05 = 0.77 </a:t>
            </a:r>
          </a:p>
          <a:p>
            <a:r>
              <a:rPr lang="en-US" sz="2000" dirty="0"/>
              <a:t>P(U) = 0.08 + 0.15 = 0.23</a:t>
            </a:r>
          </a:p>
        </p:txBody>
      </p:sp>
      <p:sp>
        <p:nvSpPr>
          <p:cNvPr id="3" name="Rectangle 2"/>
          <p:cNvSpPr/>
          <p:nvPr/>
        </p:nvSpPr>
        <p:spPr>
          <a:xfrm>
            <a:off x="899592" y="5301208"/>
            <a:ext cx="7016408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Strong</a:t>
            </a:r>
            <a:r>
              <a:rPr lang="en-US" sz="2000" dirty="0"/>
              <a:t> demand | </a:t>
            </a:r>
            <a:r>
              <a:rPr lang="en-US" sz="2000" dirty="0">
                <a:solidFill>
                  <a:srgbClr val="FF0000"/>
                </a:solidFill>
              </a:rPr>
              <a:t>favorable</a:t>
            </a:r>
            <a:r>
              <a:rPr lang="en-US" sz="2000" dirty="0"/>
              <a:t> report) </a:t>
            </a:r>
          </a:p>
          <a:p>
            <a:r>
              <a:rPr lang="en-US" sz="2000" dirty="0"/>
              <a:t>= P(Strong demand </a:t>
            </a:r>
            <a:r>
              <a:rPr lang="en-US" sz="2000" dirty="0">
                <a:solidFill>
                  <a:srgbClr val="FF0000"/>
                </a:solidFill>
              </a:rPr>
              <a:t>AND</a:t>
            </a:r>
            <a:r>
              <a:rPr lang="en-US" sz="2000" dirty="0"/>
              <a:t> Favourable report)/ P(Favourable report)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7843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rgbClr val="0000FF"/>
                </a:solidFill>
              </a:rPr>
              <a:t>PDC Scenario Continued - </a:t>
            </a:r>
            <a:br>
              <a:rPr lang="en-GB" sz="3600" b="1" dirty="0">
                <a:solidFill>
                  <a:srgbClr val="0000FF"/>
                </a:solidFill>
              </a:rPr>
            </a:br>
            <a:r>
              <a:rPr lang="en-GB" sz="3600" b="1" dirty="0">
                <a:solidFill>
                  <a:srgbClr val="FF0000"/>
                </a:solidFill>
              </a:rPr>
              <a:t>calculating the branch probability</a:t>
            </a:r>
            <a:endParaRPr lang="en-SG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4525963"/>
          </a:xfrm>
        </p:spPr>
        <p:txBody>
          <a:bodyPr>
            <a:normAutofit/>
          </a:bodyPr>
          <a:lstStyle/>
          <a:p>
            <a:r>
              <a:rPr lang="en-SG" sz="2200" dirty="0"/>
              <a:t>In the PDC problem, we need to know the conditional probability of a </a:t>
            </a:r>
            <a:r>
              <a:rPr lang="en-SG" sz="2200" u="sng" dirty="0">
                <a:solidFill>
                  <a:schemeClr val="accent6">
                    <a:lumMod val="75000"/>
                  </a:schemeClr>
                </a:solidFill>
              </a:rPr>
              <a:t>favourable market research </a:t>
            </a:r>
            <a:r>
              <a:rPr lang="en-SG" sz="2200" dirty="0"/>
              <a:t>report </a:t>
            </a:r>
            <a:r>
              <a:rPr lang="en-SG" sz="2200" b="1" dirty="0"/>
              <a:t>given</a:t>
            </a:r>
            <a:r>
              <a:rPr lang="en-SG" sz="2200" dirty="0"/>
              <a:t> that the state of nature is strong demand for the PDC project</a:t>
            </a:r>
          </a:p>
          <a:p>
            <a:r>
              <a:rPr lang="en-SG" sz="2200" dirty="0"/>
              <a:t>So we assume that we are given the following conditional probabilities:</a:t>
            </a:r>
          </a:p>
          <a:p>
            <a:endParaRPr lang="en-GB" sz="2200" dirty="0"/>
          </a:p>
          <a:p>
            <a:endParaRPr lang="en-GB" sz="2400" dirty="0"/>
          </a:p>
          <a:p>
            <a:endParaRPr lang="en-SG" sz="2400" dirty="0"/>
          </a:p>
          <a:p>
            <a:endParaRPr lang="en-SG" sz="2400" dirty="0"/>
          </a:p>
          <a:p>
            <a:endParaRPr lang="en-SG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02CBA-7AD2-4D7C-A74E-67F9EB53215C}" type="slidenum">
              <a:rPr lang="en-SG" smtClean="0"/>
              <a:pPr/>
              <a:t>9</a:t>
            </a:fld>
            <a:endParaRPr lang="en-SG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96" y="2744155"/>
            <a:ext cx="5683807" cy="1081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8" y="4221088"/>
            <a:ext cx="9213010" cy="2514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own Arrow 4"/>
          <p:cNvSpPr/>
          <p:nvPr/>
        </p:nvSpPr>
        <p:spPr>
          <a:xfrm>
            <a:off x="4103947" y="3854598"/>
            <a:ext cx="1080120" cy="438498"/>
          </a:xfrm>
          <a:prstGeom prst="downArrow">
            <a:avLst>
              <a:gd name="adj1" fmla="val 50000"/>
              <a:gd name="adj2" fmla="val 66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3959931" y="3030135"/>
            <a:ext cx="1224136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256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1398</Words>
  <Application>Microsoft Office PowerPoint</Application>
  <PresentationFormat>On-screen Show (4:3)</PresentationFormat>
  <Paragraphs>194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Albertus Extra Bold</vt:lpstr>
      <vt:lpstr>Monotype Sorts</vt:lpstr>
      <vt:lpstr>Arial</vt:lpstr>
      <vt:lpstr>Calibri</vt:lpstr>
      <vt:lpstr>Office Theme</vt:lpstr>
      <vt:lpstr>IT1311 Decision Analysis Data-driven Decision Making</vt:lpstr>
      <vt:lpstr>Decision Trees and Bayes’ Theorem</vt:lpstr>
      <vt:lpstr>PDC Scenario Continued - No market research</vt:lpstr>
      <vt:lpstr>PowerPoint Presentation</vt:lpstr>
      <vt:lpstr>PowerPoint Presentation</vt:lpstr>
      <vt:lpstr>P(B|A) vs P(A|B)</vt:lpstr>
      <vt:lpstr>PDC Scenario Continued - Conditional Prob</vt:lpstr>
      <vt:lpstr>PowerPoint Presentation</vt:lpstr>
      <vt:lpstr>PDC Scenario Continued -  calculating the branch probability</vt:lpstr>
      <vt:lpstr>PowerPoint Presentation</vt:lpstr>
      <vt:lpstr>PDC Scenario Continued –  Putting probabilities into the fav branch </vt:lpstr>
      <vt:lpstr>PDC Scenario Continued - calculating the branch probability</vt:lpstr>
      <vt:lpstr>PDC Scenario Continued –  Putting probabilities into the unfav branch </vt:lpstr>
      <vt:lpstr>PDC Scenario Continued – Full Decision Tree</vt:lpstr>
      <vt:lpstr>PDC Scenario Continued – Exp Value</vt:lpstr>
      <vt:lpstr>PDC Scenario Continued – Final Decision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IT2322 Quantitative Methods</dc:title>
  <dc:creator>pangnk</dc:creator>
  <cp:lastModifiedBy>Carol YANG (NYP)</cp:lastModifiedBy>
  <cp:revision>284</cp:revision>
  <cp:lastPrinted>2016-04-11T06:46:21Z</cp:lastPrinted>
  <dcterms:created xsi:type="dcterms:W3CDTF">2012-11-26T02:39:03Z</dcterms:created>
  <dcterms:modified xsi:type="dcterms:W3CDTF">2023-10-03T09:41:42Z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6409ce-c70d-4644-9357-1651095b1ac1_Enabled">
    <vt:lpwstr>true</vt:lpwstr>
  </property>
  <property fmtid="{D5CDD505-2E9C-101B-9397-08002B2CF9AE}" pid="3" name="MSIP_Label_7e6409ce-c70d-4644-9357-1651095b1ac1_SetDate">
    <vt:lpwstr>2023-10-03T09:39:17Z</vt:lpwstr>
  </property>
  <property fmtid="{D5CDD505-2E9C-101B-9397-08002B2CF9AE}" pid="4" name="MSIP_Label_7e6409ce-c70d-4644-9357-1651095b1ac1_Method">
    <vt:lpwstr>Privileged</vt:lpwstr>
  </property>
  <property fmtid="{D5CDD505-2E9C-101B-9397-08002B2CF9AE}" pid="5" name="MSIP_Label_7e6409ce-c70d-4644-9357-1651095b1ac1_Name">
    <vt:lpwstr>NON SENSITIVE</vt:lpwstr>
  </property>
  <property fmtid="{D5CDD505-2E9C-101B-9397-08002B2CF9AE}" pid="6" name="MSIP_Label_7e6409ce-c70d-4644-9357-1651095b1ac1_SiteId">
    <vt:lpwstr>243ebaed-00d0-4690-a7dc-75893b0d9f98</vt:lpwstr>
  </property>
  <property fmtid="{D5CDD505-2E9C-101B-9397-08002B2CF9AE}" pid="7" name="MSIP_Label_7e6409ce-c70d-4644-9357-1651095b1ac1_ActionId">
    <vt:lpwstr>601feb24-6ee6-48f1-8751-dd8266701b47</vt:lpwstr>
  </property>
  <property fmtid="{D5CDD505-2E9C-101B-9397-08002B2CF9AE}" pid="8" name="MSIP_Label_7e6409ce-c70d-4644-9357-1651095b1ac1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Official (Closed) and Non-Sensitive</vt:lpwstr>
  </property>
</Properties>
</file>