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83" r:id="rId3"/>
    <p:sldId id="282" r:id="rId4"/>
    <p:sldId id="276" r:id="rId5"/>
    <p:sldId id="284" r:id="rId6"/>
    <p:sldId id="277" r:id="rId7"/>
    <p:sldId id="278" r:id="rId8"/>
    <p:sldId id="279" r:id="rId9"/>
    <p:sldId id="285" r:id="rId10"/>
    <p:sldId id="286" r:id="rId11"/>
    <p:sldId id="287" r:id="rId12"/>
    <p:sldId id="318" r:id="rId13"/>
    <p:sldId id="329" r:id="rId14"/>
    <p:sldId id="280" r:id="rId15"/>
    <p:sldId id="290" r:id="rId16"/>
    <p:sldId id="288" r:id="rId17"/>
    <p:sldId id="291" r:id="rId18"/>
    <p:sldId id="330" r:id="rId19"/>
    <p:sldId id="309" r:id="rId20"/>
  </p:sldIdLst>
  <p:sldSz cx="9144000" cy="6858000" type="screen4x3"/>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3255" autoAdjust="0"/>
  </p:normalViewPr>
  <p:slideViewPr>
    <p:cSldViewPr>
      <p:cViewPr varScale="1">
        <p:scale>
          <a:sx n="61" d="100"/>
          <a:sy n="61" d="100"/>
        </p:scale>
        <p:origin x="1424" y="60"/>
      </p:cViewPr>
      <p:guideLst>
        <p:guide orient="horz" pos="2160"/>
        <p:guide pos="2880"/>
      </p:guideLst>
    </p:cSldViewPr>
  </p:slideViewPr>
  <p:outlineViewPr>
    <p:cViewPr>
      <p:scale>
        <a:sx n="33" d="100"/>
        <a:sy n="33" d="100"/>
      </p:scale>
      <p:origin x="0" y="-7292"/>
    </p:cViewPr>
  </p:outlineViewPr>
  <p:notesTextViewPr>
    <p:cViewPr>
      <p:scale>
        <a:sx n="1" d="1"/>
        <a:sy n="1" d="1"/>
      </p:scale>
      <p:origin x="0" y="0"/>
    </p:cViewPr>
  </p:notesTextViewPr>
  <p:sorterViewPr>
    <p:cViewPr>
      <p:scale>
        <a:sx n="100" d="100"/>
        <a:sy n="100" d="100"/>
      </p:scale>
      <p:origin x="0" y="6624"/>
    </p:cViewPr>
  </p:sorterViewPr>
  <p:notesViewPr>
    <p:cSldViewPr>
      <p:cViewPr varScale="1">
        <p:scale>
          <a:sx n="45" d="100"/>
          <a:sy n="45" d="100"/>
        </p:scale>
        <p:origin x="154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6FE8C4-50EB-49CE-B79F-7CDF7866D6E9}" type="doc">
      <dgm:prSet loTypeId="urn:microsoft.com/office/officeart/2005/8/layout/gear1" loCatId="cycle" qsTypeId="urn:microsoft.com/office/officeart/2005/8/quickstyle/simple1" qsCatId="simple" csTypeId="urn:microsoft.com/office/officeart/2005/8/colors/colorful5" csCatId="colorful" phldr="0"/>
      <dgm:spPr/>
    </dgm:pt>
    <dgm:pt modelId="{145FC85C-E402-4756-98EF-1F7141423904}">
      <dgm:prSet phldrT="[Text]" phldr="1"/>
      <dgm:spPr/>
      <dgm:t>
        <a:bodyPr/>
        <a:lstStyle/>
        <a:p>
          <a:endParaRPr lang="en-SG"/>
        </a:p>
      </dgm:t>
    </dgm:pt>
    <dgm:pt modelId="{46672B2F-8EE0-4F5D-8341-FBC308142EB2}" type="parTrans" cxnId="{2152CF5C-400C-473A-9A44-ECB790BBA31A}">
      <dgm:prSet/>
      <dgm:spPr/>
      <dgm:t>
        <a:bodyPr/>
        <a:lstStyle/>
        <a:p>
          <a:endParaRPr lang="en-SG"/>
        </a:p>
      </dgm:t>
    </dgm:pt>
    <dgm:pt modelId="{E85062CF-FA4F-4BB5-B732-D6DBEE1019A5}" type="sibTrans" cxnId="{2152CF5C-400C-473A-9A44-ECB790BBA31A}">
      <dgm:prSet/>
      <dgm:spPr/>
      <dgm:t>
        <a:bodyPr/>
        <a:lstStyle/>
        <a:p>
          <a:endParaRPr lang="en-SG"/>
        </a:p>
      </dgm:t>
    </dgm:pt>
    <dgm:pt modelId="{04CD4DE5-0F36-4AC6-A1E5-01BBF9EF5C36}">
      <dgm:prSet phldrT="[Text]" phldr="1"/>
      <dgm:spPr/>
      <dgm:t>
        <a:bodyPr/>
        <a:lstStyle/>
        <a:p>
          <a:endParaRPr lang="en-SG"/>
        </a:p>
      </dgm:t>
    </dgm:pt>
    <dgm:pt modelId="{A18A4845-4629-4517-9F93-29527228DFA4}" type="parTrans" cxnId="{57CBB488-D9E8-4617-9262-63920277AC02}">
      <dgm:prSet/>
      <dgm:spPr/>
      <dgm:t>
        <a:bodyPr/>
        <a:lstStyle/>
        <a:p>
          <a:endParaRPr lang="en-SG"/>
        </a:p>
      </dgm:t>
    </dgm:pt>
    <dgm:pt modelId="{6F8E03F7-CD92-4F5D-8D7B-40B9F926636E}" type="sibTrans" cxnId="{57CBB488-D9E8-4617-9262-63920277AC02}">
      <dgm:prSet/>
      <dgm:spPr/>
      <dgm:t>
        <a:bodyPr/>
        <a:lstStyle/>
        <a:p>
          <a:endParaRPr lang="en-SG"/>
        </a:p>
      </dgm:t>
    </dgm:pt>
    <dgm:pt modelId="{FC46B8A8-20A3-4BAE-A7A0-DF4176A887B5}">
      <dgm:prSet phldrT="[Text]" phldr="1"/>
      <dgm:spPr/>
      <dgm:t>
        <a:bodyPr/>
        <a:lstStyle/>
        <a:p>
          <a:endParaRPr lang="en-SG"/>
        </a:p>
      </dgm:t>
    </dgm:pt>
    <dgm:pt modelId="{44BA0438-0C94-4075-B8CA-7F57CDD3BFB2}" type="parTrans" cxnId="{F297D3F8-FF78-47E0-9C29-1600FCB1A642}">
      <dgm:prSet/>
      <dgm:spPr/>
      <dgm:t>
        <a:bodyPr/>
        <a:lstStyle/>
        <a:p>
          <a:endParaRPr lang="en-SG"/>
        </a:p>
      </dgm:t>
    </dgm:pt>
    <dgm:pt modelId="{20CCE793-BF0C-4958-B101-442522B0DCF3}" type="sibTrans" cxnId="{F297D3F8-FF78-47E0-9C29-1600FCB1A642}">
      <dgm:prSet/>
      <dgm:spPr/>
      <dgm:t>
        <a:bodyPr/>
        <a:lstStyle/>
        <a:p>
          <a:endParaRPr lang="en-SG"/>
        </a:p>
      </dgm:t>
    </dgm:pt>
    <dgm:pt modelId="{C0C909B7-ED22-4FFB-ACC1-A20A9116F08B}" type="pres">
      <dgm:prSet presAssocID="{156FE8C4-50EB-49CE-B79F-7CDF7866D6E9}" presName="composite" presStyleCnt="0">
        <dgm:presLayoutVars>
          <dgm:chMax val="3"/>
          <dgm:animLvl val="lvl"/>
          <dgm:resizeHandles val="exact"/>
        </dgm:presLayoutVars>
      </dgm:prSet>
      <dgm:spPr/>
    </dgm:pt>
    <dgm:pt modelId="{AE0B055F-9D99-42E9-AF2C-06E49D001775}" type="pres">
      <dgm:prSet presAssocID="{145FC85C-E402-4756-98EF-1F7141423904}" presName="gear1" presStyleLbl="node1" presStyleIdx="0" presStyleCnt="3">
        <dgm:presLayoutVars>
          <dgm:chMax val="1"/>
          <dgm:bulletEnabled val="1"/>
        </dgm:presLayoutVars>
      </dgm:prSet>
      <dgm:spPr/>
    </dgm:pt>
    <dgm:pt modelId="{6D3A861A-3EE1-4180-90BD-060CAD4FABFE}" type="pres">
      <dgm:prSet presAssocID="{145FC85C-E402-4756-98EF-1F7141423904}" presName="gear1srcNode" presStyleLbl="node1" presStyleIdx="0" presStyleCnt="3"/>
      <dgm:spPr/>
    </dgm:pt>
    <dgm:pt modelId="{8D90AA9E-63AE-4F91-84C2-D9DA2D492551}" type="pres">
      <dgm:prSet presAssocID="{145FC85C-E402-4756-98EF-1F7141423904}" presName="gear1dstNode" presStyleLbl="node1" presStyleIdx="0" presStyleCnt="3"/>
      <dgm:spPr/>
    </dgm:pt>
    <dgm:pt modelId="{1642DCC4-9F61-4438-B653-365D37C15693}" type="pres">
      <dgm:prSet presAssocID="{04CD4DE5-0F36-4AC6-A1E5-01BBF9EF5C36}" presName="gear2" presStyleLbl="node1" presStyleIdx="1" presStyleCnt="3">
        <dgm:presLayoutVars>
          <dgm:chMax val="1"/>
          <dgm:bulletEnabled val="1"/>
        </dgm:presLayoutVars>
      </dgm:prSet>
      <dgm:spPr/>
    </dgm:pt>
    <dgm:pt modelId="{16E18D0D-02AC-45DA-ADAA-CF794909102A}" type="pres">
      <dgm:prSet presAssocID="{04CD4DE5-0F36-4AC6-A1E5-01BBF9EF5C36}" presName="gear2srcNode" presStyleLbl="node1" presStyleIdx="1" presStyleCnt="3"/>
      <dgm:spPr/>
    </dgm:pt>
    <dgm:pt modelId="{1817B9C2-8D01-4208-A15E-913837A9BFB1}" type="pres">
      <dgm:prSet presAssocID="{04CD4DE5-0F36-4AC6-A1E5-01BBF9EF5C36}" presName="gear2dstNode" presStyleLbl="node1" presStyleIdx="1" presStyleCnt="3"/>
      <dgm:spPr/>
    </dgm:pt>
    <dgm:pt modelId="{B75B6F0C-55AE-4827-8A20-0E891AAF644B}" type="pres">
      <dgm:prSet presAssocID="{FC46B8A8-20A3-4BAE-A7A0-DF4176A887B5}" presName="gear3" presStyleLbl="node1" presStyleIdx="2" presStyleCnt="3"/>
      <dgm:spPr/>
    </dgm:pt>
    <dgm:pt modelId="{2D0C1B86-0893-41AE-BD55-01BDA35538FC}" type="pres">
      <dgm:prSet presAssocID="{FC46B8A8-20A3-4BAE-A7A0-DF4176A887B5}" presName="gear3tx" presStyleLbl="node1" presStyleIdx="2" presStyleCnt="3">
        <dgm:presLayoutVars>
          <dgm:chMax val="1"/>
          <dgm:bulletEnabled val="1"/>
        </dgm:presLayoutVars>
      </dgm:prSet>
      <dgm:spPr/>
    </dgm:pt>
    <dgm:pt modelId="{A0E85A28-5B4C-495F-9C67-6BD068D0C9F6}" type="pres">
      <dgm:prSet presAssocID="{FC46B8A8-20A3-4BAE-A7A0-DF4176A887B5}" presName="gear3srcNode" presStyleLbl="node1" presStyleIdx="2" presStyleCnt="3"/>
      <dgm:spPr/>
    </dgm:pt>
    <dgm:pt modelId="{342DAD54-7984-45CC-A997-187D7E7A33CD}" type="pres">
      <dgm:prSet presAssocID="{FC46B8A8-20A3-4BAE-A7A0-DF4176A887B5}" presName="gear3dstNode" presStyleLbl="node1" presStyleIdx="2" presStyleCnt="3"/>
      <dgm:spPr/>
    </dgm:pt>
    <dgm:pt modelId="{B92B6C5B-AB55-450B-B7AE-EA805F6F6325}" type="pres">
      <dgm:prSet presAssocID="{E85062CF-FA4F-4BB5-B732-D6DBEE1019A5}" presName="connector1" presStyleLbl="sibTrans2D1" presStyleIdx="0" presStyleCnt="3"/>
      <dgm:spPr/>
    </dgm:pt>
    <dgm:pt modelId="{48CBC51C-CF95-4B8A-8D69-1878A15A0DBA}" type="pres">
      <dgm:prSet presAssocID="{6F8E03F7-CD92-4F5D-8D7B-40B9F926636E}" presName="connector2" presStyleLbl="sibTrans2D1" presStyleIdx="1" presStyleCnt="3"/>
      <dgm:spPr/>
    </dgm:pt>
    <dgm:pt modelId="{D422BCD8-7DA1-4ADC-9AF0-16E76A0A05AE}" type="pres">
      <dgm:prSet presAssocID="{20CCE793-BF0C-4958-B101-442522B0DCF3}" presName="connector3" presStyleLbl="sibTrans2D1" presStyleIdx="2" presStyleCnt="3"/>
      <dgm:spPr/>
    </dgm:pt>
  </dgm:ptLst>
  <dgm:cxnLst>
    <dgm:cxn modelId="{F16F8D17-C130-4403-89FD-A0CA22B8D8E3}" type="presOf" srcId="{FC46B8A8-20A3-4BAE-A7A0-DF4176A887B5}" destId="{2D0C1B86-0893-41AE-BD55-01BDA35538FC}" srcOrd="1" destOrd="0" presId="urn:microsoft.com/office/officeart/2005/8/layout/gear1"/>
    <dgm:cxn modelId="{EF49D61C-1D9A-4460-AE64-107A34087D2D}" type="presOf" srcId="{145FC85C-E402-4756-98EF-1F7141423904}" destId="{AE0B055F-9D99-42E9-AF2C-06E49D001775}" srcOrd="0" destOrd="0" presId="urn:microsoft.com/office/officeart/2005/8/layout/gear1"/>
    <dgm:cxn modelId="{2152CF5C-400C-473A-9A44-ECB790BBA31A}" srcId="{156FE8C4-50EB-49CE-B79F-7CDF7866D6E9}" destId="{145FC85C-E402-4756-98EF-1F7141423904}" srcOrd="0" destOrd="0" parTransId="{46672B2F-8EE0-4F5D-8341-FBC308142EB2}" sibTransId="{E85062CF-FA4F-4BB5-B732-D6DBEE1019A5}"/>
    <dgm:cxn modelId="{978BB560-4157-41E2-94E2-62E8B1D7C3E9}" type="presOf" srcId="{04CD4DE5-0F36-4AC6-A1E5-01BBF9EF5C36}" destId="{1642DCC4-9F61-4438-B653-365D37C15693}" srcOrd="0" destOrd="0" presId="urn:microsoft.com/office/officeart/2005/8/layout/gear1"/>
    <dgm:cxn modelId="{3D188D48-A2B1-456E-A598-31ABB83B736F}" type="presOf" srcId="{FC46B8A8-20A3-4BAE-A7A0-DF4176A887B5}" destId="{A0E85A28-5B4C-495F-9C67-6BD068D0C9F6}" srcOrd="2" destOrd="0" presId="urn:microsoft.com/office/officeart/2005/8/layout/gear1"/>
    <dgm:cxn modelId="{A739CE49-1C52-44E2-912E-5BDA3C689D68}" type="presOf" srcId="{6F8E03F7-CD92-4F5D-8D7B-40B9F926636E}" destId="{48CBC51C-CF95-4B8A-8D69-1878A15A0DBA}" srcOrd="0" destOrd="0" presId="urn:microsoft.com/office/officeart/2005/8/layout/gear1"/>
    <dgm:cxn modelId="{4B492F4D-E768-4926-B243-0E73ED6A3118}" type="presOf" srcId="{04CD4DE5-0F36-4AC6-A1E5-01BBF9EF5C36}" destId="{16E18D0D-02AC-45DA-ADAA-CF794909102A}" srcOrd="1" destOrd="0" presId="urn:microsoft.com/office/officeart/2005/8/layout/gear1"/>
    <dgm:cxn modelId="{57CBB488-D9E8-4617-9262-63920277AC02}" srcId="{156FE8C4-50EB-49CE-B79F-7CDF7866D6E9}" destId="{04CD4DE5-0F36-4AC6-A1E5-01BBF9EF5C36}" srcOrd="1" destOrd="0" parTransId="{A18A4845-4629-4517-9F93-29527228DFA4}" sibTransId="{6F8E03F7-CD92-4F5D-8D7B-40B9F926636E}"/>
    <dgm:cxn modelId="{C2BA7B90-41AA-4F21-A99D-79D436929C63}" type="presOf" srcId="{145FC85C-E402-4756-98EF-1F7141423904}" destId="{8D90AA9E-63AE-4F91-84C2-D9DA2D492551}" srcOrd="2" destOrd="0" presId="urn:microsoft.com/office/officeart/2005/8/layout/gear1"/>
    <dgm:cxn modelId="{5EE86E91-CF7D-4D3B-8247-8B5ADBB53638}" type="presOf" srcId="{04CD4DE5-0F36-4AC6-A1E5-01BBF9EF5C36}" destId="{1817B9C2-8D01-4208-A15E-913837A9BFB1}" srcOrd="2" destOrd="0" presId="urn:microsoft.com/office/officeart/2005/8/layout/gear1"/>
    <dgm:cxn modelId="{05F03F94-16CC-4AFB-853D-555DA32C4024}" type="presOf" srcId="{156FE8C4-50EB-49CE-B79F-7CDF7866D6E9}" destId="{C0C909B7-ED22-4FFB-ACC1-A20A9116F08B}" srcOrd="0" destOrd="0" presId="urn:microsoft.com/office/officeart/2005/8/layout/gear1"/>
    <dgm:cxn modelId="{E46D4FA5-1736-4CB3-8456-5138A0D67E25}" type="presOf" srcId="{20CCE793-BF0C-4958-B101-442522B0DCF3}" destId="{D422BCD8-7DA1-4ADC-9AF0-16E76A0A05AE}" srcOrd="0" destOrd="0" presId="urn:microsoft.com/office/officeart/2005/8/layout/gear1"/>
    <dgm:cxn modelId="{898CF2A5-8044-4641-ACA6-7A8DD748B864}" type="presOf" srcId="{E85062CF-FA4F-4BB5-B732-D6DBEE1019A5}" destId="{B92B6C5B-AB55-450B-B7AE-EA805F6F6325}" srcOrd="0" destOrd="0" presId="urn:microsoft.com/office/officeart/2005/8/layout/gear1"/>
    <dgm:cxn modelId="{6F6818EC-61CD-469D-AC61-5AAAF3D5B4B3}" type="presOf" srcId="{FC46B8A8-20A3-4BAE-A7A0-DF4176A887B5}" destId="{B75B6F0C-55AE-4827-8A20-0E891AAF644B}" srcOrd="0" destOrd="0" presId="urn:microsoft.com/office/officeart/2005/8/layout/gear1"/>
    <dgm:cxn modelId="{97FB62EF-C936-4977-82B4-2856FC217A71}" type="presOf" srcId="{FC46B8A8-20A3-4BAE-A7A0-DF4176A887B5}" destId="{342DAD54-7984-45CC-A997-187D7E7A33CD}" srcOrd="3" destOrd="0" presId="urn:microsoft.com/office/officeart/2005/8/layout/gear1"/>
    <dgm:cxn modelId="{AE2655F4-47C6-4EF3-A7F4-AAA201DC7393}" type="presOf" srcId="{145FC85C-E402-4756-98EF-1F7141423904}" destId="{6D3A861A-3EE1-4180-90BD-060CAD4FABFE}" srcOrd="1" destOrd="0" presId="urn:microsoft.com/office/officeart/2005/8/layout/gear1"/>
    <dgm:cxn modelId="{F297D3F8-FF78-47E0-9C29-1600FCB1A642}" srcId="{156FE8C4-50EB-49CE-B79F-7CDF7866D6E9}" destId="{FC46B8A8-20A3-4BAE-A7A0-DF4176A887B5}" srcOrd="2" destOrd="0" parTransId="{44BA0438-0C94-4075-B8CA-7F57CDD3BFB2}" sibTransId="{20CCE793-BF0C-4958-B101-442522B0DCF3}"/>
    <dgm:cxn modelId="{D15DA188-E021-4F39-8DC6-AA6D0CB7F1D6}" type="presParOf" srcId="{C0C909B7-ED22-4FFB-ACC1-A20A9116F08B}" destId="{AE0B055F-9D99-42E9-AF2C-06E49D001775}" srcOrd="0" destOrd="0" presId="urn:microsoft.com/office/officeart/2005/8/layout/gear1"/>
    <dgm:cxn modelId="{9339F60D-3427-4005-AD45-52161F64B572}" type="presParOf" srcId="{C0C909B7-ED22-4FFB-ACC1-A20A9116F08B}" destId="{6D3A861A-3EE1-4180-90BD-060CAD4FABFE}" srcOrd="1" destOrd="0" presId="urn:microsoft.com/office/officeart/2005/8/layout/gear1"/>
    <dgm:cxn modelId="{1C383B13-1D12-4ECC-A68E-5C4D9F35987A}" type="presParOf" srcId="{C0C909B7-ED22-4FFB-ACC1-A20A9116F08B}" destId="{8D90AA9E-63AE-4F91-84C2-D9DA2D492551}" srcOrd="2" destOrd="0" presId="urn:microsoft.com/office/officeart/2005/8/layout/gear1"/>
    <dgm:cxn modelId="{AC481A09-E436-4253-80AA-1A5C35FC5AFD}" type="presParOf" srcId="{C0C909B7-ED22-4FFB-ACC1-A20A9116F08B}" destId="{1642DCC4-9F61-4438-B653-365D37C15693}" srcOrd="3" destOrd="0" presId="urn:microsoft.com/office/officeart/2005/8/layout/gear1"/>
    <dgm:cxn modelId="{77A81CE2-5051-4008-B095-B103BFF9EAC1}" type="presParOf" srcId="{C0C909B7-ED22-4FFB-ACC1-A20A9116F08B}" destId="{16E18D0D-02AC-45DA-ADAA-CF794909102A}" srcOrd="4" destOrd="0" presId="urn:microsoft.com/office/officeart/2005/8/layout/gear1"/>
    <dgm:cxn modelId="{2D3544E1-0EB8-489E-AC9B-1277F835DB33}" type="presParOf" srcId="{C0C909B7-ED22-4FFB-ACC1-A20A9116F08B}" destId="{1817B9C2-8D01-4208-A15E-913837A9BFB1}" srcOrd="5" destOrd="0" presId="urn:microsoft.com/office/officeart/2005/8/layout/gear1"/>
    <dgm:cxn modelId="{2EA0E907-8858-4312-9EF0-B424D3AE6E0E}" type="presParOf" srcId="{C0C909B7-ED22-4FFB-ACC1-A20A9116F08B}" destId="{B75B6F0C-55AE-4827-8A20-0E891AAF644B}" srcOrd="6" destOrd="0" presId="urn:microsoft.com/office/officeart/2005/8/layout/gear1"/>
    <dgm:cxn modelId="{0C057CA0-F2A3-4B1A-A4E4-9C585EDE431E}" type="presParOf" srcId="{C0C909B7-ED22-4FFB-ACC1-A20A9116F08B}" destId="{2D0C1B86-0893-41AE-BD55-01BDA35538FC}" srcOrd="7" destOrd="0" presId="urn:microsoft.com/office/officeart/2005/8/layout/gear1"/>
    <dgm:cxn modelId="{1861D8DD-9C92-49F6-989B-3EA5E10AB04C}" type="presParOf" srcId="{C0C909B7-ED22-4FFB-ACC1-A20A9116F08B}" destId="{A0E85A28-5B4C-495F-9C67-6BD068D0C9F6}" srcOrd="8" destOrd="0" presId="urn:microsoft.com/office/officeart/2005/8/layout/gear1"/>
    <dgm:cxn modelId="{74956B69-0836-4A62-8E3D-903FA65FBEB2}" type="presParOf" srcId="{C0C909B7-ED22-4FFB-ACC1-A20A9116F08B}" destId="{342DAD54-7984-45CC-A997-187D7E7A33CD}" srcOrd="9" destOrd="0" presId="urn:microsoft.com/office/officeart/2005/8/layout/gear1"/>
    <dgm:cxn modelId="{6029B4BC-E7AA-4521-AA64-24AB2AE4D5A5}" type="presParOf" srcId="{C0C909B7-ED22-4FFB-ACC1-A20A9116F08B}" destId="{B92B6C5B-AB55-450B-B7AE-EA805F6F6325}" srcOrd="10" destOrd="0" presId="urn:microsoft.com/office/officeart/2005/8/layout/gear1"/>
    <dgm:cxn modelId="{37DCF797-72CA-4252-9D6D-80D167A8F1E7}" type="presParOf" srcId="{C0C909B7-ED22-4FFB-ACC1-A20A9116F08B}" destId="{48CBC51C-CF95-4B8A-8D69-1878A15A0DBA}" srcOrd="11" destOrd="0" presId="urn:microsoft.com/office/officeart/2005/8/layout/gear1"/>
    <dgm:cxn modelId="{D2A380A1-B2FC-4FA6-8F33-E777F9AEFD44}" type="presParOf" srcId="{C0C909B7-ED22-4FFB-ACC1-A20A9116F08B}" destId="{D422BCD8-7DA1-4ADC-9AF0-16E76A0A05AE}"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25B4F-96E1-4190-9463-1CD40D899992}" type="doc">
      <dgm:prSet loTypeId="urn:microsoft.com/office/officeart/2005/8/layout/hierarchy2" loCatId="hierarchy" qsTypeId="urn:microsoft.com/office/officeart/2005/8/quickstyle/simple1" qsCatId="simple" csTypeId="urn:microsoft.com/office/officeart/2005/8/colors/colorful1#1" csCatId="colorful" phldr="1"/>
      <dgm:spPr/>
      <dgm:t>
        <a:bodyPr/>
        <a:lstStyle/>
        <a:p>
          <a:endParaRPr lang="en-SG"/>
        </a:p>
      </dgm:t>
    </dgm:pt>
    <dgm:pt modelId="{BC3CE28A-616B-4196-8E8A-5D0372DF69C6}">
      <dgm:prSet phldrT="[Text]"/>
      <dgm:spPr>
        <a:solidFill>
          <a:schemeClr val="accent3">
            <a:lumMod val="75000"/>
          </a:schemeClr>
        </a:solidFill>
      </dgm:spPr>
      <dgm:t>
        <a:bodyPr/>
        <a:lstStyle/>
        <a:p>
          <a:r>
            <a:rPr lang="en-GB" dirty="0"/>
            <a:t>Decision Making</a:t>
          </a:r>
          <a:endParaRPr lang="en-SG" dirty="0"/>
        </a:p>
      </dgm:t>
    </dgm:pt>
    <dgm:pt modelId="{E1EDEA7F-5FEA-4F7A-8EA5-2A5ED72AFA86}" type="parTrans" cxnId="{A4C1E11B-F045-40A5-B24A-7C879F03F385}">
      <dgm:prSet/>
      <dgm:spPr/>
      <dgm:t>
        <a:bodyPr/>
        <a:lstStyle/>
        <a:p>
          <a:endParaRPr lang="en-SG"/>
        </a:p>
      </dgm:t>
    </dgm:pt>
    <dgm:pt modelId="{D3A800AA-5706-4CDE-8A9D-08C9D3B292D9}" type="sibTrans" cxnId="{A4C1E11B-F045-40A5-B24A-7C879F03F385}">
      <dgm:prSet/>
      <dgm:spPr/>
      <dgm:t>
        <a:bodyPr/>
        <a:lstStyle/>
        <a:p>
          <a:endParaRPr lang="en-SG"/>
        </a:p>
      </dgm:t>
    </dgm:pt>
    <dgm:pt modelId="{4E0935ED-0EA6-4557-B2E6-03DEC90E2753}">
      <dgm:prSet phldrT="[Text]"/>
      <dgm:spPr/>
      <dgm:t>
        <a:bodyPr/>
        <a:lstStyle/>
        <a:p>
          <a:r>
            <a:rPr lang="en-GB" dirty="0"/>
            <a:t>Without probabilities</a:t>
          </a:r>
          <a:endParaRPr lang="en-SG" dirty="0"/>
        </a:p>
      </dgm:t>
    </dgm:pt>
    <dgm:pt modelId="{94D63104-72A6-47AB-B764-AAD24937EEF0}" type="parTrans" cxnId="{F1B3E478-B4FF-4101-81D3-2784B2E28018}">
      <dgm:prSet/>
      <dgm:spPr/>
      <dgm:t>
        <a:bodyPr/>
        <a:lstStyle/>
        <a:p>
          <a:endParaRPr lang="en-SG"/>
        </a:p>
      </dgm:t>
    </dgm:pt>
    <dgm:pt modelId="{9CB1FBDF-67DF-402F-83A9-CC8F53410ABD}" type="sibTrans" cxnId="{F1B3E478-B4FF-4101-81D3-2784B2E28018}">
      <dgm:prSet/>
      <dgm:spPr/>
      <dgm:t>
        <a:bodyPr/>
        <a:lstStyle/>
        <a:p>
          <a:endParaRPr lang="en-SG"/>
        </a:p>
      </dgm:t>
    </dgm:pt>
    <dgm:pt modelId="{FAA4C42F-9F50-4F23-8D69-63966AF2EFB0}">
      <dgm:prSet phldrT="[Text]"/>
      <dgm:spPr>
        <a:solidFill>
          <a:schemeClr val="accent2">
            <a:lumMod val="75000"/>
          </a:schemeClr>
        </a:solidFill>
      </dgm:spPr>
      <dgm:t>
        <a:bodyPr/>
        <a:lstStyle/>
        <a:p>
          <a:r>
            <a:rPr lang="en-GB" dirty="0"/>
            <a:t>Optimistic approach</a:t>
          </a:r>
          <a:endParaRPr lang="en-SG" dirty="0"/>
        </a:p>
      </dgm:t>
    </dgm:pt>
    <dgm:pt modelId="{737A1EB3-2614-431F-A654-83B4E251E236}" type="parTrans" cxnId="{5B30D924-1C56-4668-B4F5-BDA23DCB16F0}">
      <dgm:prSet/>
      <dgm:spPr/>
      <dgm:t>
        <a:bodyPr/>
        <a:lstStyle/>
        <a:p>
          <a:endParaRPr lang="en-SG"/>
        </a:p>
      </dgm:t>
    </dgm:pt>
    <dgm:pt modelId="{469FFAA0-2787-4AB7-BDCA-AD05C525A6E1}" type="sibTrans" cxnId="{5B30D924-1C56-4668-B4F5-BDA23DCB16F0}">
      <dgm:prSet/>
      <dgm:spPr/>
      <dgm:t>
        <a:bodyPr/>
        <a:lstStyle/>
        <a:p>
          <a:endParaRPr lang="en-SG"/>
        </a:p>
      </dgm:t>
    </dgm:pt>
    <dgm:pt modelId="{DB581180-8525-4763-BEF4-F8DB04FE06EC}">
      <dgm:prSet phldrT="[Text]"/>
      <dgm:spPr>
        <a:solidFill>
          <a:schemeClr val="accent5">
            <a:lumMod val="75000"/>
          </a:schemeClr>
        </a:solidFill>
      </dgm:spPr>
      <dgm:t>
        <a:bodyPr/>
        <a:lstStyle/>
        <a:p>
          <a:r>
            <a:rPr lang="en-GB" dirty="0"/>
            <a:t>With probabilities</a:t>
          </a:r>
          <a:endParaRPr lang="en-SG" dirty="0"/>
        </a:p>
      </dgm:t>
    </dgm:pt>
    <dgm:pt modelId="{F0C55DA1-D096-4EFB-BB3A-3AFDFCBF0060}" type="parTrans" cxnId="{4FD80022-A4FE-46F9-9159-3758B9F64980}">
      <dgm:prSet/>
      <dgm:spPr/>
      <dgm:t>
        <a:bodyPr/>
        <a:lstStyle/>
        <a:p>
          <a:endParaRPr lang="en-SG"/>
        </a:p>
      </dgm:t>
    </dgm:pt>
    <dgm:pt modelId="{063AB292-1572-4C25-8A15-69FEEFB44153}" type="sibTrans" cxnId="{4FD80022-A4FE-46F9-9159-3758B9F64980}">
      <dgm:prSet/>
      <dgm:spPr/>
      <dgm:t>
        <a:bodyPr/>
        <a:lstStyle/>
        <a:p>
          <a:endParaRPr lang="en-SG"/>
        </a:p>
      </dgm:t>
    </dgm:pt>
    <dgm:pt modelId="{468AD303-4A4E-4E3D-9672-5AFB04365BE1}">
      <dgm:prSet phldrT="[Text]"/>
      <dgm:spPr>
        <a:solidFill>
          <a:schemeClr val="tx2">
            <a:lumMod val="60000"/>
            <a:lumOff val="40000"/>
          </a:schemeClr>
        </a:solidFill>
      </dgm:spPr>
      <dgm:t>
        <a:bodyPr/>
        <a:lstStyle/>
        <a:p>
          <a:r>
            <a:rPr lang="en-GB" dirty="0"/>
            <a:t>Decision Tree</a:t>
          </a:r>
          <a:endParaRPr lang="en-SG" dirty="0"/>
        </a:p>
      </dgm:t>
    </dgm:pt>
    <dgm:pt modelId="{2EB231EC-249F-4C47-B24C-9082B5DB744D}" type="parTrans" cxnId="{8D53393C-DC04-43DF-8BB7-0CA46D41F392}">
      <dgm:prSet/>
      <dgm:spPr/>
      <dgm:t>
        <a:bodyPr/>
        <a:lstStyle/>
        <a:p>
          <a:endParaRPr lang="en-SG"/>
        </a:p>
      </dgm:t>
    </dgm:pt>
    <dgm:pt modelId="{44CC9F5E-324D-4F3C-9C6F-5511CB21A117}" type="sibTrans" cxnId="{8D53393C-DC04-43DF-8BB7-0CA46D41F392}">
      <dgm:prSet/>
      <dgm:spPr/>
      <dgm:t>
        <a:bodyPr/>
        <a:lstStyle/>
        <a:p>
          <a:endParaRPr lang="en-SG"/>
        </a:p>
      </dgm:t>
    </dgm:pt>
    <dgm:pt modelId="{97A19E9C-8536-4FC3-AC58-E978A2818BDB}">
      <dgm:prSet phldrT="[Text]"/>
      <dgm:spPr>
        <a:solidFill>
          <a:schemeClr val="accent2">
            <a:lumMod val="75000"/>
          </a:schemeClr>
        </a:solidFill>
      </dgm:spPr>
      <dgm:t>
        <a:bodyPr/>
        <a:lstStyle/>
        <a:p>
          <a:r>
            <a:rPr lang="en-GB" dirty="0"/>
            <a:t>Conservative approach</a:t>
          </a:r>
          <a:endParaRPr lang="en-SG" dirty="0"/>
        </a:p>
      </dgm:t>
    </dgm:pt>
    <dgm:pt modelId="{F2AAFD47-2741-4D92-9F37-AC93DAE807D9}" type="parTrans" cxnId="{ACCE8D7A-1211-45A3-BA28-0A27137BC898}">
      <dgm:prSet/>
      <dgm:spPr/>
      <dgm:t>
        <a:bodyPr/>
        <a:lstStyle/>
        <a:p>
          <a:endParaRPr lang="en-SG"/>
        </a:p>
      </dgm:t>
    </dgm:pt>
    <dgm:pt modelId="{F7184B11-871E-404E-B921-221BF2ED2C3C}" type="sibTrans" cxnId="{ACCE8D7A-1211-45A3-BA28-0A27137BC898}">
      <dgm:prSet/>
      <dgm:spPr/>
      <dgm:t>
        <a:bodyPr/>
        <a:lstStyle/>
        <a:p>
          <a:endParaRPr lang="en-SG"/>
        </a:p>
      </dgm:t>
    </dgm:pt>
    <dgm:pt modelId="{9CF08845-E9D4-404C-87C2-770B20B68B5D}">
      <dgm:prSet phldrT="[Text]"/>
      <dgm:spPr>
        <a:solidFill>
          <a:schemeClr val="accent2">
            <a:lumMod val="75000"/>
          </a:schemeClr>
        </a:solidFill>
      </dgm:spPr>
      <dgm:t>
        <a:bodyPr/>
        <a:lstStyle/>
        <a:p>
          <a:r>
            <a:rPr lang="en-GB" dirty="0"/>
            <a:t>MINIMAX approach</a:t>
          </a:r>
          <a:endParaRPr lang="en-SG" dirty="0"/>
        </a:p>
      </dgm:t>
    </dgm:pt>
    <dgm:pt modelId="{392CE9A2-9CAD-4C8E-B9FF-5358848849C1}" type="parTrans" cxnId="{5D435EEE-84BE-4A8B-8153-34F2CEECE2CA}">
      <dgm:prSet/>
      <dgm:spPr/>
      <dgm:t>
        <a:bodyPr/>
        <a:lstStyle/>
        <a:p>
          <a:endParaRPr lang="en-SG"/>
        </a:p>
      </dgm:t>
    </dgm:pt>
    <dgm:pt modelId="{C98C014C-3D07-48FD-AB51-EC8B54B90786}" type="sibTrans" cxnId="{5D435EEE-84BE-4A8B-8153-34F2CEECE2CA}">
      <dgm:prSet/>
      <dgm:spPr/>
      <dgm:t>
        <a:bodyPr/>
        <a:lstStyle/>
        <a:p>
          <a:endParaRPr lang="en-SG"/>
        </a:p>
      </dgm:t>
    </dgm:pt>
    <dgm:pt modelId="{6B50307E-7BC1-4898-9A47-89869D09725E}" type="pres">
      <dgm:prSet presAssocID="{F7825B4F-96E1-4190-9463-1CD40D899992}" presName="diagram" presStyleCnt="0">
        <dgm:presLayoutVars>
          <dgm:chPref val="1"/>
          <dgm:dir/>
          <dgm:animOne val="branch"/>
          <dgm:animLvl val="lvl"/>
          <dgm:resizeHandles val="exact"/>
        </dgm:presLayoutVars>
      </dgm:prSet>
      <dgm:spPr/>
    </dgm:pt>
    <dgm:pt modelId="{4636F148-636E-4FEE-A947-BEAA47E05B00}" type="pres">
      <dgm:prSet presAssocID="{BC3CE28A-616B-4196-8E8A-5D0372DF69C6}" presName="root1" presStyleCnt="0"/>
      <dgm:spPr/>
    </dgm:pt>
    <dgm:pt modelId="{B943C8BA-7C2C-4737-9D3A-AEF6FD57F1AC}" type="pres">
      <dgm:prSet presAssocID="{BC3CE28A-616B-4196-8E8A-5D0372DF69C6}" presName="LevelOneTextNode" presStyleLbl="node0" presStyleIdx="0" presStyleCnt="1">
        <dgm:presLayoutVars>
          <dgm:chPref val="3"/>
        </dgm:presLayoutVars>
      </dgm:prSet>
      <dgm:spPr/>
    </dgm:pt>
    <dgm:pt modelId="{9BAB3FB7-D71E-444F-B649-D68C8AF2AF85}" type="pres">
      <dgm:prSet presAssocID="{BC3CE28A-616B-4196-8E8A-5D0372DF69C6}" presName="level2hierChild" presStyleCnt="0"/>
      <dgm:spPr/>
    </dgm:pt>
    <dgm:pt modelId="{C16F6585-B22D-4D9D-9722-96AC1C83CAE7}" type="pres">
      <dgm:prSet presAssocID="{94D63104-72A6-47AB-B764-AAD24937EEF0}" presName="conn2-1" presStyleLbl="parChTrans1D2" presStyleIdx="0" presStyleCnt="2"/>
      <dgm:spPr/>
    </dgm:pt>
    <dgm:pt modelId="{CAC085EE-177B-40CB-A11A-DC1E4C80F832}" type="pres">
      <dgm:prSet presAssocID="{94D63104-72A6-47AB-B764-AAD24937EEF0}" presName="connTx" presStyleLbl="parChTrans1D2" presStyleIdx="0" presStyleCnt="2"/>
      <dgm:spPr/>
    </dgm:pt>
    <dgm:pt modelId="{F65C53AA-4A3B-430C-A706-959BF4646ADD}" type="pres">
      <dgm:prSet presAssocID="{4E0935ED-0EA6-4557-B2E6-03DEC90E2753}" presName="root2" presStyleCnt="0"/>
      <dgm:spPr/>
    </dgm:pt>
    <dgm:pt modelId="{354C9F83-1B7C-4A5B-824E-A17EC980A6B6}" type="pres">
      <dgm:prSet presAssocID="{4E0935ED-0EA6-4557-B2E6-03DEC90E2753}" presName="LevelTwoTextNode" presStyleLbl="node2" presStyleIdx="0" presStyleCnt="2">
        <dgm:presLayoutVars>
          <dgm:chPref val="3"/>
        </dgm:presLayoutVars>
      </dgm:prSet>
      <dgm:spPr/>
    </dgm:pt>
    <dgm:pt modelId="{7B5CF28A-3494-4C70-A223-C528A31B957C}" type="pres">
      <dgm:prSet presAssocID="{4E0935ED-0EA6-4557-B2E6-03DEC90E2753}" presName="level3hierChild" presStyleCnt="0"/>
      <dgm:spPr/>
    </dgm:pt>
    <dgm:pt modelId="{EDF05DB3-191E-437A-BA1F-95E335D480BF}" type="pres">
      <dgm:prSet presAssocID="{737A1EB3-2614-431F-A654-83B4E251E236}" presName="conn2-1" presStyleLbl="parChTrans1D3" presStyleIdx="0" presStyleCnt="4"/>
      <dgm:spPr/>
    </dgm:pt>
    <dgm:pt modelId="{DFCA3B1E-00A8-47F7-B822-5516FE2D93F3}" type="pres">
      <dgm:prSet presAssocID="{737A1EB3-2614-431F-A654-83B4E251E236}" presName="connTx" presStyleLbl="parChTrans1D3" presStyleIdx="0" presStyleCnt="4"/>
      <dgm:spPr/>
    </dgm:pt>
    <dgm:pt modelId="{0E5B32D9-FC38-411D-8268-6C4323968BF2}" type="pres">
      <dgm:prSet presAssocID="{FAA4C42F-9F50-4F23-8D69-63966AF2EFB0}" presName="root2" presStyleCnt="0"/>
      <dgm:spPr/>
    </dgm:pt>
    <dgm:pt modelId="{C48AD0CE-4639-4EFF-8559-CD361D25F589}" type="pres">
      <dgm:prSet presAssocID="{FAA4C42F-9F50-4F23-8D69-63966AF2EFB0}" presName="LevelTwoTextNode" presStyleLbl="node3" presStyleIdx="0" presStyleCnt="4">
        <dgm:presLayoutVars>
          <dgm:chPref val="3"/>
        </dgm:presLayoutVars>
      </dgm:prSet>
      <dgm:spPr/>
    </dgm:pt>
    <dgm:pt modelId="{280B30F7-1CAB-448B-A69F-92663A2FA875}" type="pres">
      <dgm:prSet presAssocID="{FAA4C42F-9F50-4F23-8D69-63966AF2EFB0}" presName="level3hierChild" presStyleCnt="0"/>
      <dgm:spPr/>
    </dgm:pt>
    <dgm:pt modelId="{BD7E6397-F83A-4425-943F-8CE16C83447B}" type="pres">
      <dgm:prSet presAssocID="{F2AAFD47-2741-4D92-9F37-AC93DAE807D9}" presName="conn2-1" presStyleLbl="parChTrans1D3" presStyleIdx="1" presStyleCnt="4"/>
      <dgm:spPr/>
    </dgm:pt>
    <dgm:pt modelId="{C66ED65A-7E3B-41CA-B2A0-2ECE12A12CF8}" type="pres">
      <dgm:prSet presAssocID="{F2AAFD47-2741-4D92-9F37-AC93DAE807D9}" presName="connTx" presStyleLbl="parChTrans1D3" presStyleIdx="1" presStyleCnt="4"/>
      <dgm:spPr/>
    </dgm:pt>
    <dgm:pt modelId="{D21B9AFB-C06C-4594-AC14-2E4EB7AA0305}" type="pres">
      <dgm:prSet presAssocID="{97A19E9C-8536-4FC3-AC58-E978A2818BDB}" presName="root2" presStyleCnt="0"/>
      <dgm:spPr/>
    </dgm:pt>
    <dgm:pt modelId="{73A3DC86-4CCB-4837-A1B0-D2785B3FF6EB}" type="pres">
      <dgm:prSet presAssocID="{97A19E9C-8536-4FC3-AC58-E978A2818BDB}" presName="LevelTwoTextNode" presStyleLbl="node3" presStyleIdx="1" presStyleCnt="4">
        <dgm:presLayoutVars>
          <dgm:chPref val="3"/>
        </dgm:presLayoutVars>
      </dgm:prSet>
      <dgm:spPr/>
    </dgm:pt>
    <dgm:pt modelId="{8DE8A405-5858-4FC4-A0B8-9C21D4C6FEE9}" type="pres">
      <dgm:prSet presAssocID="{97A19E9C-8536-4FC3-AC58-E978A2818BDB}" presName="level3hierChild" presStyleCnt="0"/>
      <dgm:spPr/>
    </dgm:pt>
    <dgm:pt modelId="{AF3BEE45-C5DC-416C-B4FD-42FEDDDDADFC}" type="pres">
      <dgm:prSet presAssocID="{392CE9A2-9CAD-4C8E-B9FF-5358848849C1}" presName="conn2-1" presStyleLbl="parChTrans1D3" presStyleIdx="2" presStyleCnt="4"/>
      <dgm:spPr/>
    </dgm:pt>
    <dgm:pt modelId="{11A66E64-8133-46C0-A611-B60808C44BE7}" type="pres">
      <dgm:prSet presAssocID="{392CE9A2-9CAD-4C8E-B9FF-5358848849C1}" presName="connTx" presStyleLbl="parChTrans1D3" presStyleIdx="2" presStyleCnt="4"/>
      <dgm:spPr/>
    </dgm:pt>
    <dgm:pt modelId="{0741FCAB-368B-4C1F-9DE2-65C987453CF8}" type="pres">
      <dgm:prSet presAssocID="{9CF08845-E9D4-404C-87C2-770B20B68B5D}" presName="root2" presStyleCnt="0"/>
      <dgm:spPr/>
    </dgm:pt>
    <dgm:pt modelId="{4BA6AC07-4555-45F3-97D6-C978CCEB4FDF}" type="pres">
      <dgm:prSet presAssocID="{9CF08845-E9D4-404C-87C2-770B20B68B5D}" presName="LevelTwoTextNode" presStyleLbl="node3" presStyleIdx="2" presStyleCnt="4">
        <dgm:presLayoutVars>
          <dgm:chPref val="3"/>
        </dgm:presLayoutVars>
      </dgm:prSet>
      <dgm:spPr/>
    </dgm:pt>
    <dgm:pt modelId="{BE68D29D-260D-498D-A720-02CAB4FA7976}" type="pres">
      <dgm:prSet presAssocID="{9CF08845-E9D4-404C-87C2-770B20B68B5D}" presName="level3hierChild" presStyleCnt="0"/>
      <dgm:spPr/>
    </dgm:pt>
    <dgm:pt modelId="{AB9267DD-ACD1-407E-8863-67FBEB558457}" type="pres">
      <dgm:prSet presAssocID="{F0C55DA1-D096-4EFB-BB3A-3AFDFCBF0060}" presName="conn2-1" presStyleLbl="parChTrans1D2" presStyleIdx="1" presStyleCnt="2"/>
      <dgm:spPr/>
    </dgm:pt>
    <dgm:pt modelId="{7AA489CA-C889-4D40-A61B-20D854407665}" type="pres">
      <dgm:prSet presAssocID="{F0C55DA1-D096-4EFB-BB3A-3AFDFCBF0060}" presName="connTx" presStyleLbl="parChTrans1D2" presStyleIdx="1" presStyleCnt="2"/>
      <dgm:spPr/>
    </dgm:pt>
    <dgm:pt modelId="{AE119708-25C5-4CB2-8F03-826604BE3436}" type="pres">
      <dgm:prSet presAssocID="{DB581180-8525-4763-BEF4-F8DB04FE06EC}" presName="root2" presStyleCnt="0"/>
      <dgm:spPr/>
    </dgm:pt>
    <dgm:pt modelId="{70EB9BBE-E265-43DA-A8C6-FA54277C7966}" type="pres">
      <dgm:prSet presAssocID="{DB581180-8525-4763-BEF4-F8DB04FE06EC}" presName="LevelTwoTextNode" presStyleLbl="node2" presStyleIdx="1" presStyleCnt="2">
        <dgm:presLayoutVars>
          <dgm:chPref val="3"/>
        </dgm:presLayoutVars>
      </dgm:prSet>
      <dgm:spPr/>
    </dgm:pt>
    <dgm:pt modelId="{3B026D77-CA29-4B12-85C1-7C3A7532F69E}" type="pres">
      <dgm:prSet presAssocID="{DB581180-8525-4763-BEF4-F8DB04FE06EC}" presName="level3hierChild" presStyleCnt="0"/>
      <dgm:spPr/>
    </dgm:pt>
    <dgm:pt modelId="{E766858F-4932-414D-B019-7C35457352FE}" type="pres">
      <dgm:prSet presAssocID="{2EB231EC-249F-4C47-B24C-9082B5DB744D}" presName="conn2-1" presStyleLbl="parChTrans1D3" presStyleIdx="3" presStyleCnt="4"/>
      <dgm:spPr/>
    </dgm:pt>
    <dgm:pt modelId="{300D81AD-0B5C-4510-A417-46E3E61B8C56}" type="pres">
      <dgm:prSet presAssocID="{2EB231EC-249F-4C47-B24C-9082B5DB744D}" presName="connTx" presStyleLbl="parChTrans1D3" presStyleIdx="3" presStyleCnt="4"/>
      <dgm:spPr/>
    </dgm:pt>
    <dgm:pt modelId="{025703A9-C8BF-4CA9-BB21-9700F09F30DB}" type="pres">
      <dgm:prSet presAssocID="{468AD303-4A4E-4E3D-9672-5AFB04365BE1}" presName="root2" presStyleCnt="0"/>
      <dgm:spPr/>
    </dgm:pt>
    <dgm:pt modelId="{B2A6F6CC-C211-48FF-9141-9FB94D57F000}" type="pres">
      <dgm:prSet presAssocID="{468AD303-4A4E-4E3D-9672-5AFB04365BE1}" presName="LevelTwoTextNode" presStyleLbl="node3" presStyleIdx="3" presStyleCnt="4">
        <dgm:presLayoutVars>
          <dgm:chPref val="3"/>
        </dgm:presLayoutVars>
      </dgm:prSet>
      <dgm:spPr/>
    </dgm:pt>
    <dgm:pt modelId="{BA4F6470-5EE5-4EE8-9FD1-2AB5D25AC1ED}" type="pres">
      <dgm:prSet presAssocID="{468AD303-4A4E-4E3D-9672-5AFB04365BE1}" presName="level3hierChild" presStyleCnt="0"/>
      <dgm:spPr/>
    </dgm:pt>
  </dgm:ptLst>
  <dgm:cxnLst>
    <dgm:cxn modelId="{AEF1AC13-BD94-446F-853B-1F23BFDD4391}" type="presOf" srcId="{468AD303-4A4E-4E3D-9672-5AFB04365BE1}" destId="{B2A6F6CC-C211-48FF-9141-9FB94D57F000}" srcOrd="0" destOrd="0" presId="urn:microsoft.com/office/officeart/2005/8/layout/hierarchy2"/>
    <dgm:cxn modelId="{D94B5214-E20F-4242-BF71-057127154ACD}" type="presOf" srcId="{F0C55DA1-D096-4EFB-BB3A-3AFDFCBF0060}" destId="{7AA489CA-C889-4D40-A61B-20D854407665}" srcOrd="1" destOrd="0" presId="urn:microsoft.com/office/officeart/2005/8/layout/hierarchy2"/>
    <dgm:cxn modelId="{A4C1E11B-F045-40A5-B24A-7C879F03F385}" srcId="{F7825B4F-96E1-4190-9463-1CD40D899992}" destId="{BC3CE28A-616B-4196-8E8A-5D0372DF69C6}" srcOrd="0" destOrd="0" parTransId="{E1EDEA7F-5FEA-4F7A-8EA5-2A5ED72AFA86}" sibTransId="{D3A800AA-5706-4CDE-8A9D-08C9D3B292D9}"/>
    <dgm:cxn modelId="{7EEF1720-B184-4CE1-9354-75F6DAEABDE8}" type="presOf" srcId="{392CE9A2-9CAD-4C8E-B9FF-5358848849C1}" destId="{11A66E64-8133-46C0-A611-B60808C44BE7}" srcOrd="1" destOrd="0" presId="urn:microsoft.com/office/officeart/2005/8/layout/hierarchy2"/>
    <dgm:cxn modelId="{4FD80022-A4FE-46F9-9159-3758B9F64980}" srcId="{BC3CE28A-616B-4196-8E8A-5D0372DF69C6}" destId="{DB581180-8525-4763-BEF4-F8DB04FE06EC}" srcOrd="1" destOrd="0" parTransId="{F0C55DA1-D096-4EFB-BB3A-3AFDFCBF0060}" sibTransId="{063AB292-1572-4C25-8A15-69FEEFB44153}"/>
    <dgm:cxn modelId="{5B30D924-1C56-4668-B4F5-BDA23DCB16F0}" srcId="{4E0935ED-0EA6-4557-B2E6-03DEC90E2753}" destId="{FAA4C42F-9F50-4F23-8D69-63966AF2EFB0}" srcOrd="0" destOrd="0" parTransId="{737A1EB3-2614-431F-A654-83B4E251E236}" sibTransId="{469FFAA0-2787-4AB7-BDCA-AD05C525A6E1}"/>
    <dgm:cxn modelId="{BD2FF029-0FC2-4932-A8B5-F0C96C4C7C5C}" type="presOf" srcId="{FAA4C42F-9F50-4F23-8D69-63966AF2EFB0}" destId="{C48AD0CE-4639-4EFF-8559-CD361D25F589}" srcOrd="0" destOrd="0" presId="urn:microsoft.com/office/officeart/2005/8/layout/hierarchy2"/>
    <dgm:cxn modelId="{8D53393C-DC04-43DF-8BB7-0CA46D41F392}" srcId="{DB581180-8525-4763-BEF4-F8DB04FE06EC}" destId="{468AD303-4A4E-4E3D-9672-5AFB04365BE1}" srcOrd="0" destOrd="0" parTransId="{2EB231EC-249F-4C47-B24C-9082B5DB744D}" sibTransId="{44CC9F5E-324D-4F3C-9C6F-5511CB21A117}"/>
    <dgm:cxn modelId="{115C0469-39B1-4E59-9CD6-3E2DE56B7B9E}" type="presOf" srcId="{94D63104-72A6-47AB-B764-AAD24937EEF0}" destId="{C16F6585-B22D-4D9D-9722-96AC1C83CAE7}" srcOrd="0" destOrd="0" presId="urn:microsoft.com/office/officeart/2005/8/layout/hierarchy2"/>
    <dgm:cxn modelId="{CE5CA96A-499A-481A-A224-0CCBE92A7E18}" type="presOf" srcId="{DB581180-8525-4763-BEF4-F8DB04FE06EC}" destId="{70EB9BBE-E265-43DA-A8C6-FA54277C7966}" srcOrd="0" destOrd="0" presId="urn:microsoft.com/office/officeart/2005/8/layout/hierarchy2"/>
    <dgm:cxn modelId="{AFC3714B-CB9F-494D-B6F5-86104441D693}" type="presOf" srcId="{4E0935ED-0EA6-4557-B2E6-03DEC90E2753}" destId="{354C9F83-1B7C-4A5B-824E-A17EC980A6B6}" srcOrd="0" destOrd="0" presId="urn:microsoft.com/office/officeart/2005/8/layout/hierarchy2"/>
    <dgm:cxn modelId="{F1B3E478-B4FF-4101-81D3-2784B2E28018}" srcId="{BC3CE28A-616B-4196-8E8A-5D0372DF69C6}" destId="{4E0935ED-0EA6-4557-B2E6-03DEC90E2753}" srcOrd="0" destOrd="0" parTransId="{94D63104-72A6-47AB-B764-AAD24937EEF0}" sibTransId="{9CB1FBDF-67DF-402F-83A9-CC8F53410ABD}"/>
    <dgm:cxn modelId="{8836DC59-ABAE-4AA3-855C-4101CE7C756B}" type="presOf" srcId="{2EB231EC-249F-4C47-B24C-9082B5DB744D}" destId="{E766858F-4932-414D-B019-7C35457352FE}" srcOrd="0" destOrd="0" presId="urn:microsoft.com/office/officeart/2005/8/layout/hierarchy2"/>
    <dgm:cxn modelId="{A5E8565A-3056-4CDE-8B75-7524B66EB389}" type="presOf" srcId="{F2AAFD47-2741-4D92-9F37-AC93DAE807D9}" destId="{BD7E6397-F83A-4425-943F-8CE16C83447B}" srcOrd="0" destOrd="0" presId="urn:microsoft.com/office/officeart/2005/8/layout/hierarchy2"/>
    <dgm:cxn modelId="{ACCE8D7A-1211-45A3-BA28-0A27137BC898}" srcId="{4E0935ED-0EA6-4557-B2E6-03DEC90E2753}" destId="{97A19E9C-8536-4FC3-AC58-E978A2818BDB}" srcOrd="1" destOrd="0" parTransId="{F2AAFD47-2741-4D92-9F37-AC93DAE807D9}" sibTransId="{F7184B11-871E-404E-B921-221BF2ED2C3C}"/>
    <dgm:cxn modelId="{D2008986-FF7F-40CE-9CEB-9045B9F281F8}" type="presOf" srcId="{392CE9A2-9CAD-4C8E-B9FF-5358848849C1}" destId="{AF3BEE45-C5DC-416C-B4FD-42FEDDDDADFC}" srcOrd="0" destOrd="0" presId="urn:microsoft.com/office/officeart/2005/8/layout/hierarchy2"/>
    <dgm:cxn modelId="{719D4088-6E35-48A0-8525-945CB07FFF15}" type="presOf" srcId="{2EB231EC-249F-4C47-B24C-9082B5DB744D}" destId="{300D81AD-0B5C-4510-A417-46E3E61B8C56}" srcOrd="1" destOrd="0" presId="urn:microsoft.com/office/officeart/2005/8/layout/hierarchy2"/>
    <dgm:cxn modelId="{88ABC991-A937-42C4-9B3A-B76CAAFAA6CA}" type="presOf" srcId="{F0C55DA1-D096-4EFB-BB3A-3AFDFCBF0060}" destId="{AB9267DD-ACD1-407E-8863-67FBEB558457}" srcOrd="0" destOrd="0" presId="urn:microsoft.com/office/officeart/2005/8/layout/hierarchy2"/>
    <dgm:cxn modelId="{D51F4CAE-D348-41D1-A492-32C89D58ADE3}" type="presOf" srcId="{737A1EB3-2614-431F-A654-83B4E251E236}" destId="{DFCA3B1E-00A8-47F7-B822-5516FE2D93F3}" srcOrd="1" destOrd="0" presId="urn:microsoft.com/office/officeart/2005/8/layout/hierarchy2"/>
    <dgm:cxn modelId="{091E9DC7-02BE-4283-97B9-A48ECC971112}" type="presOf" srcId="{BC3CE28A-616B-4196-8E8A-5D0372DF69C6}" destId="{B943C8BA-7C2C-4737-9D3A-AEF6FD57F1AC}" srcOrd="0" destOrd="0" presId="urn:microsoft.com/office/officeart/2005/8/layout/hierarchy2"/>
    <dgm:cxn modelId="{F40928CF-F13A-464F-A7BC-DDC78B7DE755}" type="presOf" srcId="{9CF08845-E9D4-404C-87C2-770B20B68B5D}" destId="{4BA6AC07-4555-45F3-97D6-C978CCEB4FDF}" srcOrd="0" destOrd="0" presId="urn:microsoft.com/office/officeart/2005/8/layout/hierarchy2"/>
    <dgm:cxn modelId="{DBFE0FD1-5B21-49E7-82EA-844F14254660}" type="presOf" srcId="{94D63104-72A6-47AB-B764-AAD24937EEF0}" destId="{CAC085EE-177B-40CB-A11A-DC1E4C80F832}" srcOrd="1" destOrd="0" presId="urn:microsoft.com/office/officeart/2005/8/layout/hierarchy2"/>
    <dgm:cxn modelId="{6E5A4AD5-821A-43A2-A454-4CE4953794A0}" type="presOf" srcId="{737A1EB3-2614-431F-A654-83B4E251E236}" destId="{EDF05DB3-191E-437A-BA1F-95E335D480BF}" srcOrd="0" destOrd="0" presId="urn:microsoft.com/office/officeart/2005/8/layout/hierarchy2"/>
    <dgm:cxn modelId="{EDF1B0DA-2375-4C47-9810-7E1AB7F0F298}" type="presOf" srcId="{F7825B4F-96E1-4190-9463-1CD40D899992}" destId="{6B50307E-7BC1-4898-9A47-89869D09725E}" srcOrd="0" destOrd="0" presId="urn:microsoft.com/office/officeart/2005/8/layout/hierarchy2"/>
    <dgm:cxn modelId="{3F35F5E4-68BB-4A57-8C1F-8460FDDBFA8C}" type="presOf" srcId="{97A19E9C-8536-4FC3-AC58-E978A2818BDB}" destId="{73A3DC86-4CCB-4837-A1B0-D2785B3FF6EB}" srcOrd="0" destOrd="0" presId="urn:microsoft.com/office/officeart/2005/8/layout/hierarchy2"/>
    <dgm:cxn modelId="{C07B35E9-70D1-484A-9F90-A2C6D80766F1}" type="presOf" srcId="{F2AAFD47-2741-4D92-9F37-AC93DAE807D9}" destId="{C66ED65A-7E3B-41CA-B2A0-2ECE12A12CF8}" srcOrd="1" destOrd="0" presId="urn:microsoft.com/office/officeart/2005/8/layout/hierarchy2"/>
    <dgm:cxn modelId="{5D435EEE-84BE-4A8B-8153-34F2CEECE2CA}" srcId="{4E0935ED-0EA6-4557-B2E6-03DEC90E2753}" destId="{9CF08845-E9D4-404C-87C2-770B20B68B5D}" srcOrd="2" destOrd="0" parTransId="{392CE9A2-9CAD-4C8E-B9FF-5358848849C1}" sibTransId="{C98C014C-3D07-48FD-AB51-EC8B54B90786}"/>
    <dgm:cxn modelId="{F09A8682-ECFA-43C9-80D1-A9C6AC37F2D1}" type="presParOf" srcId="{6B50307E-7BC1-4898-9A47-89869D09725E}" destId="{4636F148-636E-4FEE-A947-BEAA47E05B00}" srcOrd="0" destOrd="0" presId="urn:microsoft.com/office/officeart/2005/8/layout/hierarchy2"/>
    <dgm:cxn modelId="{488A5B57-4D94-4BEB-870B-A99077FCDEE0}" type="presParOf" srcId="{4636F148-636E-4FEE-A947-BEAA47E05B00}" destId="{B943C8BA-7C2C-4737-9D3A-AEF6FD57F1AC}" srcOrd="0" destOrd="0" presId="urn:microsoft.com/office/officeart/2005/8/layout/hierarchy2"/>
    <dgm:cxn modelId="{6B62C90F-E416-4764-B4E3-AFDB8A00B81C}" type="presParOf" srcId="{4636F148-636E-4FEE-A947-BEAA47E05B00}" destId="{9BAB3FB7-D71E-444F-B649-D68C8AF2AF85}" srcOrd="1" destOrd="0" presId="urn:microsoft.com/office/officeart/2005/8/layout/hierarchy2"/>
    <dgm:cxn modelId="{C1505D9B-6DDF-4755-AB82-EE4A257B0E77}" type="presParOf" srcId="{9BAB3FB7-D71E-444F-B649-D68C8AF2AF85}" destId="{C16F6585-B22D-4D9D-9722-96AC1C83CAE7}" srcOrd="0" destOrd="0" presId="urn:microsoft.com/office/officeart/2005/8/layout/hierarchy2"/>
    <dgm:cxn modelId="{C8989AE5-EEEB-460E-BBEE-1D5A19E6BAB7}" type="presParOf" srcId="{C16F6585-B22D-4D9D-9722-96AC1C83CAE7}" destId="{CAC085EE-177B-40CB-A11A-DC1E4C80F832}" srcOrd="0" destOrd="0" presId="urn:microsoft.com/office/officeart/2005/8/layout/hierarchy2"/>
    <dgm:cxn modelId="{DA24E663-DA88-476F-A545-628702A3D86D}" type="presParOf" srcId="{9BAB3FB7-D71E-444F-B649-D68C8AF2AF85}" destId="{F65C53AA-4A3B-430C-A706-959BF4646ADD}" srcOrd="1" destOrd="0" presId="urn:microsoft.com/office/officeart/2005/8/layout/hierarchy2"/>
    <dgm:cxn modelId="{0E8EC38F-E925-41F4-A07E-4AA5E0582E35}" type="presParOf" srcId="{F65C53AA-4A3B-430C-A706-959BF4646ADD}" destId="{354C9F83-1B7C-4A5B-824E-A17EC980A6B6}" srcOrd="0" destOrd="0" presId="urn:microsoft.com/office/officeart/2005/8/layout/hierarchy2"/>
    <dgm:cxn modelId="{8513229D-B71C-4101-8282-F1AD42139D4A}" type="presParOf" srcId="{F65C53AA-4A3B-430C-A706-959BF4646ADD}" destId="{7B5CF28A-3494-4C70-A223-C528A31B957C}" srcOrd="1" destOrd="0" presId="urn:microsoft.com/office/officeart/2005/8/layout/hierarchy2"/>
    <dgm:cxn modelId="{071849A6-5607-4DAA-BD91-D3253C97064A}" type="presParOf" srcId="{7B5CF28A-3494-4C70-A223-C528A31B957C}" destId="{EDF05DB3-191E-437A-BA1F-95E335D480BF}" srcOrd="0" destOrd="0" presId="urn:microsoft.com/office/officeart/2005/8/layout/hierarchy2"/>
    <dgm:cxn modelId="{AEFA0B40-9BE4-46BC-B335-724EEDACF954}" type="presParOf" srcId="{EDF05DB3-191E-437A-BA1F-95E335D480BF}" destId="{DFCA3B1E-00A8-47F7-B822-5516FE2D93F3}" srcOrd="0" destOrd="0" presId="urn:microsoft.com/office/officeart/2005/8/layout/hierarchy2"/>
    <dgm:cxn modelId="{6C7E0488-7738-412D-BB3E-216936487C05}" type="presParOf" srcId="{7B5CF28A-3494-4C70-A223-C528A31B957C}" destId="{0E5B32D9-FC38-411D-8268-6C4323968BF2}" srcOrd="1" destOrd="0" presId="urn:microsoft.com/office/officeart/2005/8/layout/hierarchy2"/>
    <dgm:cxn modelId="{FB53A9BE-E827-44DC-944A-5C3826F37A42}" type="presParOf" srcId="{0E5B32D9-FC38-411D-8268-6C4323968BF2}" destId="{C48AD0CE-4639-4EFF-8559-CD361D25F589}" srcOrd="0" destOrd="0" presId="urn:microsoft.com/office/officeart/2005/8/layout/hierarchy2"/>
    <dgm:cxn modelId="{7465F5DE-E5DE-4B9D-AC6F-B2A5DEBF26C7}" type="presParOf" srcId="{0E5B32D9-FC38-411D-8268-6C4323968BF2}" destId="{280B30F7-1CAB-448B-A69F-92663A2FA875}" srcOrd="1" destOrd="0" presId="urn:microsoft.com/office/officeart/2005/8/layout/hierarchy2"/>
    <dgm:cxn modelId="{1BFE27CD-02AB-4C5B-A328-CC6774B60DCE}" type="presParOf" srcId="{7B5CF28A-3494-4C70-A223-C528A31B957C}" destId="{BD7E6397-F83A-4425-943F-8CE16C83447B}" srcOrd="2" destOrd="0" presId="urn:microsoft.com/office/officeart/2005/8/layout/hierarchy2"/>
    <dgm:cxn modelId="{8C641F97-9B7C-4083-B6CC-59B3E2B7B56F}" type="presParOf" srcId="{BD7E6397-F83A-4425-943F-8CE16C83447B}" destId="{C66ED65A-7E3B-41CA-B2A0-2ECE12A12CF8}" srcOrd="0" destOrd="0" presId="urn:microsoft.com/office/officeart/2005/8/layout/hierarchy2"/>
    <dgm:cxn modelId="{B2B83366-524B-42F3-AB0F-217051E22944}" type="presParOf" srcId="{7B5CF28A-3494-4C70-A223-C528A31B957C}" destId="{D21B9AFB-C06C-4594-AC14-2E4EB7AA0305}" srcOrd="3" destOrd="0" presId="urn:microsoft.com/office/officeart/2005/8/layout/hierarchy2"/>
    <dgm:cxn modelId="{B7354DEA-0F99-4721-93CD-0DAE5DCBB5BA}" type="presParOf" srcId="{D21B9AFB-C06C-4594-AC14-2E4EB7AA0305}" destId="{73A3DC86-4CCB-4837-A1B0-D2785B3FF6EB}" srcOrd="0" destOrd="0" presId="urn:microsoft.com/office/officeart/2005/8/layout/hierarchy2"/>
    <dgm:cxn modelId="{91915607-5ABD-4183-B3FE-3FDD6A3DB48E}" type="presParOf" srcId="{D21B9AFB-C06C-4594-AC14-2E4EB7AA0305}" destId="{8DE8A405-5858-4FC4-A0B8-9C21D4C6FEE9}" srcOrd="1" destOrd="0" presId="urn:microsoft.com/office/officeart/2005/8/layout/hierarchy2"/>
    <dgm:cxn modelId="{14E80336-A98C-44F9-8079-37F55788A358}" type="presParOf" srcId="{7B5CF28A-3494-4C70-A223-C528A31B957C}" destId="{AF3BEE45-C5DC-416C-B4FD-42FEDDDDADFC}" srcOrd="4" destOrd="0" presId="urn:microsoft.com/office/officeart/2005/8/layout/hierarchy2"/>
    <dgm:cxn modelId="{5739DE71-8222-4426-BDA2-F5B9EF62B08A}" type="presParOf" srcId="{AF3BEE45-C5DC-416C-B4FD-42FEDDDDADFC}" destId="{11A66E64-8133-46C0-A611-B60808C44BE7}" srcOrd="0" destOrd="0" presId="urn:microsoft.com/office/officeart/2005/8/layout/hierarchy2"/>
    <dgm:cxn modelId="{098E0E71-3E13-4290-803C-277973E15F6A}" type="presParOf" srcId="{7B5CF28A-3494-4C70-A223-C528A31B957C}" destId="{0741FCAB-368B-4C1F-9DE2-65C987453CF8}" srcOrd="5" destOrd="0" presId="urn:microsoft.com/office/officeart/2005/8/layout/hierarchy2"/>
    <dgm:cxn modelId="{DFFEE630-2FA5-4EF2-8FD4-6368DD34FACB}" type="presParOf" srcId="{0741FCAB-368B-4C1F-9DE2-65C987453CF8}" destId="{4BA6AC07-4555-45F3-97D6-C978CCEB4FDF}" srcOrd="0" destOrd="0" presId="urn:microsoft.com/office/officeart/2005/8/layout/hierarchy2"/>
    <dgm:cxn modelId="{15D7AC88-E650-4B9E-AD5A-B2826DA242D0}" type="presParOf" srcId="{0741FCAB-368B-4C1F-9DE2-65C987453CF8}" destId="{BE68D29D-260D-498D-A720-02CAB4FA7976}" srcOrd="1" destOrd="0" presId="urn:microsoft.com/office/officeart/2005/8/layout/hierarchy2"/>
    <dgm:cxn modelId="{4F7C5110-0B6A-46A4-8551-D57919723FD8}" type="presParOf" srcId="{9BAB3FB7-D71E-444F-B649-D68C8AF2AF85}" destId="{AB9267DD-ACD1-407E-8863-67FBEB558457}" srcOrd="2" destOrd="0" presId="urn:microsoft.com/office/officeart/2005/8/layout/hierarchy2"/>
    <dgm:cxn modelId="{73841776-1BC4-46B2-98ED-19B2A8925642}" type="presParOf" srcId="{AB9267DD-ACD1-407E-8863-67FBEB558457}" destId="{7AA489CA-C889-4D40-A61B-20D854407665}" srcOrd="0" destOrd="0" presId="urn:microsoft.com/office/officeart/2005/8/layout/hierarchy2"/>
    <dgm:cxn modelId="{E6D8D2A5-9B09-41E9-86D8-BF0274801164}" type="presParOf" srcId="{9BAB3FB7-D71E-444F-B649-D68C8AF2AF85}" destId="{AE119708-25C5-4CB2-8F03-826604BE3436}" srcOrd="3" destOrd="0" presId="urn:microsoft.com/office/officeart/2005/8/layout/hierarchy2"/>
    <dgm:cxn modelId="{EFC970BB-1F69-488F-ACBE-DF07C9A08C90}" type="presParOf" srcId="{AE119708-25C5-4CB2-8F03-826604BE3436}" destId="{70EB9BBE-E265-43DA-A8C6-FA54277C7966}" srcOrd="0" destOrd="0" presId="urn:microsoft.com/office/officeart/2005/8/layout/hierarchy2"/>
    <dgm:cxn modelId="{58AD75E1-A9B1-4D79-9983-E7AB92142916}" type="presParOf" srcId="{AE119708-25C5-4CB2-8F03-826604BE3436}" destId="{3B026D77-CA29-4B12-85C1-7C3A7532F69E}" srcOrd="1" destOrd="0" presId="urn:microsoft.com/office/officeart/2005/8/layout/hierarchy2"/>
    <dgm:cxn modelId="{525710D2-39A8-45DA-8132-E9D567B28B77}" type="presParOf" srcId="{3B026D77-CA29-4B12-85C1-7C3A7532F69E}" destId="{E766858F-4932-414D-B019-7C35457352FE}" srcOrd="0" destOrd="0" presId="urn:microsoft.com/office/officeart/2005/8/layout/hierarchy2"/>
    <dgm:cxn modelId="{F788EADC-CD6D-4626-9590-01C9759BED6C}" type="presParOf" srcId="{E766858F-4932-414D-B019-7C35457352FE}" destId="{300D81AD-0B5C-4510-A417-46E3E61B8C56}" srcOrd="0" destOrd="0" presId="urn:microsoft.com/office/officeart/2005/8/layout/hierarchy2"/>
    <dgm:cxn modelId="{8536110D-EE15-4AAC-A6FA-7CD78BEF8E62}" type="presParOf" srcId="{3B026D77-CA29-4B12-85C1-7C3A7532F69E}" destId="{025703A9-C8BF-4CA9-BB21-9700F09F30DB}" srcOrd="1" destOrd="0" presId="urn:microsoft.com/office/officeart/2005/8/layout/hierarchy2"/>
    <dgm:cxn modelId="{2F8984F5-C422-4580-B820-1D6F027E66F1}" type="presParOf" srcId="{025703A9-C8BF-4CA9-BB21-9700F09F30DB}" destId="{B2A6F6CC-C211-48FF-9141-9FB94D57F000}" srcOrd="0" destOrd="0" presId="urn:microsoft.com/office/officeart/2005/8/layout/hierarchy2"/>
    <dgm:cxn modelId="{80DC8B66-B0E1-4604-93E9-FDB79AB65718}" type="presParOf" srcId="{025703A9-C8BF-4CA9-BB21-9700F09F30DB}" destId="{BA4F6470-5EE5-4EE8-9FD1-2AB5D25AC1E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B055F-9D99-42E9-AF2C-06E49D001775}">
      <dsp:nvSpPr>
        <dsp:cNvPr id="0" name=""/>
        <dsp:cNvSpPr/>
      </dsp:nvSpPr>
      <dsp:spPr>
        <a:xfrm>
          <a:off x="1619391" y="655171"/>
          <a:ext cx="800764" cy="800764"/>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a:off x="1780380" y="842746"/>
        <a:ext cx="478786" cy="411609"/>
      </dsp:txXfrm>
    </dsp:sp>
    <dsp:sp modelId="{1642DCC4-9F61-4438-B653-365D37C15693}">
      <dsp:nvSpPr>
        <dsp:cNvPr id="0" name=""/>
        <dsp:cNvSpPr/>
      </dsp:nvSpPr>
      <dsp:spPr>
        <a:xfrm>
          <a:off x="1153491" y="465899"/>
          <a:ext cx="582374" cy="582374"/>
        </a:xfrm>
        <a:prstGeom prst="gear6">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SG" sz="800" kern="1200"/>
        </a:p>
      </dsp:txBody>
      <dsp:txXfrm>
        <a:off x="1300105" y="613400"/>
        <a:ext cx="289146" cy="287372"/>
      </dsp:txXfrm>
    </dsp:sp>
    <dsp:sp modelId="{B75B6F0C-55AE-4827-8A20-0E891AAF644B}">
      <dsp:nvSpPr>
        <dsp:cNvPr id="0" name=""/>
        <dsp:cNvSpPr/>
      </dsp:nvSpPr>
      <dsp:spPr>
        <a:xfrm rot="20700000">
          <a:off x="1479680" y="64120"/>
          <a:ext cx="570608" cy="570608"/>
        </a:xfrm>
        <a:prstGeom prst="gear6">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SG" sz="900" kern="1200"/>
        </a:p>
      </dsp:txBody>
      <dsp:txXfrm rot="-20700000">
        <a:off x="1604831" y="189271"/>
        <a:ext cx="320305" cy="320305"/>
      </dsp:txXfrm>
    </dsp:sp>
    <dsp:sp modelId="{B92B6C5B-AB55-450B-B7AE-EA805F6F6325}">
      <dsp:nvSpPr>
        <dsp:cNvPr id="0" name=""/>
        <dsp:cNvSpPr/>
      </dsp:nvSpPr>
      <dsp:spPr>
        <a:xfrm>
          <a:off x="1531764" y="548305"/>
          <a:ext cx="1024978" cy="1024978"/>
        </a:xfrm>
        <a:prstGeom prst="circularArrow">
          <a:avLst>
            <a:gd name="adj1" fmla="val 4687"/>
            <a:gd name="adj2" fmla="val 299029"/>
            <a:gd name="adj3" fmla="val 2366976"/>
            <a:gd name="adj4" fmla="val 16231660"/>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8CBC51C-CF95-4B8A-8D69-1878A15A0DBA}">
      <dsp:nvSpPr>
        <dsp:cNvPr id="0" name=""/>
        <dsp:cNvSpPr/>
      </dsp:nvSpPr>
      <dsp:spPr>
        <a:xfrm>
          <a:off x="1050354" y="348793"/>
          <a:ext cx="744711" cy="744711"/>
        </a:xfrm>
        <a:prstGeom prst="leftCircularArrow">
          <a:avLst>
            <a:gd name="adj1" fmla="val 6452"/>
            <a:gd name="adj2" fmla="val 429999"/>
            <a:gd name="adj3" fmla="val 10489124"/>
            <a:gd name="adj4" fmla="val 14837806"/>
            <a:gd name="adj5" fmla="val 7527"/>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422BCD8-7DA1-4ADC-9AF0-16E76A0A05AE}">
      <dsp:nvSpPr>
        <dsp:cNvPr id="0" name=""/>
        <dsp:cNvSpPr/>
      </dsp:nvSpPr>
      <dsp:spPr>
        <a:xfrm>
          <a:off x="1347693" y="-49112"/>
          <a:ext cx="802948" cy="802948"/>
        </a:xfrm>
        <a:prstGeom prst="circularArrow">
          <a:avLst>
            <a:gd name="adj1" fmla="val 5984"/>
            <a:gd name="adj2" fmla="val 394124"/>
            <a:gd name="adj3" fmla="val 13313824"/>
            <a:gd name="adj4" fmla="val 10508221"/>
            <a:gd name="adj5" fmla="val 6981"/>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3C8BA-7C2C-4737-9D3A-AEF6FD57F1AC}">
      <dsp:nvSpPr>
        <dsp:cNvPr id="0" name=""/>
        <dsp:cNvSpPr/>
      </dsp:nvSpPr>
      <dsp:spPr>
        <a:xfrm>
          <a:off x="706" y="2099493"/>
          <a:ext cx="1799828" cy="89991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Decision Making</a:t>
          </a:r>
          <a:endParaRPr lang="en-SG" sz="2500" kern="1200" dirty="0"/>
        </a:p>
      </dsp:txBody>
      <dsp:txXfrm>
        <a:off x="27064" y="2125851"/>
        <a:ext cx="1747112" cy="847198"/>
      </dsp:txXfrm>
    </dsp:sp>
    <dsp:sp modelId="{C16F6585-B22D-4D9D-9722-96AC1C83CAE7}">
      <dsp:nvSpPr>
        <dsp:cNvPr id="0" name=""/>
        <dsp:cNvSpPr/>
      </dsp:nvSpPr>
      <dsp:spPr>
        <a:xfrm rot="18289469">
          <a:off x="1530158" y="2012070"/>
          <a:ext cx="1260682" cy="39858"/>
        </a:xfrm>
        <a:custGeom>
          <a:avLst/>
          <a:gdLst/>
          <a:ahLst/>
          <a:cxnLst/>
          <a:rect l="0" t="0" r="0" b="0"/>
          <a:pathLst>
            <a:path>
              <a:moveTo>
                <a:pt x="0" y="19929"/>
              </a:moveTo>
              <a:lnTo>
                <a:pt x="1260682" y="1992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128983" y="2000482"/>
        <a:ext cx="63034" cy="63034"/>
      </dsp:txXfrm>
    </dsp:sp>
    <dsp:sp modelId="{354C9F83-1B7C-4A5B-824E-A17EC980A6B6}">
      <dsp:nvSpPr>
        <dsp:cNvPr id="0" name=""/>
        <dsp:cNvSpPr/>
      </dsp:nvSpPr>
      <dsp:spPr>
        <a:xfrm>
          <a:off x="2520465" y="1064592"/>
          <a:ext cx="1799828" cy="89991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Without probabilities</a:t>
          </a:r>
          <a:endParaRPr lang="en-SG" sz="2500" kern="1200" dirty="0"/>
        </a:p>
      </dsp:txBody>
      <dsp:txXfrm>
        <a:off x="2546823" y="1090950"/>
        <a:ext cx="1747112" cy="847198"/>
      </dsp:txXfrm>
    </dsp:sp>
    <dsp:sp modelId="{EDF05DB3-191E-437A-BA1F-95E335D480BF}">
      <dsp:nvSpPr>
        <dsp:cNvPr id="0" name=""/>
        <dsp:cNvSpPr/>
      </dsp:nvSpPr>
      <dsp:spPr>
        <a:xfrm rot="18289469">
          <a:off x="4049918" y="977169"/>
          <a:ext cx="1260682" cy="39858"/>
        </a:xfrm>
        <a:custGeom>
          <a:avLst/>
          <a:gdLst/>
          <a:ahLst/>
          <a:cxnLst/>
          <a:rect l="0" t="0" r="0" b="0"/>
          <a:pathLst>
            <a:path>
              <a:moveTo>
                <a:pt x="0" y="19929"/>
              </a:moveTo>
              <a:lnTo>
                <a:pt x="1260682" y="1992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648742" y="965581"/>
        <a:ext cx="63034" cy="63034"/>
      </dsp:txXfrm>
    </dsp:sp>
    <dsp:sp modelId="{C48AD0CE-4639-4EFF-8559-CD361D25F589}">
      <dsp:nvSpPr>
        <dsp:cNvPr id="0" name=""/>
        <dsp:cNvSpPr/>
      </dsp:nvSpPr>
      <dsp:spPr>
        <a:xfrm>
          <a:off x="5040225" y="29691"/>
          <a:ext cx="1799828" cy="89991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Optimistic approach</a:t>
          </a:r>
          <a:endParaRPr lang="en-SG" sz="2500" kern="1200" dirty="0"/>
        </a:p>
      </dsp:txBody>
      <dsp:txXfrm>
        <a:off x="5066583" y="56049"/>
        <a:ext cx="1747112" cy="847198"/>
      </dsp:txXfrm>
    </dsp:sp>
    <dsp:sp modelId="{BD7E6397-F83A-4425-943F-8CE16C83447B}">
      <dsp:nvSpPr>
        <dsp:cNvPr id="0" name=""/>
        <dsp:cNvSpPr/>
      </dsp:nvSpPr>
      <dsp:spPr>
        <a:xfrm>
          <a:off x="4320294" y="1494620"/>
          <a:ext cx="719931" cy="39858"/>
        </a:xfrm>
        <a:custGeom>
          <a:avLst/>
          <a:gdLst/>
          <a:ahLst/>
          <a:cxnLst/>
          <a:rect l="0" t="0" r="0" b="0"/>
          <a:pathLst>
            <a:path>
              <a:moveTo>
                <a:pt x="0" y="19929"/>
              </a:moveTo>
              <a:lnTo>
                <a:pt x="719931" y="1992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662261" y="1496551"/>
        <a:ext cx="35996" cy="35996"/>
      </dsp:txXfrm>
    </dsp:sp>
    <dsp:sp modelId="{73A3DC86-4CCB-4837-A1B0-D2785B3FF6EB}">
      <dsp:nvSpPr>
        <dsp:cNvPr id="0" name=""/>
        <dsp:cNvSpPr/>
      </dsp:nvSpPr>
      <dsp:spPr>
        <a:xfrm>
          <a:off x="5040225" y="1064592"/>
          <a:ext cx="1799828" cy="89991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Conservative approach</a:t>
          </a:r>
          <a:endParaRPr lang="en-SG" sz="2500" kern="1200" dirty="0"/>
        </a:p>
      </dsp:txBody>
      <dsp:txXfrm>
        <a:off x="5066583" y="1090950"/>
        <a:ext cx="1747112" cy="847198"/>
      </dsp:txXfrm>
    </dsp:sp>
    <dsp:sp modelId="{AF3BEE45-C5DC-416C-B4FD-42FEDDDDADFC}">
      <dsp:nvSpPr>
        <dsp:cNvPr id="0" name=""/>
        <dsp:cNvSpPr/>
      </dsp:nvSpPr>
      <dsp:spPr>
        <a:xfrm rot="3310531">
          <a:off x="4049918" y="2012070"/>
          <a:ext cx="1260682" cy="39858"/>
        </a:xfrm>
        <a:custGeom>
          <a:avLst/>
          <a:gdLst/>
          <a:ahLst/>
          <a:cxnLst/>
          <a:rect l="0" t="0" r="0" b="0"/>
          <a:pathLst>
            <a:path>
              <a:moveTo>
                <a:pt x="0" y="19929"/>
              </a:moveTo>
              <a:lnTo>
                <a:pt x="1260682" y="1992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648742" y="2000482"/>
        <a:ext cx="63034" cy="63034"/>
      </dsp:txXfrm>
    </dsp:sp>
    <dsp:sp modelId="{4BA6AC07-4555-45F3-97D6-C978CCEB4FDF}">
      <dsp:nvSpPr>
        <dsp:cNvPr id="0" name=""/>
        <dsp:cNvSpPr/>
      </dsp:nvSpPr>
      <dsp:spPr>
        <a:xfrm>
          <a:off x="5040225" y="2099493"/>
          <a:ext cx="1799828" cy="899914"/>
        </a:xfrm>
        <a:prstGeom prst="roundRect">
          <a:avLst>
            <a:gd name="adj" fmla="val 10000"/>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MINIMAX approach</a:t>
          </a:r>
          <a:endParaRPr lang="en-SG" sz="2500" kern="1200" dirty="0"/>
        </a:p>
      </dsp:txBody>
      <dsp:txXfrm>
        <a:off x="5066583" y="2125851"/>
        <a:ext cx="1747112" cy="847198"/>
      </dsp:txXfrm>
    </dsp:sp>
    <dsp:sp modelId="{AB9267DD-ACD1-407E-8863-67FBEB558457}">
      <dsp:nvSpPr>
        <dsp:cNvPr id="0" name=""/>
        <dsp:cNvSpPr/>
      </dsp:nvSpPr>
      <dsp:spPr>
        <a:xfrm rot="3310531">
          <a:off x="1530158" y="3046971"/>
          <a:ext cx="1260682" cy="39858"/>
        </a:xfrm>
        <a:custGeom>
          <a:avLst/>
          <a:gdLst/>
          <a:ahLst/>
          <a:cxnLst/>
          <a:rect l="0" t="0" r="0" b="0"/>
          <a:pathLst>
            <a:path>
              <a:moveTo>
                <a:pt x="0" y="19929"/>
              </a:moveTo>
              <a:lnTo>
                <a:pt x="1260682" y="19929"/>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2128983" y="3035384"/>
        <a:ext cx="63034" cy="63034"/>
      </dsp:txXfrm>
    </dsp:sp>
    <dsp:sp modelId="{70EB9BBE-E265-43DA-A8C6-FA54277C7966}">
      <dsp:nvSpPr>
        <dsp:cNvPr id="0" name=""/>
        <dsp:cNvSpPr/>
      </dsp:nvSpPr>
      <dsp:spPr>
        <a:xfrm>
          <a:off x="2520465" y="3134394"/>
          <a:ext cx="1799828" cy="899914"/>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With probabilities</a:t>
          </a:r>
          <a:endParaRPr lang="en-SG" sz="2500" kern="1200" dirty="0"/>
        </a:p>
      </dsp:txBody>
      <dsp:txXfrm>
        <a:off x="2546823" y="3160752"/>
        <a:ext cx="1747112" cy="847198"/>
      </dsp:txXfrm>
    </dsp:sp>
    <dsp:sp modelId="{E766858F-4932-414D-B019-7C35457352FE}">
      <dsp:nvSpPr>
        <dsp:cNvPr id="0" name=""/>
        <dsp:cNvSpPr/>
      </dsp:nvSpPr>
      <dsp:spPr>
        <a:xfrm>
          <a:off x="4320294" y="3564422"/>
          <a:ext cx="719931" cy="39858"/>
        </a:xfrm>
        <a:custGeom>
          <a:avLst/>
          <a:gdLst/>
          <a:ahLst/>
          <a:cxnLst/>
          <a:rect l="0" t="0" r="0" b="0"/>
          <a:pathLst>
            <a:path>
              <a:moveTo>
                <a:pt x="0" y="19929"/>
              </a:moveTo>
              <a:lnTo>
                <a:pt x="719931" y="1992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4662261" y="3566353"/>
        <a:ext cx="35996" cy="35996"/>
      </dsp:txXfrm>
    </dsp:sp>
    <dsp:sp modelId="{B2A6F6CC-C211-48FF-9141-9FB94D57F000}">
      <dsp:nvSpPr>
        <dsp:cNvPr id="0" name=""/>
        <dsp:cNvSpPr/>
      </dsp:nvSpPr>
      <dsp:spPr>
        <a:xfrm>
          <a:off x="5040225" y="3134394"/>
          <a:ext cx="1799828" cy="899914"/>
        </a:xfrm>
        <a:prstGeom prst="roundRect">
          <a:avLst>
            <a:gd name="adj" fmla="val 10000"/>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Decision Tree</a:t>
          </a:r>
          <a:endParaRPr lang="en-SG" sz="2500" kern="1200" dirty="0"/>
        </a:p>
      </dsp:txBody>
      <dsp:txXfrm>
        <a:off x="5066583" y="3160752"/>
        <a:ext cx="1747112" cy="84719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SG"/>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43D08BCF-0BF0-408A-9C30-D255DF512348}" type="slidenum">
              <a:rPr lang="en-SG" smtClean="0"/>
              <a:t>‹#›</a:t>
            </a:fld>
            <a:endParaRPr lang="en-SG"/>
          </a:p>
        </p:txBody>
      </p:sp>
    </p:spTree>
    <p:extLst>
      <p:ext uri="{BB962C8B-B14F-4D97-AF65-F5344CB8AC3E}">
        <p14:creationId xmlns:p14="http://schemas.microsoft.com/office/powerpoint/2010/main" val="3538783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2798" y="0"/>
            <a:ext cx="4301543" cy="339884"/>
          </a:xfrm>
          <a:prstGeom prst="rect">
            <a:avLst/>
          </a:prstGeom>
        </p:spPr>
        <p:txBody>
          <a:bodyPr vert="horz" lIns="91440" tIns="45720" rIns="91440" bIns="45720" rtlCol="0"/>
          <a:lstStyle>
            <a:lvl1pPr algn="r">
              <a:defRPr sz="1200"/>
            </a:lvl1pPr>
          </a:lstStyle>
          <a:p>
            <a:fld id="{C3573D91-553A-4FA4-BF0D-C0C6D51CD39A}" type="datetimeFigureOut">
              <a:rPr lang="en-US" smtClean="0"/>
              <a:pPr/>
              <a:t>10/3/2023</a:t>
            </a:fld>
            <a:endParaRPr lang="en-US"/>
          </a:p>
        </p:txBody>
      </p:sp>
      <p:sp>
        <p:nvSpPr>
          <p:cNvPr id="4" name="Slide Image Placeholder 3"/>
          <p:cNvSpPr>
            <a:spLocks noGrp="1" noRot="1" noChangeAspect="1"/>
          </p:cNvSpPr>
          <p:nvPr>
            <p:ph type="sldImg" idx="2"/>
          </p:nvPr>
        </p:nvSpPr>
        <p:spPr>
          <a:xfrm>
            <a:off x="3263900" y="509588"/>
            <a:ext cx="3398838"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664" y="3228896"/>
            <a:ext cx="7941310" cy="30589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612"/>
            <a:ext cx="4301543"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2798" y="6456612"/>
            <a:ext cx="4301543" cy="339884"/>
          </a:xfrm>
          <a:prstGeom prst="rect">
            <a:avLst/>
          </a:prstGeom>
        </p:spPr>
        <p:txBody>
          <a:bodyPr vert="horz" lIns="91440" tIns="45720" rIns="91440" bIns="45720" rtlCol="0" anchor="b"/>
          <a:lstStyle>
            <a:lvl1pPr algn="r">
              <a:defRPr sz="1200"/>
            </a:lvl1pPr>
          </a:lstStyle>
          <a:p>
            <a:fld id="{BE22ECF3-ADE8-48E1-ACFD-BCC796C2325D}" type="slidenum">
              <a:rPr lang="en-US" smtClean="0"/>
              <a:pPr/>
              <a:t>‹#›</a:t>
            </a:fld>
            <a:endParaRPr lang="en-US"/>
          </a:p>
        </p:txBody>
      </p:sp>
    </p:spTree>
    <p:extLst>
      <p:ext uri="{BB962C8B-B14F-4D97-AF65-F5344CB8AC3E}">
        <p14:creationId xmlns:p14="http://schemas.microsoft.com/office/powerpoint/2010/main" val="245042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04856552-BEE9-40A4-AD10-D34A9720651B}" type="datetime1">
              <a:rPr lang="en-SG" smtClean="0"/>
              <a:pPr/>
              <a:t>3/10/2023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57748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9405BC93-1589-498B-A26E-21605D4E8DBE}" type="datetime1">
              <a:rPr lang="en-SG" smtClean="0"/>
              <a:pPr/>
              <a:t>3/10/2023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333809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42BD30BB-4A4B-4FC7-ADFA-80BD834BDE87}" type="datetime1">
              <a:rPr lang="en-SG" smtClean="0"/>
              <a:pPr/>
              <a:t>3/10/2023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2612231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5A063E6C-F280-4B89-B324-A0A99D7C62E9}" type="datetime1">
              <a:rPr lang="en-SG" smtClean="0"/>
              <a:pPr/>
              <a:t>3/10/2023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163611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113939-42E1-48D3-BC7E-D0B3577A94D7}" type="datetime1">
              <a:rPr lang="en-SG" smtClean="0"/>
              <a:pPr/>
              <a:t>3/10/2023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203946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F53404B8-9C93-4B82-94F2-31EEB9AD26C3}" type="datetime1">
              <a:rPr lang="en-SG" smtClean="0"/>
              <a:pPr/>
              <a:t>3/10/2023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310412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B4A60DDD-E2E1-4EC4-9648-6C24D5844F57}" type="datetime1">
              <a:rPr lang="en-SG" smtClean="0"/>
              <a:pPr/>
              <a:t>3/10/2023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111932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9F478C9D-2D75-4A77-AC75-319CDEA2C04F}" type="datetime1">
              <a:rPr lang="en-SG" smtClean="0"/>
              <a:pPr/>
              <a:t>3/10/2023</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14415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A87BF-D9EE-482A-BA78-130D8BF4EA81}" type="datetime1">
              <a:rPr lang="en-SG" smtClean="0"/>
              <a:pPr/>
              <a:t>3/10/2023</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6132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0AC18-C3A6-455C-BB89-15B5C32E3C65}" type="datetime1">
              <a:rPr lang="en-SG" smtClean="0"/>
              <a:pPr/>
              <a:t>3/10/2023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180528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D10EBE-7C39-4C9E-8C04-637E7B774BDE}" type="datetime1">
              <a:rPr lang="en-SG" smtClean="0"/>
              <a:pPr/>
              <a:t>3/10/2023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3D02CBA-7AD2-4D7C-A74E-67F9EB53215C}" type="slidenum">
              <a:rPr lang="en-SG" smtClean="0"/>
              <a:pPr/>
              <a:t>‹#›</a:t>
            </a:fld>
            <a:endParaRPr lang="en-SG"/>
          </a:p>
        </p:txBody>
      </p:sp>
    </p:spTree>
    <p:extLst>
      <p:ext uri="{BB962C8B-B14F-4D97-AF65-F5344CB8AC3E}">
        <p14:creationId xmlns:p14="http://schemas.microsoft.com/office/powerpoint/2010/main" val="40455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8B174-2179-4459-A656-36F534A87312}" type="datetime1">
              <a:rPr lang="en-SG" smtClean="0"/>
              <a:pPr/>
              <a:t>3/10/2023</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02CBA-7AD2-4D7C-A74E-67F9EB53215C}" type="slidenum">
              <a:rPr lang="en-SG" smtClean="0"/>
              <a:pPr/>
              <a:t>‹#›</a:t>
            </a:fld>
            <a:endParaRPr lang="en-SG"/>
          </a:p>
        </p:txBody>
      </p:sp>
      <p:sp>
        <p:nvSpPr>
          <p:cNvPr id="8" name="TextBox 7">
            <a:extLst>
              <a:ext uri="{FF2B5EF4-FFF2-40B4-BE49-F238E27FC236}">
                <a16:creationId xmlns:a16="http://schemas.microsoft.com/office/drawing/2014/main" id="{08D66893-CD3A-9163-A8EF-5486A7FD0290}"/>
              </a:ext>
            </a:extLst>
          </p:cNvPr>
          <p:cNvSpPr txBox="1"/>
          <p:nvPr userDrawn="1">
            <p:extLst>
              <p:ext uri="{1162E1C5-73C7-4A58-AE30-91384D911F3F}">
                <p184:classification xmlns:p184="http://schemas.microsoft.com/office/powerpoint/2018/4/main" val="hdr"/>
              </p:ext>
            </p:extLst>
          </p:nvPr>
        </p:nvSpPr>
        <p:spPr>
          <a:xfrm>
            <a:off x="0" y="0"/>
            <a:ext cx="774700" cy="152400"/>
          </a:xfrm>
          <a:prstGeom prst="rect">
            <a:avLst/>
          </a:prstGeom>
        </p:spPr>
        <p:txBody>
          <a:bodyPr horzOverflow="overflow" lIns="0" tIns="0" rIns="0" bIns="0">
            <a:spAutoFit/>
          </a:bodyPr>
          <a:lstStyle/>
          <a:p>
            <a:pPr algn="l"/>
            <a:r>
              <a:rPr lang="en-SG" sz="1000">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1510492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0000FF"/>
                </a:solidFill>
              </a:rPr>
              <a:t>IT1311 Decision Analysis</a:t>
            </a:r>
            <a:br>
              <a:rPr lang="en-GB" b="1" dirty="0">
                <a:solidFill>
                  <a:srgbClr val="0000FF"/>
                </a:solidFill>
              </a:rPr>
            </a:br>
            <a:r>
              <a:rPr lang="en-GB" b="1" i="1" dirty="0">
                <a:solidFill>
                  <a:srgbClr val="FF0000"/>
                </a:solidFill>
              </a:rPr>
              <a:t>Data-driven Decision Making 1</a:t>
            </a:r>
            <a:endParaRPr lang="en-SG" b="1" i="1" dirty="0">
              <a:solidFill>
                <a:srgbClr val="FF0000"/>
              </a:solidFill>
            </a:endParaRPr>
          </a:p>
        </p:txBody>
      </p:sp>
      <p:sp>
        <p:nvSpPr>
          <p:cNvPr id="3" name="Subtitle 2"/>
          <p:cNvSpPr>
            <a:spLocks noGrp="1"/>
          </p:cNvSpPr>
          <p:nvPr>
            <p:ph type="subTitle" idx="1"/>
          </p:nvPr>
        </p:nvSpPr>
        <p:spPr/>
        <p:txBody>
          <a:bodyPr>
            <a:normAutofit/>
          </a:bodyPr>
          <a:lstStyle/>
          <a:p>
            <a:r>
              <a:rPr lang="en-SG" sz="2400" i="1" dirty="0">
                <a:solidFill>
                  <a:schemeClr val="accent5">
                    <a:lumMod val="50000"/>
                  </a:schemeClr>
                </a:solidFill>
                <a:latin typeface="Albertus Extra Bold" pitchFamily="34" charset="0"/>
              </a:rPr>
              <a:t>With/without probabilities</a:t>
            </a:r>
          </a:p>
        </p:txBody>
      </p:sp>
      <p:graphicFrame>
        <p:nvGraphicFramePr>
          <p:cNvPr id="5" name="Diagram 4"/>
          <p:cNvGraphicFramePr/>
          <p:nvPr>
            <p:extLst>
              <p:ext uri="{D42A27DB-BD31-4B8C-83A1-F6EECF244321}">
                <p14:modId xmlns:p14="http://schemas.microsoft.com/office/powerpoint/2010/main" val="3412478603"/>
              </p:ext>
            </p:extLst>
          </p:nvPr>
        </p:nvGraphicFramePr>
        <p:xfrm>
          <a:off x="5940152" y="4133304"/>
          <a:ext cx="3384376" cy="1455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E3D02CBA-7AD2-4D7C-A74E-67F9EB53215C}" type="slidenum">
              <a:rPr lang="en-SG" smtClean="0"/>
              <a:pPr/>
              <a:t>1</a:t>
            </a:fld>
            <a:endParaRPr lang="en-SG"/>
          </a:p>
        </p:txBody>
      </p:sp>
    </p:spTree>
    <p:extLst>
      <p:ext uri="{BB962C8B-B14F-4D97-AF65-F5344CB8AC3E}">
        <p14:creationId xmlns:p14="http://schemas.microsoft.com/office/powerpoint/2010/main" val="305652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D02CBA-7AD2-4D7C-A74E-67F9EB53215C}" type="slidenum">
              <a:rPr lang="en-SG" smtClean="0"/>
              <a:pPr/>
              <a:t>10</a:t>
            </a:fld>
            <a:endParaRPr lang="en-SG"/>
          </a:p>
        </p:txBody>
      </p:sp>
      <p:sp>
        <p:nvSpPr>
          <p:cNvPr id="5" name="Title 1"/>
          <p:cNvSpPr txBox="1">
            <a:spLocks/>
          </p:cNvSpPr>
          <p:nvPr/>
        </p:nvSpPr>
        <p:spPr>
          <a:xfrm>
            <a:off x="457200" y="156936"/>
            <a:ext cx="8229600" cy="697490"/>
          </a:xfrm>
          <a:prstGeom prst="rect">
            <a:avLst/>
          </a:prstGeom>
        </p:spPr>
        <p:txBody>
          <a:bodyP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00FF"/>
                </a:solidFill>
              </a:rPr>
              <a:t>Exercise 1 (Answer)</a:t>
            </a:r>
            <a:endParaRPr lang="en-SG" b="1" dirty="0">
              <a:solidFill>
                <a:srgbClr val="0000FF"/>
              </a:solidFill>
            </a:endParaRPr>
          </a:p>
        </p:txBody>
      </p:sp>
      <p:sp>
        <p:nvSpPr>
          <p:cNvPr id="6" name="Content Placeholder 2"/>
          <p:cNvSpPr txBox="1">
            <a:spLocks/>
          </p:cNvSpPr>
          <p:nvPr/>
        </p:nvSpPr>
        <p:spPr>
          <a:xfrm>
            <a:off x="457200" y="908720"/>
            <a:ext cx="8229600" cy="464137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t>Consider the following payoff table:</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SG" sz="2000" dirty="0"/>
          </a:p>
        </p:txBody>
      </p:sp>
      <p:sp>
        <p:nvSpPr>
          <p:cNvPr id="7"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D02CBA-7AD2-4D7C-A74E-67F9EB53215C}" type="slidenum">
              <a:rPr lang="en-SG" smtClean="0"/>
              <a:pPr/>
              <a:t>10</a:t>
            </a:fld>
            <a:endParaRPr lang="en-SG"/>
          </a:p>
        </p:txBody>
      </p:sp>
      <p:graphicFrame>
        <p:nvGraphicFramePr>
          <p:cNvPr id="8" name="Table 7"/>
          <p:cNvGraphicFramePr>
            <a:graphicFrameLocks noGrp="1"/>
          </p:cNvGraphicFramePr>
          <p:nvPr>
            <p:extLst>
              <p:ext uri="{D42A27DB-BD31-4B8C-83A1-F6EECF244321}">
                <p14:modId xmlns:p14="http://schemas.microsoft.com/office/powerpoint/2010/main" val="1678397250"/>
              </p:ext>
            </p:extLst>
          </p:nvPr>
        </p:nvGraphicFramePr>
        <p:xfrm>
          <a:off x="899592" y="1333068"/>
          <a:ext cx="6264695" cy="1303844"/>
        </p:xfrm>
        <a:graphic>
          <a:graphicData uri="http://schemas.openxmlformats.org/drawingml/2006/table">
            <a:tbl>
              <a:tblPr>
                <a:tableStyleId>{5C22544A-7EE6-4342-B048-85BDC9FD1C3A}</a:tableStyleId>
              </a:tblPr>
              <a:tblGrid>
                <a:gridCol w="2494094">
                  <a:extLst>
                    <a:ext uri="{9D8B030D-6E8A-4147-A177-3AD203B41FA5}">
                      <a16:colId xmlns:a16="http://schemas.microsoft.com/office/drawing/2014/main" val="20000"/>
                    </a:ext>
                  </a:extLst>
                </a:gridCol>
                <a:gridCol w="1256867">
                  <a:extLst>
                    <a:ext uri="{9D8B030D-6E8A-4147-A177-3AD203B41FA5}">
                      <a16:colId xmlns:a16="http://schemas.microsoft.com/office/drawing/2014/main" val="20001"/>
                    </a:ext>
                  </a:extLst>
                </a:gridCol>
                <a:gridCol w="1256867">
                  <a:extLst>
                    <a:ext uri="{9D8B030D-6E8A-4147-A177-3AD203B41FA5}">
                      <a16:colId xmlns:a16="http://schemas.microsoft.com/office/drawing/2014/main" val="20002"/>
                    </a:ext>
                  </a:extLst>
                </a:gridCol>
                <a:gridCol w="1256867">
                  <a:extLst>
                    <a:ext uri="{9D8B030D-6E8A-4147-A177-3AD203B41FA5}">
                      <a16:colId xmlns:a16="http://schemas.microsoft.com/office/drawing/2014/main" val="20003"/>
                    </a:ext>
                  </a:extLst>
                </a:gridCol>
              </a:tblGrid>
              <a:tr h="291882">
                <a:tc>
                  <a:txBody>
                    <a:bodyPr/>
                    <a:lstStyle/>
                    <a:p>
                      <a:pPr algn="l"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tc>
                <a:tc gridSpan="3">
                  <a:txBody>
                    <a:bodyPr/>
                    <a:lstStyle/>
                    <a:p>
                      <a:pPr algn="ctr" fontAlgn="b"/>
                      <a:r>
                        <a:rPr lang="en-SG" sz="1800" u="none" strike="noStrike" dirty="0">
                          <a:effectLst/>
                        </a:rPr>
                        <a:t>State of nature (possible profit)</a:t>
                      </a:r>
                      <a:endParaRPr lang="en-SG" sz="1800" b="0" i="0" u="none" strike="noStrike" dirty="0">
                        <a:solidFill>
                          <a:srgbClr val="000000"/>
                        </a:solidFill>
                        <a:effectLst/>
                        <a:latin typeface="Calibri"/>
                      </a:endParaRPr>
                    </a:p>
                  </a:txBody>
                  <a:tcPr marL="9525" marR="9525" marT="9525" marB="0" anchor="b"/>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0000"/>
                  </a:ext>
                </a:extLst>
              </a:tr>
              <a:tr h="428198">
                <a:tc>
                  <a:txBody>
                    <a:bodyPr/>
                    <a:lstStyle/>
                    <a:p>
                      <a:pPr algn="ctr" fontAlgn="t"/>
                      <a:r>
                        <a:rPr lang="en-SG" sz="1800" u="none" strike="noStrike" dirty="0">
                          <a:effectLst/>
                        </a:rPr>
                        <a:t>Decision alternatives</a:t>
                      </a:r>
                      <a:endParaRPr lang="en-SG" sz="1800" b="0" i="0" u="none" strike="noStrike" dirty="0">
                        <a:solidFill>
                          <a:srgbClr val="000000"/>
                        </a:solidFill>
                        <a:effectLst/>
                        <a:latin typeface="Calibri"/>
                      </a:endParaRPr>
                    </a:p>
                  </a:txBody>
                  <a:tcPr marL="9525" marR="9525" marT="9525" marB="0"/>
                </a:tc>
                <a:tc>
                  <a:txBody>
                    <a:bodyPr/>
                    <a:lstStyle/>
                    <a:p>
                      <a:pPr algn="ctr" fontAlgn="ctr"/>
                      <a:r>
                        <a:rPr lang="en-SG" sz="1800" u="none" strike="noStrike" dirty="0">
                          <a:effectLst/>
                        </a:rPr>
                        <a:t>S1</a:t>
                      </a:r>
                      <a:endParaRPr lang="en-SG" sz="1800" b="0" i="0" u="none" strike="noStrike" dirty="0">
                        <a:solidFill>
                          <a:srgbClr val="000000"/>
                        </a:solidFill>
                        <a:effectLst/>
                        <a:latin typeface="Calibri"/>
                      </a:endParaRPr>
                    </a:p>
                  </a:txBody>
                  <a:tcPr marL="9525" marR="9525" marT="9525" marB="0" anchor="ctr"/>
                </a:tc>
                <a:tc>
                  <a:txBody>
                    <a:bodyPr/>
                    <a:lstStyle/>
                    <a:p>
                      <a:pPr algn="ctr" fontAlgn="ctr"/>
                      <a:r>
                        <a:rPr lang="en-SG" sz="1800" u="none" strike="noStrike">
                          <a:effectLst/>
                        </a:rPr>
                        <a:t>S2</a:t>
                      </a:r>
                      <a:endParaRPr lang="en-SG" sz="1800" b="0" i="0" u="none" strike="noStrike">
                        <a:solidFill>
                          <a:srgbClr val="000000"/>
                        </a:solidFill>
                        <a:effectLst/>
                        <a:latin typeface="Calibri"/>
                      </a:endParaRPr>
                    </a:p>
                  </a:txBody>
                  <a:tcPr marL="9525" marR="9525" marT="9525" marB="0" anchor="ctr"/>
                </a:tc>
                <a:tc>
                  <a:txBody>
                    <a:bodyPr/>
                    <a:lstStyle/>
                    <a:p>
                      <a:pPr algn="ctr" fontAlgn="ctr"/>
                      <a:r>
                        <a:rPr lang="en-SG" sz="1800" u="none" strike="noStrike" dirty="0">
                          <a:effectLst/>
                        </a:rPr>
                        <a:t>S3</a:t>
                      </a:r>
                      <a:endParaRPr lang="en-SG"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1"/>
                  </a:ext>
                </a:extLst>
              </a:tr>
              <a:tr h="291882">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tc>
                <a:tc>
                  <a:txBody>
                    <a:bodyPr/>
                    <a:lstStyle/>
                    <a:p>
                      <a:pPr algn="ctr" fontAlgn="t"/>
                      <a:r>
                        <a:rPr lang="en-SG" sz="1800" u="none" strike="noStrike">
                          <a:effectLst/>
                        </a:rPr>
                        <a:t>250</a:t>
                      </a:r>
                      <a:endParaRPr lang="en-SG" sz="1800" b="0" i="0" u="none" strike="noStrike">
                        <a:solidFill>
                          <a:srgbClr val="000000"/>
                        </a:solidFill>
                        <a:effectLst/>
                        <a:latin typeface="Calibri"/>
                      </a:endParaRPr>
                    </a:p>
                  </a:txBody>
                  <a:tcPr marL="9525" marR="9525" marT="9525" marB="0"/>
                </a:tc>
                <a:tc>
                  <a:txBody>
                    <a:bodyPr/>
                    <a:lstStyle/>
                    <a:p>
                      <a:pPr algn="ctr" fontAlgn="t"/>
                      <a:r>
                        <a:rPr lang="en-SG" sz="1800" u="none" strike="noStrike">
                          <a:effectLst/>
                        </a:rPr>
                        <a:t>100</a:t>
                      </a:r>
                      <a:endParaRPr lang="en-SG" sz="1800" b="0" i="0" u="none" strike="noStrike">
                        <a:solidFill>
                          <a:srgbClr val="000000"/>
                        </a:solidFill>
                        <a:effectLst/>
                        <a:latin typeface="Calibri"/>
                      </a:endParaRPr>
                    </a:p>
                  </a:txBody>
                  <a:tcPr marL="9525" marR="9525" marT="9525" marB="0"/>
                </a:tc>
                <a:tc>
                  <a:txBody>
                    <a:bodyPr/>
                    <a:lstStyle/>
                    <a:p>
                      <a:pPr algn="ctr" fontAlgn="t"/>
                      <a:r>
                        <a:rPr lang="en-SG" sz="1800" u="none" strike="noStrike">
                          <a:effectLst/>
                        </a:rPr>
                        <a:t>25</a:t>
                      </a:r>
                      <a:endParaRPr lang="en-SG" sz="1800" b="0" i="0" u="none" strike="noStrike">
                        <a:solidFill>
                          <a:srgbClr val="000000"/>
                        </a:solidFill>
                        <a:effectLst/>
                        <a:latin typeface="Calibri"/>
                      </a:endParaRPr>
                    </a:p>
                  </a:txBody>
                  <a:tcPr marL="9525" marR="9525" marT="9525" marB="0"/>
                </a:tc>
                <a:extLst>
                  <a:ext uri="{0D108BD9-81ED-4DB2-BD59-A6C34878D82A}">
                    <a16:rowId xmlns:a16="http://schemas.microsoft.com/office/drawing/2014/main" val="10002"/>
                  </a:ext>
                </a:extLst>
              </a:tr>
              <a:tr h="291882">
                <a:tc>
                  <a:txBody>
                    <a:bodyPr/>
                    <a:lstStyle/>
                    <a:p>
                      <a:pPr algn="ctr" fontAlgn="t"/>
                      <a:r>
                        <a:rPr lang="en-SG" sz="1800" u="none" strike="noStrike">
                          <a:effectLst/>
                        </a:rPr>
                        <a:t>D2</a:t>
                      </a:r>
                      <a:endParaRPr lang="en-SG" sz="1800" b="0" i="0" u="none" strike="noStrike">
                        <a:solidFill>
                          <a:srgbClr val="000000"/>
                        </a:solidFill>
                        <a:effectLst/>
                        <a:latin typeface="Calibri"/>
                      </a:endParaRPr>
                    </a:p>
                  </a:txBody>
                  <a:tcPr marL="9525" marR="9525" marT="9525" marB="0"/>
                </a:tc>
                <a:tc>
                  <a:txBody>
                    <a:bodyPr/>
                    <a:lstStyle/>
                    <a:p>
                      <a:pPr algn="ctr" fontAlgn="t"/>
                      <a:r>
                        <a:rPr lang="en-SG" sz="1800" u="none" strike="noStrike" dirty="0">
                          <a:effectLst/>
                        </a:rPr>
                        <a:t>100</a:t>
                      </a:r>
                      <a:endParaRPr lang="en-SG" sz="1800" b="0" i="0" u="none" strike="noStrike" dirty="0">
                        <a:solidFill>
                          <a:srgbClr val="000000"/>
                        </a:solidFill>
                        <a:effectLst/>
                        <a:latin typeface="Calibri"/>
                      </a:endParaRPr>
                    </a:p>
                  </a:txBody>
                  <a:tcPr marL="9525" marR="9525" marT="9525" marB="0"/>
                </a:tc>
                <a:tc>
                  <a:txBody>
                    <a:bodyPr/>
                    <a:lstStyle/>
                    <a:p>
                      <a:pPr algn="ctr" fontAlgn="t"/>
                      <a:r>
                        <a:rPr lang="en-SG" sz="1800" u="none" strike="noStrike" dirty="0">
                          <a:effectLst/>
                        </a:rPr>
                        <a:t>100</a:t>
                      </a:r>
                      <a:endParaRPr lang="en-SG" sz="1800" b="0" i="0" u="none" strike="noStrike" dirty="0">
                        <a:solidFill>
                          <a:srgbClr val="000000"/>
                        </a:solidFill>
                        <a:effectLst/>
                        <a:latin typeface="Calibri"/>
                      </a:endParaRPr>
                    </a:p>
                  </a:txBody>
                  <a:tcPr marL="9525" marR="9525" marT="9525" marB="0"/>
                </a:tc>
                <a:tc>
                  <a:txBody>
                    <a:bodyPr/>
                    <a:lstStyle/>
                    <a:p>
                      <a:pPr algn="ctr" fontAlgn="t"/>
                      <a:r>
                        <a:rPr lang="en-SG" sz="1800" u="none" strike="noStrike" dirty="0">
                          <a:effectLst/>
                        </a:rPr>
                        <a:t>75</a:t>
                      </a:r>
                      <a:endParaRPr lang="en-SG" sz="1800" b="0" i="0" u="none" strike="noStrike" dirty="0">
                        <a:solidFill>
                          <a:srgbClr val="000000"/>
                        </a:solidFill>
                        <a:effectLst/>
                        <a:latin typeface="Calibri"/>
                      </a:endParaRPr>
                    </a:p>
                  </a:txBody>
                  <a:tcPr marL="9525" marR="9525" marT="9525" marB="0"/>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98532735"/>
              </p:ext>
            </p:extLst>
          </p:nvPr>
        </p:nvGraphicFramePr>
        <p:xfrm>
          <a:off x="971600" y="2708920"/>
          <a:ext cx="6122764" cy="927730"/>
        </p:xfrm>
        <a:graphic>
          <a:graphicData uri="http://schemas.openxmlformats.org/drawingml/2006/table">
            <a:tbl>
              <a:tblPr>
                <a:tableStyleId>{5C22544A-7EE6-4342-B048-85BDC9FD1C3A}</a:tableStyleId>
              </a:tblPr>
              <a:tblGrid>
                <a:gridCol w="1973581">
                  <a:extLst>
                    <a:ext uri="{9D8B030D-6E8A-4147-A177-3AD203B41FA5}">
                      <a16:colId xmlns:a16="http://schemas.microsoft.com/office/drawing/2014/main" val="20000"/>
                    </a:ext>
                  </a:extLst>
                </a:gridCol>
                <a:gridCol w="2097901">
                  <a:extLst>
                    <a:ext uri="{9D8B030D-6E8A-4147-A177-3AD203B41FA5}">
                      <a16:colId xmlns:a16="http://schemas.microsoft.com/office/drawing/2014/main" val="20001"/>
                    </a:ext>
                  </a:extLst>
                </a:gridCol>
                <a:gridCol w="2051282">
                  <a:extLst>
                    <a:ext uri="{9D8B030D-6E8A-4147-A177-3AD203B41FA5}">
                      <a16:colId xmlns:a16="http://schemas.microsoft.com/office/drawing/2014/main" val="20002"/>
                    </a:ext>
                  </a:extLst>
                </a:gridCol>
              </a:tblGrid>
              <a:tr h="360040">
                <a:tc>
                  <a:txBody>
                    <a:bodyPr/>
                    <a:lstStyle/>
                    <a:p>
                      <a:pPr algn="ctr" fontAlgn="t"/>
                      <a:r>
                        <a:rPr lang="en-SG" sz="1800" u="none" strike="noStrike" dirty="0">
                          <a:effectLst/>
                        </a:rPr>
                        <a:t>Decision alternatives</a:t>
                      </a:r>
                      <a:endParaRPr lang="en-SG" sz="1800" b="0" i="0" u="none" strike="noStrike" dirty="0">
                        <a:solidFill>
                          <a:srgbClr val="000000"/>
                        </a:solidFill>
                        <a:effectLst/>
                        <a:latin typeface="Calibri"/>
                      </a:endParaRPr>
                    </a:p>
                  </a:txBody>
                  <a:tcPr marL="9525" marR="9525" marT="9525" marB="0"/>
                </a:tc>
                <a:tc>
                  <a:txBody>
                    <a:bodyPr/>
                    <a:lstStyle/>
                    <a:p>
                      <a:pPr algn="ctr" fontAlgn="ctr"/>
                      <a:r>
                        <a:rPr lang="en-SG" sz="1800" u="none" strike="noStrike" dirty="0">
                          <a:effectLst/>
                        </a:rPr>
                        <a:t>Maximum Profit</a:t>
                      </a:r>
                      <a:endParaRPr lang="en-SG" sz="1800" b="0" i="0" u="none" strike="noStrike" dirty="0">
                        <a:solidFill>
                          <a:srgbClr val="000000"/>
                        </a:solidFill>
                        <a:effectLst/>
                        <a:latin typeface="Calibri"/>
                      </a:endParaRPr>
                    </a:p>
                  </a:txBody>
                  <a:tcPr marL="9525" marR="9525" marT="9525" marB="0" anchor="ctr"/>
                </a:tc>
                <a:tc>
                  <a:txBody>
                    <a:bodyPr/>
                    <a:lstStyle/>
                    <a:p>
                      <a:pPr algn="ctr" fontAlgn="ctr"/>
                      <a:r>
                        <a:rPr lang="en-SG" sz="1800" u="none" strike="noStrike" dirty="0">
                          <a:effectLst/>
                        </a:rPr>
                        <a:t>Minimum Profit</a:t>
                      </a:r>
                      <a:endParaRPr lang="en-SG"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38125">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tc>
                <a:tc>
                  <a:txBody>
                    <a:bodyPr/>
                    <a:lstStyle/>
                    <a:p>
                      <a:pPr algn="ctr" fontAlgn="b"/>
                      <a:r>
                        <a:rPr lang="en-SG" sz="1800" u="none" strike="noStrike" dirty="0">
                          <a:solidFill>
                            <a:srgbClr val="FF0000"/>
                          </a:solidFill>
                          <a:effectLst/>
                        </a:rPr>
                        <a:t> 250</a:t>
                      </a:r>
                      <a:endParaRPr lang="en-SG" sz="1800" b="0" i="0" u="none" strike="noStrike" dirty="0">
                        <a:solidFill>
                          <a:srgbClr val="FF0000"/>
                        </a:solidFill>
                        <a:effectLst/>
                        <a:latin typeface="Calibri"/>
                      </a:endParaRPr>
                    </a:p>
                  </a:txBody>
                  <a:tcPr marL="9525" marR="9525" marT="9525" marB="0" anchor="b"/>
                </a:tc>
                <a:tc>
                  <a:txBody>
                    <a:bodyPr/>
                    <a:lstStyle/>
                    <a:p>
                      <a:pPr algn="ctr" fontAlgn="b"/>
                      <a:r>
                        <a:rPr lang="en-SG" sz="1800" u="none" strike="noStrike" dirty="0">
                          <a:effectLst/>
                        </a:rPr>
                        <a:t>25 </a:t>
                      </a:r>
                      <a:endParaRPr lang="en-SG"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38125">
                <a:tc>
                  <a:txBody>
                    <a:bodyPr/>
                    <a:lstStyle/>
                    <a:p>
                      <a:pPr algn="ctr" fontAlgn="t"/>
                      <a:r>
                        <a:rPr lang="en-SG" sz="1800" u="none" strike="noStrike">
                          <a:effectLst/>
                        </a:rPr>
                        <a:t>D2</a:t>
                      </a:r>
                      <a:endParaRPr lang="en-SG" sz="1800" b="0" i="0" u="none" strike="noStrike">
                        <a:solidFill>
                          <a:srgbClr val="000000"/>
                        </a:solidFill>
                        <a:effectLst/>
                        <a:latin typeface="Calibri"/>
                      </a:endParaRPr>
                    </a:p>
                  </a:txBody>
                  <a:tcPr marL="9525" marR="9525" marT="9525" marB="0"/>
                </a:tc>
                <a:tc>
                  <a:txBody>
                    <a:bodyPr/>
                    <a:lstStyle/>
                    <a:p>
                      <a:pPr algn="ctr" fontAlgn="b"/>
                      <a:r>
                        <a:rPr lang="en-SG" sz="1800" u="none" strike="noStrike" dirty="0">
                          <a:effectLst/>
                        </a:rPr>
                        <a:t>100 </a:t>
                      </a:r>
                      <a:endParaRPr lang="en-SG" sz="1800" b="0" i="0" u="none" strike="noStrike" dirty="0">
                        <a:solidFill>
                          <a:srgbClr val="000000"/>
                        </a:solidFill>
                        <a:effectLst/>
                        <a:latin typeface="Calibri"/>
                      </a:endParaRPr>
                    </a:p>
                  </a:txBody>
                  <a:tcPr marL="9525" marR="9525" marT="9525" marB="0" anchor="b"/>
                </a:tc>
                <a:tc>
                  <a:txBody>
                    <a:bodyPr/>
                    <a:lstStyle/>
                    <a:p>
                      <a:pPr algn="ctr" fontAlgn="b"/>
                      <a:r>
                        <a:rPr lang="en-SG" sz="1800" u="none" strike="noStrike" dirty="0">
                          <a:solidFill>
                            <a:srgbClr val="FF0000"/>
                          </a:solidFill>
                          <a:effectLst/>
                        </a:rPr>
                        <a:t>75</a:t>
                      </a:r>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84617490"/>
              </p:ext>
            </p:extLst>
          </p:nvPr>
        </p:nvGraphicFramePr>
        <p:xfrm>
          <a:off x="611560" y="4365104"/>
          <a:ext cx="7416823" cy="1064895"/>
        </p:xfrm>
        <a:graphic>
          <a:graphicData uri="http://schemas.openxmlformats.org/drawingml/2006/table">
            <a:tbl>
              <a:tblPr>
                <a:tableStyleId>{5C22544A-7EE6-4342-B048-85BDC9FD1C3A}</a:tableStyleId>
              </a:tblPr>
              <a:tblGrid>
                <a:gridCol w="223224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1479419">
                  <a:extLst>
                    <a:ext uri="{9D8B030D-6E8A-4147-A177-3AD203B41FA5}">
                      <a16:colId xmlns:a16="http://schemas.microsoft.com/office/drawing/2014/main" val="20002"/>
                    </a:ext>
                  </a:extLst>
                </a:gridCol>
                <a:gridCol w="1832948">
                  <a:extLst>
                    <a:ext uri="{9D8B030D-6E8A-4147-A177-3AD203B41FA5}">
                      <a16:colId xmlns:a16="http://schemas.microsoft.com/office/drawing/2014/main" val="20003"/>
                    </a:ext>
                  </a:extLst>
                </a:gridCol>
              </a:tblGrid>
              <a:tr h="476250">
                <a:tc>
                  <a:txBody>
                    <a:bodyPr/>
                    <a:lstStyle/>
                    <a:p>
                      <a:pPr algn="ctr" fontAlgn="ctr"/>
                      <a:r>
                        <a:rPr lang="en-SG" sz="1800" u="none" strike="noStrike" dirty="0">
                          <a:effectLst/>
                        </a:rPr>
                        <a:t>Decision alternatives</a:t>
                      </a:r>
                    </a:p>
                    <a:p>
                      <a:pPr algn="ctr" fontAlgn="ctr"/>
                      <a:r>
                        <a:rPr lang="en-GB" sz="1400" b="0" i="0" u="none" strike="noStrike" dirty="0">
                          <a:solidFill>
                            <a:srgbClr val="000000"/>
                          </a:solidFill>
                          <a:effectLst/>
                          <a:latin typeface="Calibri"/>
                        </a:rPr>
                        <a:t>(Regret Table</a:t>
                      </a:r>
                      <a:r>
                        <a:rPr lang="en-GB" sz="1400" b="0" i="0" u="none" strike="noStrike" baseline="0" dirty="0">
                          <a:solidFill>
                            <a:srgbClr val="000000"/>
                          </a:solidFill>
                          <a:effectLst/>
                          <a:latin typeface="Calibri"/>
                        </a:rPr>
                        <a:t> for MINIMAX)</a:t>
                      </a:r>
                      <a:endParaRPr lang="en-SG" sz="1400" b="0" i="0" u="none" strike="noStrike" dirty="0">
                        <a:solidFill>
                          <a:srgbClr val="000000"/>
                        </a:solidFill>
                        <a:effectLst/>
                        <a:latin typeface="Calibri"/>
                      </a:endParaRPr>
                    </a:p>
                  </a:txBody>
                  <a:tcPr marL="9525" marR="9525" marT="9525" marB="0" anchor="ctr"/>
                </a:tc>
                <a:tc>
                  <a:txBody>
                    <a:bodyPr/>
                    <a:lstStyle/>
                    <a:p>
                      <a:pPr algn="ctr" fontAlgn="ctr"/>
                      <a:r>
                        <a:rPr lang="en-SG" sz="1800" u="none" strike="noStrike">
                          <a:effectLst/>
                        </a:rPr>
                        <a:t>S1</a:t>
                      </a:r>
                      <a:endParaRPr lang="en-SG" sz="1800" b="0" i="0" u="none" strike="noStrike">
                        <a:solidFill>
                          <a:srgbClr val="000000"/>
                        </a:solidFill>
                        <a:effectLst/>
                        <a:latin typeface="Calibri"/>
                      </a:endParaRPr>
                    </a:p>
                  </a:txBody>
                  <a:tcPr marL="9525" marR="9525" marT="9525" marB="0" anchor="ctr"/>
                </a:tc>
                <a:tc>
                  <a:txBody>
                    <a:bodyPr/>
                    <a:lstStyle/>
                    <a:p>
                      <a:pPr algn="ctr" fontAlgn="ctr"/>
                      <a:r>
                        <a:rPr lang="en-SG" sz="1800" u="none" strike="noStrike" dirty="0">
                          <a:effectLst/>
                        </a:rPr>
                        <a:t>S2</a:t>
                      </a:r>
                      <a:endParaRPr lang="en-SG" sz="1800" b="0" i="0" u="none" strike="noStrike" dirty="0">
                        <a:solidFill>
                          <a:srgbClr val="000000"/>
                        </a:solidFill>
                        <a:effectLst/>
                        <a:latin typeface="Calibri"/>
                      </a:endParaRPr>
                    </a:p>
                  </a:txBody>
                  <a:tcPr marL="9525" marR="9525" marT="9525" marB="0" anchor="ctr"/>
                </a:tc>
                <a:tc>
                  <a:txBody>
                    <a:bodyPr/>
                    <a:lstStyle/>
                    <a:p>
                      <a:pPr algn="ctr" fontAlgn="ctr"/>
                      <a:r>
                        <a:rPr lang="en-SG" sz="1800" u="none" strike="noStrike" dirty="0">
                          <a:effectLst/>
                        </a:rPr>
                        <a:t>S3</a:t>
                      </a:r>
                      <a:endParaRPr lang="en-SG"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38125">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tc>
                <a:tc>
                  <a:txBody>
                    <a:bodyPr/>
                    <a:lstStyle/>
                    <a:p>
                      <a:pPr algn="ctr" fontAlgn="b"/>
                      <a:r>
                        <a:rPr lang="en-SG" sz="1800" u="none" strike="noStrike" dirty="0">
                          <a:effectLst/>
                        </a:rPr>
                        <a:t> 0</a:t>
                      </a:r>
                      <a:endParaRPr lang="en-SG" sz="1800" b="0" i="0" u="none" strike="noStrike" dirty="0">
                        <a:solidFill>
                          <a:srgbClr val="000000"/>
                        </a:solidFill>
                        <a:effectLst/>
                        <a:latin typeface="Calibri"/>
                      </a:endParaRPr>
                    </a:p>
                  </a:txBody>
                  <a:tcPr marL="9525" marR="9525" marT="9525" marB="0" anchor="b"/>
                </a:tc>
                <a:tc>
                  <a:txBody>
                    <a:bodyPr/>
                    <a:lstStyle/>
                    <a:p>
                      <a:pPr algn="ctr" fontAlgn="b"/>
                      <a:r>
                        <a:rPr lang="en-SG" sz="1800" u="none" strike="noStrike" dirty="0">
                          <a:effectLst/>
                        </a:rPr>
                        <a:t> 0</a:t>
                      </a:r>
                      <a:endParaRPr lang="en-SG" sz="1800" b="0" i="0" u="none" strike="noStrike" dirty="0">
                        <a:solidFill>
                          <a:srgbClr val="000000"/>
                        </a:solidFill>
                        <a:effectLst/>
                        <a:latin typeface="Calibri"/>
                      </a:endParaRPr>
                    </a:p>
                  </a:txBody>
                  <a:tcPr marL="9525" marR="9525" marT="9525" marB="0" anchor="b"/>
                </a:tc>
                <a:tc>
                  <a:txBody>
                    <a:bodyPr/>
                    <a:lstStyle/>
                    <a:p>
                      <a:pPr algn="ctr" fontAlgn="b"/>
                      <a:r>
                        <a:rPr lang="en-SG" sz="1800" u="none" strike="noStrike" dirty="0">
                          <a:solidFill>
                            <a:schemeClr val="tx1"/>
                          </a:solidFill>
                          <a:effectLst/>
                        </a:rPr>
                        <a:t>50 </a:t>
                      </a:r>
                      <a:endParaRPr lang="en-SG" sz="1800" b="0" i="0" u="none" strike="noStrike" dirty="0">
                        <a:solidFill>
                          <a:schemeClr val="tx1"/>
                        </a:solidFill>
                        <a:effectLst/>
                        <a:latin typeface="Calibri"/>
                      </a:endParaRPr>
                    </a:p>
                  </a:txBody>
                  <a:tcPr marL="9525" marR="9525" marT="9525" marB="0" anchor="b"/>
                </a:tc>
                <a:extLst>
                  <a:ext uri="{0D108BD9-81ED-4DB2-BD59-A6C34878D82A}">
                    <a16:rowId xmlns:a16="http://schemas.microsoft.com/office/drawing/2014/main" val="10001"/>
                  </a:ext>
                </a:extLst>
              </a:tr>
              <a:tr h="238125">
                <a:tc>
                  <a:txBody>
                    <a:bodyPr/>
                    <a:lstStyle/>
                    <a:p>
                      <a:pPr algn="ctr" fontAlgn="t"/>
                      <a:r>
                        <a:rPr lang="en-SG" sz="1800" u="none" strike="noStrike" dirty="0">
                          <a:effectLst/>
                        </a:rPr>
                        <a:t>D2</a:t>
                      </a:r>
                      <a:endParaRPr lang="en-SG" sz="1800" b="0" i="0" u="none" strike="noStrike" dirty="0">
                        <a:solidFill>
                          <a:srgbClr val="000000"/>
                        </a:solidFill>
                        <a:effectLst/>
                        <a:latin typeface="Calibri"/>
                      </a:endParaRPr>
                    </a:p>
                  </a:txBody>
                  <a:tcPr marL="9525" marR="9525" marT="9525" marB="0"/>
                </a:tc>
                <a:tc>
                  <a:txBody>
                    <a:bodyPr/>
                    <a:lstStyle/>
                    <a:p>
                      <a:pPr algn="ctr" fontAlgn="b"/>
                      <a:r>
                        <a:rPr lang="en-SG" sz="1800" u="none" strike="noStrike" dirty="0">
                          <a:effectLst/>
                        </a:rPr>
                        <a:t> 150</a:t>
                      </a:r>
                      <a:endParaRPr lang="en-SG" sz="1800" b="0" i="0" u="none" strike="noStrike" dirty="0">
                        <a:solidFill>
                          <a:srgbClr val="000000"/>
                        </a:solidFill>
                        <a:effectLst/>
                        <a:latin typeface="Calibri"/>
                      </a:endParaRPr>
                    </a:p>
                  </a:txBody>
                  <a:tcPr marL="9525" marR="9525" marT="9525" marB="0" anchor="b"/>
                </a:tc>
                <a:tc>
                  <a:txBody>
                    <a:bodyPr/>
                    <a:lstStyle/>
                    <a:p>
                      <a:pPr algn="ctr" fontAlgn="b"/>
                      <a:r>
                        <a:rPr lang="en-SG" sz="1800" u="none" strike="noStrike" dirty="0">
                          <a:effectLst/>
                        </a:rPr>
                        <a:t> 0</a:t>
                      </a:r>
                      <a:endParaRPr lang="en-SG" sz="1800" b="0" i="0" u="none" strike="noStrike" dirty="0">
                        <a:solidFill>
                          <a:srgbClr val="000000"/>
                        </a:solidFill>
                        <a:effectLst/>
                        <a:latin typeface="Calibri"/>
                      </a:endParaRPr>
                    </a:p>
                  </a:txBody>
                  <a:tcPr marL="9525" marR="9525" marT="9525" marB="0" anchor="b"/>
                </a:tc>
                <a:tc>
                  <a:txBody>
                    <a:bodyPr/>
                    <a:lstStyle/>
                    <a:p>
                      <a:pPr algn="ctr" fontAlgn="b"/>
                      <a:r>
                        <a:rPr lang="en-SG" sz="1800" u="none" strike="noStrike" dirty="0">
                          <a:effectLst/>
                        </a:rPr>
                        <a:t>0 </a:t>
                      </a:r>
                      <a:endParaRPr lang="en-SG"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884344459"/>
              </p:ext>
            </p:extLst>
          </p:nvPr>
        </p:nvGraphicFramePr>
        <p:xfrm>
          <a:off x="755576" y="5517107"/>
          <a:ext cx="4104456" cy="1043940"/>
        </p:xfrm>
        <a:graphic>
          <a:graphicData uri="http://schemas.openxmlformats.org/drawingml/2006/table">
            <a:tbl>
              <a:tblPr>
                <a:tableStyleId>{5C22544A-7EE6-4342-B048-85BDC9FD1C3A}</a:tableStyleId>
              </a:tblPr>
              <a:tblGrid>
                <a:gridCol w="223224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tblGrid>
              <a:tr h="476250">
                <a:tc>
                  <a:txBody>
                    <a:bodyPr/>
                    <a:lstStyle/>
                    <a:p>
                      <a:pPr algn="ctr" fontAlgn="ctr"/>
                      <a:r>
                        <a:rPr lang="en-SG" sz="1800" u="none" strike="noStrike" dirty="0">
                          <a:effectLst/>
                        </a:rPr>
                        <a:t>Decision alternatives</a:t>
                      </a:r>
                    </a:p>
                  </a:txBody>
                  <a:tcPr marL="9525" marR="9525" marT="9525" marB="0" anchor="ctr"/>
                </a:tc>
                <a:tc>
                  <a:txBody>
                    <a:bodyPr/>
                    <a:lstStyle/>
                    <a:p>
                      <a:pPr algn="ctr" fontAlgn="ctr"/>
                      <a:r>
                        <a:rPr lang="en-SG" sz="1800" u="none" strike="noStrike" dirty="0">
                          <a:effectLst/>
                        </a:rPr>
                        <a:t>Maximum</a:t>
                      </a:r>
                      <a:r>
                        <a:rPr lang="en-SG" sz="1800" u="none" strike="noStrike" baseline="0" dirty="0">
                          <a:effectLst/>
                        </a:rPr>
                        <a:t> Regret</a:t>
                      </a:r>
                      <a:endParaRPr lang="en-SG" sz="1800" b="0" i="0" u="none" strike="noStrike" dirty="0">
                        <a:solidFill>
                          <a:srgbClr val="000000"/>
                        </a:solidFill>
                        <a:effectLst/>
                        <a:latin typeface="Calibri"/>
                      </a:endParaRPr>
                    </a:p>
                  </a:txBody>
                  <a:tcPr marL="9525" marR="9525" marT="9525" marB="0" anchor="ctr"/>
                </a:tc>
                <a:extLst>
                  <a:ext uri="{0D108BD9-81ED-4DB2-BD59-A6C34878D82A}">
                    <a16:rowId xmlns:a16="http://schemas.microsoft.com/office/drawing/2014/main" val="10000"/>
                  </a:ext>
                </a:extLst>
              </a:tr>
              <a:tr h="238125">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tc>
                <a:tc>
                  <a:txBody>
                    <a:bodyPr/>
                    <a:lstStyle/>
                    <a:p>
                      <a:pPr algn="ctr" fontAlgn="b"/>
                      <a:r>
                        <a:rPr lang="en-SG" sz="1800" u="none" strike="noStrike" dirty="0">
                          <a:effectLst/>
                        </a:rPr>
                        <a:t> 50</a:t>
                      </a:r>
                      <a:endParaRPr lang="en-SG"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38125">
                <a:tc>
                  <a:txBody>
                    <a:bodyPr/>
                    <a:lstStyle/>
                    <a:p>
                      <a:pPr algn="ctr" fontAlgn="t"/>
                      <a:r>
                        <a:rPr lang="en-SG" sz="1800" u="none" strike="noStrike" dirty="0">
                          <a:effectLst/>
                        </a:rPr>
                        <a:t>D2</a:t>
                      </a:r>
                      <a:endParaRPr lang="en-SG" sz="1800" b="0" i="0" u="none" strike="noStrike" dirty="0">
                        <a:solidFill>
                          <a:srgbClr val="000000"/>
                        </a:solidFill>
                        <a:effectLst/>
                        <a:latin typeface="Calibri"/>
                      </a:endParaRPr>
                    </a:p>
                  </a:txBody>
                  <a:tcPr marL="9525" marR="9525" marT="9525" marB="0"/>
                </a:tc>
                <a:tc>
                  <a:txBody>
                    <a:bodyPr/>
                    <a:lstStyle/>
                    <a:p>
                      <a:pPr algn="ctr" fontAlgn="b"/>
                      <a:r>
                        <a:rPr lang="en-SG" sz="1800" u="none" strike="noStrike" dirty="0">
                          <a:effectLst/>
                        </a:rPr>
                        <a:t> 150</a:t>
                      </a:r>
                      <a:endParaRPr lang="en-SG" sz="18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bl>
          </a:graphicData>
        </a:graphic>
      </p:graphicFrame>
      <p:sp>
        <p:nvSpPr>
          <p:cNvPr id="11" name="TextBox 10"/>
          <p:cNvSpPr txBox="1"/>
          <p:nvPr/>
        </p:nvSpPr>
        <p:spPr>
          <a:xfrm>
            <a:off x="2400534" y="3645024"/>
            <a:ext cx="4413644" cy="646331"/>
          </a:xfrm>
          <a:prstGeom prst="rect">
            <a:avLst/>
          </a:prstGeom>
          <a:noFill/>
        </p:spPr>
        <p:txBody>
          <a:bodyPr wrap="none" rtlCol="0">
            <a:spAutoFit/>
          </a:bodyPr>
          <a:lstStyle/>
          <a:p>
            <a:r>
              <a:rPr lang="en-GB" dirty="0"/>
              <a:t>Optimistic approach (MAXIMAX) : select D1</a:t>
            </a:r>
          </a:p>
          <a:p>
            <a:r>
              <a:rPr lang="en-GB" dirty="0"/>
              <a:t>Conservative approach (MAXIMIN): select D2</a:t>
            </a:r>
            <a:endParaRPr lang="en-SG" dirty="0"/>
          </a:p>
        </p:txBody>
      </p:sp>
      <p:sp>
        <p:nvSpPr>
          <p:cNvPr id="12" name="Rectangle 11"/>
          <p:cNvSpPr/>
          <p:nvPr/>
        </p:nvSpPr>
        <p:spPr>
          <a:xfrm>
            <a:off x="5189012" y="5710019"/>
            <a:ext cx="2728376" cy="646331"/>
          </a:xfrm>
          <a:prstGeom prst="rect">
            <a:avLst/>
          </a:prstGeom>
        </p:spPr>
        <p:txBody>
          <a:bodyPr wrap="none">
            <a:spAutoFit/>
          </a:bodyPr>
          <a:lstStyle/>
          <a:p>
            <a:r>
              <a:rPr lang="en-GB" dirty="0"/>
              <a:t>Minimax regret approach : </a:t>
            </a:r>
          </a:p>
          <a:p>
            <a:r>
              <a:rPr lang="en-GB" dirty="0"/>
              <a:t>select D1</a:t>
            </a:r>
          </a:p>
        </p:txBody>
      </p:sp>
    </p:spTree>
    <p:extLst>
      <p:ext uri="{BB962C8B-B14F-4D97-AF65-F5344CB8AC3E}">
        <p14:creationId xmlns:p14="http://schemas.microsoft.com/office/powerpoint/2010/main" val="265249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8229600" cy="1143000"/>
          </a:xfrm>
        </p:spPr>
        <p:txBody>
          <a:bodyPr/>
          <a:lstStyle/>
          <a:p>
            <a:r>
              <a:rPr lang="en-GB" b="1" dirty="0">
                <a:solidFill>
                  <a:srgbClr val="0000FF"/>
                </a:solidFill>
              </a:rPr>
              <a:t>Exercise 2 (Cost table) </a:t>
            </a:r>
            <a:endParaRPr lang="en-SG" b="1" dirty="0">
              <a:solidFill>
                <a:srgbClr val="0000FF"/>
              </a:solidFill>
            </a:endParaRPr>
          </a:p>
        </p:txBody>
      </p:sp>
      <p:sp>
        <p:nvSpPr>
          <p:cNvPr id="2" name="Slide Number Placeholder 1"/>
          <p:cNvSpPr>
            <a:spLocks noGrp="1"/>
          </p:cNvSpPr>
          <p:nvPr>
            <p:ph type="sldNum" sz="quarter" idx="12"/>
          </p:nvPr>
        </p:nvSpPr>
        <p:spPr/>
        <p:txBody>
          <a:bodyPr/>
          <a:lstStyle/>
          <a:p>
            <a:fld id="{E3D02CBA-7AD2-4D7C-A74E-67F9EB53215C}" type="slidenum">
              <a:rPr lang="en-SG" smtClean="0"/>
              <a:pPr/>
              <a:t>11</a:t>
            </a:fld>
            <a:endParaRPr lang="en-SG"/>
          </a:p>
        </p:txBody>
      </p:sp>
      <p:sp>
        <p:nvSpPr>
          <p:cNvPr id="4" name="TextBox 3">
            <a:extLst>
              <a:ext uri="{FF2B5EF4-FFF2-40B4-BE49-F238E27FC236}">
                <a16:creationId xmlns:a16="http://schemas.microsoft.com/office/drawing/2014/main" id="{8FD737DF-25B1-473D-AC85-65F7E40E0E9E}"/>
              </a:ext>
            </a:extLst>
          </p:cNvPr>
          <p:cNvSpPr txBox="1"/>
          <p:nvPr/>
        </p:nvSpPr>
        <p:spPr>
          <a:xfrm>
            <a:off x="755576" y="1124744"/>
            <a:ext cx="7787208" cy="258532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US company is deciding on the best decision to make in terms of choice of commute to send its employees on a working trip from California to Nevada. The trip could be made via airplane, train or simply by car.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cost of each choice of transport varies according to the different states of nature, e.g. S1: where air traffic is smooth, travelling by air cost the company the least in terms of air tickets, hotel accommodation, worker’s morale etc. The cost table (in thousands of USD) is given below. </a:t>
            </a:r>
            <a:r>
              <a:rPr lang="en-GB" dirty="0">
                <a:latin typeface="Times New Roman" panose="02020603050405020304" pitchFamily="18" charset="0"/>
                <a:cs typeface="Times New Roman" panose="02020603050405020304" pitchFamily="18" charset="0"/>
              </a:rPr>
              <a:t>What will be the recommendation using the optimistic, conservative and MINIMAX approach respectively?</a:t>
            </a:r>
            <a:r>
              <a:rPr lang="en-US" dirty="0">
                <a:latin typeface="Times New Roman" panose="02020603050405020304" pitchFamily="18" charset="0"/>
                <a:cs typeface="Times New Roman" panose="02020603050405020304" pitchFamily="18" charset="0"/>
              </a:rPr>
              <a:t> </a:t>
            </a:r>
            <a:endParaRPr lang="en-SG"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19F61C75-1881-4CDA-8293-3BEF179C3159}"/>
              </a:ext>
            </a:extLst>
          </p:cNvPr>
          <p:cNvGraphicFramePr>
            <a:graphicFrameLocks noGrp="1"/>
          </p:cNvGraphicFramePr>
          <p:nvPr>
            <p:extLst>
              <p:ext uri="{D42A27DB-BD31-4B8C-83A1-F6EECF244321}">
                <p14:modId xmlns:p14="http://schemas.microsoft.com/office/powerpoint/2010/main" val="481693005"/>
              </p:ext>
            </p:extLst>
          </p:nvPr>
        </p:nvGraphicFramePr>
        <p:xfrm>
          <a:off x="1331640" y="4216008"/>
          <a:ext cx="6288360" cy="1752600"/>
        </p:xfrm>
        <a:graphic>
          <a:graphicData uri="http://schemas.openxmlformats.org/drawingml/2006/table">
            <a:tbl>
              <a:tblPr firstRow="1" bandRow="1">
                <a:tableStyleId>{F5AB1C69-6EDB-4FF4-983F-18BD219EF322}</a:tableStyleId>
              </a:tblPr>
              <a:tblGrid>
                <a:gridCol w="1572090">
                  <a:extLst>
                    <a:ext uri="{9D8B030D-6E8A-4147-A177-3AD203B41FA5}">
                      <a16:colId xmlns:a16="http://schemas.microsoft.com/office/drawing/2014/main" val="3562630336"/>
                    </a:ext>
                  </a:extLst>
                </a:gridCol>
                <a:gridCol w="1572090">
                  <a:extLst>
                    <a:ext uri="{9D8B030D-6E8A-4147-A177-3AD203B41FA5}">
                      <a16:colId xmlns:a16="http://schemas.microsoft.com/office/drawing/2014/main" val="600878760"/>
                    </a:ext>
                  </a:extLst>
                </a:gridCol>
                <a:gridCol w="1572090">
                  <a:extLst>
                    <a:ext uri="{9D8B030D-6E8A-4147-A177-3AD203B41FA5}">
                      <a16:colId xmlns:a16="http://schemas.microsoft.com/office/drawing/2014/main" val="1480090282"/>
                    </a:ext>
                  </a:extLst>
                </a:gridCol>
                <a:gridCol w="1572090">
                  <a:extLst>
                    <a:ext uri="{9D8B030D-6E8A-4147-A177-3AD203B41FA5}">
                      <a16:colId xmlns:a16="http://schemas.microsoft.com/office/drawing/2014/main" val="82695589"/>
                    </a:ext>
                  </a:extLst>
                </a:gridCol>
              </a:tblGrid>
              <a:tr h="370840">
                <a:tc>
                  <a:txBody>
                    <a:bodyPr/>
                    <a:lstStyle/>
                    <a:p>
                      <a:pPr algn="ctr"/>
                      <a:r>
                        <a:rPr lang="en-US" dirty="0">
                          <a:solidFill>
                            <a:schemeClr val="tx1"/>
                          </a:solidFill>
                        </a:rPr>
                        <a:t>Modes of transportation</a:t>
                      </a:r>
                      <a:endParaRPr lang="en-SG" dirty="0">
                        <a:solidFill>
                          <a:schemeClr val="tx1"/>
                        </a:solidFill>
                      </a:endParaRPr>
                    </a:p>
                  </a:txBody>
                  <a:tcPr/>
                </a:tc>
                <a:tc>
                  <a:txBody>
                    <a:bodyPr/>
                    <a:lstStyle/>
                    <a:p>
                      <a:pPr algn="ctr"/>
                      <a:r>
                        <a:rPr lang="en-US" dirty="0"/>
                        <a:t>S1</a:t>
                      </a:r>
                      <a:endParaRPr lang="en-SG" dirty="0"/>
                    </a:p>
                  </a:txBody>
                  <a:tcPr/>
                </a:tc>
                <a:tc>
                  <a:txBody>
                    <a:bodyPr/>
                    <a:lstStyle/>
                    <a:p>
                      <a:pPr algn="ctr"/>
                      <a:r>
                        <a:rPr lang="en-US" dirty="0"/>
                        <a:t>S2</a:t>
                      </a:r>
                      <a:endParaRPr lang="en-SG" dirty="0"/>
                    </a:p>
                  </a:txBody>
                  <a:tcPr/>
                </a:tc>
                <a:tc>
                  <a:txBody>
                    <a:bodyPr/>
                    <a:lstStyle/>
                    <a:p>
                      <a:pPr algn="ctr"/>
                      <a:r>
                        <a:rPr lang="en-US" dirty="0"/>
                        <a:t>S3</a:t>
                      </a:r>
                      <a:endParaRPr lang="en-SG" dirty="0"/>
                    </a:p>
                  </a:txBody>
                  <a:tcPr/>
                </a:tc>
                <a:extLst>
                  <a:ext uri="{0D108BD9-81ED-4DB2-BD59-A6C34878D82A}">
                    <a16:rowId xmlns:a16="http://schemas.microsoft.com/office/drawing/2014/main" val="606391397"/>
                  </a:ext>
                </a:extLst>
              </a:tr>
              <a:tr h="370840">
                <a:tc>
                  <a:txBody>
                    <a:bodyPr/>
                    <a:lstStyle/>
                    <a:p>
                      <a:pPr algn="ctr"/>
                      <a:r>
                        <a:rPr lang="en-US" dirty="0"/>
                        <a:t>Air</a:t>
                      </a:r>
                    </a:p>
                  </a:txBody>
                  <a:tcPr/>
                </a:tc>
                <a:tc>
                  <a:txBody>
                    <a:bodyPr/>
                    <a:lstStyle/>
                    <a:p>
                      <a:pPr algn="ctr"/>
                      <a:r>
                        <a:rPr lang="en-US" dirty="0"/>
                        <a:t>20</a:t>
                      </a:r>
                      <a:endParaRPr lang="en-SG" dirty="0"/>
                    </a:p>
                  </a:txBody>
                  <a:tcPr/>
                </a:tc>
                <a:tc>
                  <a:txBody>
                    <a:bodyPr/>
                    <a:lstStyle/>
                    <a:p>
                      <a:pPr algn="ctr"/>
                      <a:r>
                        <a:rPr lang="en-US" dirty="0"/>
                        <a:t>60</a:t>
                      </a:r>
                      <a:endParaRPr lang="en-SG" dirty="0"/>
                    </a:p>
                  </a:txBody>
                  <a:tcPr/>
                </a:tc>
                <a:tc>
                  <a:txBody>
                    <a:bodyPr/>
                    <a:lstStyle/>
                    <a:p>
                      <a:pPr algn="ctr"/>
                      <a:r>
                        <a:rPr lang="en-US" dirty="0"/>
                        <a:t>40</a:t>
                      </a:r>
                      <a:endParaRPr lang="en-SG" dirty="0"/>
                    </a:p>
                  </a:txBody>
                  <a:tcPr/>
                </a:tc>
                <a:extLst>
                  <a:ext uri="{0D108BD9-81ED-4DB2-BD59-A6C34878D82A}">
                    <a16:rowId xmlns:a16="http://schemas.microsoft.com/office/drawing/2014/main" val="1099369758"/>
                  </a:ext>
                </a:extLst>
              </a:tr>
              <a:tr h="370840">
                <a:tc>
                  <a:txBody>
                    <a:bodyPr/>
                    <a:lstStyle/>
                    <a:p>
                      <a:pPr algn="ctr"/>
                      <a:r>
                        <a:rPr lang="en-US" dirty="0"/>
                        <a:t>Train</a:t>
                      </a:r>
                      <a:endParaRPr lang="en-SG" dirty="0"/>
                    </a:p>
                  </a:txBody>
                  <a:tcPr/>
                </a:tc>
                <a:tc>
                  <a:txBody>
                    <a:bodyPr/>
                    <a:lstStyle/>
                    <a:p>
                      <a:pPr algn="ctr"/>
                      <a:r>
                        <a:rPr lang="en-US" dirty="0"/>
                        <a:t>25</a:t>
                      </a:r>
                      <a:endParaRPr lang="en-SG" dirty="0"/>
                    </a:p>
                  </a:txBody>
                  <a:tcPr/>
                </a:tc>
                <a:tc>
                  <a:txBody>
                    <a:bodyPr/>
                    <a:lstStyle/>
                    <a:p>
                      <a:pPr algn="ctr"/>
                      <a:r>
                        <a:rPr lang="en-US" dirty="0"/>
                        <a:t>30</a:t>
                      </a:r>
                      <a:endParaRPr lang="en-SG" dirty="0"/>
                    </a:p>
                  </a:txBody>
                  <a:tcPr/>
                </a:tc>
                <a:tc>
                  <a:txBody>
                    <a:bodyPr/>
                    <a:lstStyle/>
                    <a:p>
                      <a:pPr algn="ctr"/>
                      <a:r>
                        <a:rPr lang="en-US" dirty="0"/>
                        <a:t>40</a:t>
                      </a:r>
                      <a:endParaRPr lang="en-SG" dirty="0"/>
                    </a:p>
                  </a:txBody>
                  <a:tcPr/>
                </a:tc>
                <a:extLst>
                  <a:ext uri="{0D108BD9-81ED-4DB2-BD59-A6C34878D82A}">
                    <a16:rowId xmlns:a16="http://schemas.microsoft.com/office/drawing/2014/main" val="4076289374"/>
                  </a:ext>
                </a:extLst>
              </a:tr>
              <a:tr h="370840">
                <a:tc>
                  <a:txBody>
                    <a:bodyPr/>
                    <a:lstStyle/>
                    <a:p>
                      <a:pPr algn="ctr"/>
                      <a:r>
                        <a:rPr lang="en-US" dirty="0"/>
                        <a:t>Car</a:t>
                      </a:r>
                      <a:endParaRPr lang="en-SG" dirty="0"/>
                    </a:p>
                  </a:txBody>
                  <a:tcPr/>
                </a:tc>
                <a:tc>
                  <a:txBody>
                    <a:bodyPr/>
                    <a:lstStyle/>
                    <a:p>
                      <a:pPr algn="ctr"/>
                      <a:r>
                        <a:rPr lang="en-US" dirty="0"/>
                        <a:t>35</a:t>
                      </a:r>
                      <a:endParaRPr lang="en-SG" dirty="0"/>
                    </a:p>
                  </a:txBody>
                  <a:tcPr/>
                </a:tc>
                <a:tc>
                  <a:txBody>
                    <a:bodyPr/>
                    <a:lstStyle/>
                    <a:p>
                      <a:pPr algn="ctr"/>
                      <a:r>
                        <a:rPr lang="en-US" dirty="0"/>
                        <a:t>50</a:t>
                      </a:r>
                      <a:endParaRPr lang="en-SG" dirty="0"/>
                    </a:p>
                  </a:txBody>
                  <a:tcPr/>
                </a:tc>
                <a:tc>
                  <a:txBody>
                    <a:bodyPr/>
                    <a:lstStyle/>
                    <a:p>
                      <a:pPr algn="ctr"/>
                      <a:r>
                        <a:rPr lang="en-US" dirty="0"/>
                        <a:t>25</a:t>
                      </a:r>
                      <a:endParaRPr lang="en-SG" dirty="0"/>
                    </a:p>
                  </a:txBody>
                  <a:tcPr/>
                </a:tc>
                <a:extLst>
                  <a:ext uri="{0D108BD9-81ED-4DB2-BD59-A6C34878D82A}">
                    <a16:rowId xmlns:a16="http://schemas.microsoft.com/office/drawing/2014/main" val="3998924715"/>
                  </a:ext>
                </a:extLst>
              </a:tr>
            </a:tbl>
          </a:graphicData>
        </a:graphic>
      </p:graphicFrame>
      <p:sp>
        <p:nvSpPr>
          <p:cNvPr id="8" name="TextBox 7">
            <a:extLst>
              <a:ext uri="{FF2B5EF4-FFF2-40B4-BE49-F238E27FC236}">
                <a16:creationId xmlns:a16="http://schemas.microsoft.com/office/drawing/2014/main" id="{AF6D37D2-9199-4548-895E-8C9C66E86912}"/>
              </a:ext>
            </a:extLst>
          </p:cNvPr>
          <p:cNvSpPr txBox="1"/>
          <p:nvPr/>
        </p:nvSpPr>
        <p:spPr>
          <a:xfrm>
            <a:off x="2915816" y="3849588"/>
            <a:ext cx="4704184" cy="36642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States of nature</a:t>
            </a:r>
            <a:endParaRPr lang="en-SG" dirty="0">
              <a:solidFill>
                <a:schemeClr val="bg1"/>
              </a:solidFill>
            </a:endParaRPr>
          </a:p>
        </p:txBody>
      </p:sp>
    </p:spTree>
    <p:extLst>
      <p:ext uri="{BB962C8B-B14F-4D97-AF65-F5344CB8AC3E}">
        <p14:creationId xmlns:p14="http://schemas.microsoft.com/office/powerpoint/2010/main" val="168028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D02CBA-7AD2-4D7C-A74E-67F9EB53215C}" type="slidenum">
              <a:rPr lang="en-SG" smtClean="0"/>
              <a:pPr/>
              <a:t>12</a:t>
            </a:fld>
            <a:endParaRPr lang="en-SG"/>
          </a:p>
        </p:txBody>
      </p:sp>
      <p:sp>
        <p:nvSpPr>
          <p:cNvPr id="5" name="Title 1"/>
          <p:cNvSpPr txBox="1">
            <a:spLocks/>
          </p:cNvSpPr>
          <p:nvPr/>
        </p:nvSpPr>
        <p:spPr>
          <a:xfrm>
            <a:off x="481372"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00FF"/>
                </a:solidFill>
              </a:rPr>
              <a:t>Exercise 2 - working</a:t>
            </a:r>
            <a:endParaRPr lang="en-SG" dirty="0"/>
          </a:p>
        </p:txBody>
      </p:sp>
      <p:sp>
        <p:nvSpPr>
          <p:cNvPr id="6"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D02CBA-7AD2-4D7C-A74E-67F9EB53215C}" type="slidenum">
              <a:rPr lang="en-SG" smtClean="0"/>
              <a:pPr/>
              <a:t>12</a:t>
            </a:fld>
            <a:endParaRPr lang="en-SG"/>
          </a:p>
        </p:txBody>
      </p:sp>
      <p:graphicFrame>
        <p:nvGraphicFramePr>
          <p:cNvPr id="7" name="Table 6"/>
          <p:cNvGraphicFramePr>
            <a:graphicFrameLocks noGrp="1"/>
          </p:cNvGraphicFramePr>
          <p:nvPr>
            <p:extLst>
              <p:ext uri="{D42A27DB-BD31-4B8C-83A1-F6EECF244321}">
                <p14:modId xmlns:p14="http://schemas.microsoft.com/office/powerpoint/2010/main" val="3696410677"/>
              </p:ext>
            </p:extLst>
          </p:nvPr>
        </p:nvGraphicFramePr>
        <p:xfrm>
          <a:off x="251520" y="2966640"/>
          <a:ext cx="6122764" cy="1211575"/>
        </p:xfrm>
        <a:graphic>
          <a:graphicData uri="http://schemas.openxmlformats.org/drawingml/2006/table">
            <a:tbl>
              <a:tblPr>
                <a:tableStyleId>{5C22544A-7EE6-4342-B048-85BDC9FD1C3A}</a:tableStyleId>
              </a:tblPr>
              <a:tblGrid>
                <a:gridCol w="1973581">
                  <a:extLst>
                    <a:ext uri="{9D8B030D-6E8A-4147-A177-3AD203B41FA5}">
                      <a16:colId xmlns:a16="http://schemas.microsoft.com/office/drawing/2014/main" val="20000"/>
                    </a:ext>
                  </a:extLst>
                </a:gridCol>
                <a:gridCol w="2097901">
                  <a:extLst>
                    <a:ext uri="{9D8B030D-6E8A-4147-A177-3AD203B41FA5}">
                      <a16:colId xmlns:a16="http://schemas.microsoft.com/office/drawing/2014/main" val="20001"/>
                    </a:ext>
                  </a:extLst>
                </a:gridCol>
                <a:gridCol w="2051282">
                  <a:extLst>
                    <a:ext uri="{9D8B030D-6E8A-4147-A177-3AD203B41FA5}">
                      <a16:colId xmlns:a16="http://schemas.microsoft.com/office/drawing/2014/main" val="20002"/>
                    </a:ext>
                  </a:extLst>
                </a:gridCol>
              </a:tblGrid>
              <a:tr h="360040">
                <a:tc>
                  <a:txBody>
                    <a:bodyPr/>
                    <a:lstStyle/>
                    <a:p>
                      <a:pPr algn="ctr" fontAlgn="t"/>
                      <a:r>
                        <a:rPr lang="en-SG" sz="1800" u="none" strike="noStrike" dirty="0">
                          <a:solidFill>
                            <a:schemeClr val="tx1"/>
                          </a:solidFill>
                          <a:effectLst/>
                        </a:rPr>
                        <a:t>Decision alternatives</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Minimum Cost</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Maximum Cost</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38125">
                <a:tc>
                  <a:txBody>
                    <a:bodyPr/>
                    <a:lstStyle/>
                    <a:p>
                      <a:pPr algn="ctr" fontAlgn="t"/>
                      <a:r>
                        <a:rPr lang="en-SG" sz="1800" u="none" strike="noStrike" dirty="0">
                          <a:solidFill>
                            <a:schemeClr val="tx1"/>
                          </a:solidFill>
                          <a:effectLst/>
                        </a:rPr>
                        <a:t>Air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8125">
                <a:tc>
                  <a:txBody>
                    <a:bodyPr/>
                    <a:lstStyle/>
                    <a:p>
                      <a:pPr algn="ctr" fontAlgn="t"/>
                      <a:r>
                        <a:rPr lang="en-GB" sz="1800" b="0" i="0" u="none" strike="noStrike" dirty="0">
                          <a:solidFill>
                            <a:schemeClr val="tx1"/>
                          </a:solidFill>
                          <a:effectLst/>
                          <a:latin typeface="+mn-lt"/>
                        </a:rPr>
                        <a:t>Train</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38125">
                <a:tc>
                  <a:txBody>
                    <a:bodyPr/>
                    <a:lstStyle/>
                    <a:p>
                      <a:pPr algn="ctr" fontAlgn="t"/>
                      <a:r>
                        <a:rPr lang="en-US" sz="1800" b="0" i="0" u="none" strike="noStrike" dirty="0">
                          <a:solidFill>
                            <a:schemeClr val="tx1"/>
                          </a:solidFill>
                          <a:effectLst/>
                          <a:latin typeface="Calibri"/>
                        </a:rPr>
                        <a:t>Car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06311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5465349"/>
              </p:ext>
            </p:extLst>
          </p:nvPr>
        </p:nvGraphicFramePr>
        <p:xfrm>
          <a:off x="863588" y="4446279"/>
          <a:ext cx="7416823" cy="1836420"/>
        </p:xfrm>
        <a:graphic>
          <a:graphicData uri="http://schemas.openxmlformats.org/drawingml/2006/table">
            <a:tbl>
              <a:tblPr>
                <a:tableStyleId>{5C22544A-7EE6-4342-B048-85BDC9FD1C3A}</a:tableStyleId>
              </a:tblPr>
              <a:tblGrid>
                <a:gridCol w="1789903">
                  <a:extLst>
                    <a:ext uri="{9D8B030D-6E8A-4147-A177-3AD203B41FA5}">
                      <a16:colId xmlns:a16="http://schemas.microsoft.com/office/drawing/2014/main" val="20000"/>
                    </a:ext>
                  </a:extLst>
                </a:gridCol>
                <a:gridCol w="1342445">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374587">
                  <a:extLst>
                    <a:ext uri="{9D8B030D-6E8A-4147-A177-3AD203B41FA5}">
                      <a16:colId xmlns:a16="http://schemas.microsoft.com/office/drawing/2014/main" val="20003"/>
                    </a:ext>
                  </a:extLst>
                </a:gridCol>
                <a:gridCol w="1469728">
                  <a:extLst>
                    <a:ext uri="{9D8B030D-6E8A-4147-A177-3AD203B41FA5}">
                      <a16:colId xmlns:a16="http://schemas.microsoft.com/office/drawing/2014/main" val="681860948"/>
                    </a:ext>
                  </a:extLst>
                </a:gridCol>
              </a:tblGrid>
              <a:tr h="476250">
                <a:tc>
                  <a:txBody>
                    <a:bodyPr/>
                    <a:lstStyle/>
                    <a:p>
                      <a:pPr algn="ctr" fontAlgn="ctr"/>
                      <a:r>
                        <a:rPr lang="en-SG" sz="1800" u="none" strike="noStrike" dirty="0">
                          <a:solidFill>
                            <a:schemeClr val="tx1"/>
                          </a:solidFill>
                          <a:effectLst/>
                        </a:rPr>
                        <a:t>Decision alternatives</a:t>
                      </a:r>
                    </a:p>
                    <a:p>
                      <a:pPr algn="ctr" fontAlgn="ctr"/>
                      <a:r>
                        <a:rPr lang="en-GB" sz="1400" b="0" i="0" u="none" strike="noStrike" dirty="0">
                          <a:solidFill>
                            <a:schemeClr val="tx1"/>
                          </a:solidFill>
                          <a:effectLst/>
                          <a:latin typeface="Calibri"/>
                        </a:rPr>
                        <a:t>(Regret Table</a:t>
                      </a:r>
                      <a:r>
                        <a:rPr lang="en-GB" sz="1400" b="0" i="0" u="none" strike="noStrike" baseline="0" dirty="0">
                          <a:solidFill>
                            <a:schemeClr val="tx1"/>
                          </a:solidFill>
                          <a:effectLst/>
                          <a:latin typeface="Calibri"/>
                        </a:rPr>
                        <a:t> for MINIMAX)</a:t>
                      </a:r>
                      <a:endParaRPr lang="en-SG" sz="14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a:solidFill>
                            <a:schemeClr val="tx1"/>
                          </a:solidFill>
                          <a:effectLst/>
                        </a:rPr>
                        <a:t>S1</a:t>
                      </a:r>
                      <a:endParaRPr lang="en-SG" sz="1800" b="0" i="0" u="none" strike="noStrike">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S2</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S3</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chemeClr val="tx1"/>
                          </a:solidFill>
                          <a:effectLst/>
                          <a:latin typeface="Calibri"/>
                        </a:rPr>
                        <a:t>Maximum Regret</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38125">
                <a:tc>
                  <a:txBody>
                    <a:bodyPr/>
                    <a:lstStyle/>
                    <a:p>
                      <a:pPr algn="ctr" fontAlgn="t"/>
                      <a:r>
                        <a:rPr lang="en-GB" sz="1800" b="0" i="0" u="none" strike="noStrike" dirty="0">
                          <a:solidFill>
                            <a:schemeClr val="tx1"/>
                          </a:solidFill>
                          <a:effectLst/>
                          <a:latin typeface="+mn-lt"/>
                        </a:rPr>
                        <a:t>Air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8125">
                <a:tc>
                  <a:txBody>
                    <a:bodyPr/>
                    <a:lstStyle/>
                    <a:p>
                      <a:pPr algn="ctr" fontAlgn="t"/>
                      <a:r>
                        <a:rPr lang="en-GB" sz="1800" b="0" i="0" u="none" strike="noStrike" dirty="0">
                          <a:solidFill>
                            <a:schemeClr val="tx1"/>
                          </a:solidFill>
                          <a:effectLst/>
                          <a:latin typeface="+mn-lt"/>
                        </a:rPr>
                        <a:t>Train</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38125">
                <a:tc>
                  <a:txBody>
                    <a:bodyPr/>
                    <a:lstStyle/>
                    <a:p>
                      <a:pPr algn="ctr" fontAlgn="t"/>
                      <a:r>
                        <a:rPr lang="en-US" sz="1800" b="0" i="0" u="none" strike="noStrike" dirty="0">
                          <a:solidFill>
                            <a:schemeClr val="tx1"/>
                          </a:solidFill>
                          <a:effectLst/>
                          <a:latin typeface="Calibri"/>
                        </a:rPr>
                        <a:t>Car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SG" sz="1800" b="0" i="0" u="none" strike="noStrike" dirty="0">
                        <a:solidFill>
                          <a:schemeClr val="tx1"/>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5135910"/>
                  </a:ext>
                </a:extLst>
              </a:tr>
            </a:tbl>
          </a:graphicData>
        </a:graphic>
      </p:graphicFrame>
      <p:sp>
        <p:nvSpPr>
          <p:cNvPr id="10" name="TextBox 9"/>
          <p:cNvSpPr txBox="1"/>
          <p:nvPr/>
        </p:nvSpPr>
        <p:spPr>
          <a:xfrm>
            <a:off x="6453500" y="3344977"/>
            <a:ext cx="2718180" cy="646331"/>
          </a:xfrm>
          <a:prstGeom prst="rect">
            <a:avLst/>
          </a:prstGeom>
          <a:noFill/>
        </p:spPr>
        <p:txBody>
          <a:bodyPr wrap="none" rtlCol="0">
            <a:spAutoFit/>
          </a:bodyPr>
          <a:lstStyle/>
          <a:p>
            <a:r>
              <a:rPr lang="en-GB" dirty="0"/>
              <a:t>Optimistic: _________</a:t>
            </a:r>
          </a:p>
          <a:p>
            <a:r>
              <a:rPr lang="en-GB" dirty="0"/>
              <a:t>Conservative: __________</a:t>
            </a:r>
            <a:endParaRPr lang="en-SG" dirty="0"/>
          </a:p>
        </p:txBody>
      </p:sp>
      <p:sp>
        <p:nvSpPr>
          <p:cNvPr id="11" name="Rectangle 10"/>
          <p:cNvSpPr/>
          <p:nvPr/>
        </p:nvSpPr>
        <p:spPr>
          <a:xfrm>
            <a:off x="2577570" y="6380192"/>
            <a:ext cx="3882538" cy="369332"/>
          </a:xfrm>
          <a:prstGeom prst="rect">
            <a:avLst/>
          </a:prstGeom>
        </p:spPr>
        <p:txBody>
          <a:bodyPr wrap="none">
            <a:spAutoFit/>
          </a:bodyPr>
          <a:lstStyle/>
          <a:p>
            <a:r>
              <a:rPr lang="en-GB" dirty="0"/>
              <a:t>Minimax regret approach : __________</a:t>
            </a:r>
          </a:p>
        </p:txBody>
      </p:sp>
      <p:graphicFrame>
        <p:nvGraphicFramePr>
          <p:cNvPr id="14" name="Table 6">
            <a:extLst>
              <a:ext uri="{FF2B5EF4-FFF2-40B4-BE49-F238E27FC236}">
                <a16:creationId xmlns:a16="http://schemas.microsoft.com/office/drawing/2014/main" id="{42280066-444A-495B-BD79-0CA895027AF8}"/>
              </a:ext>
            </a:extLst>
          </p:cNvPr>
          <p:cNvGraphicFramePr>
            <a:graphicFrameLocks noGrp="1"/>
          </p:cNvGraphicFramePr>
          <p:nvPr>
            <p:extLst>
              <p:ext uri="{D42A27DB-BD31-4B8C-83A1-F6EECF244321}">
                <p14:modId xmlns:p14="http://schemas.microsoft.com/office/powerpoint/2010/main" val="2999808534"/>
              </p:ext>
            </p:extLst>
          </p:nvPr>
        </p:nvGraphicFramePr>
        <p:xfrm>
          <a:off x="1451992" y="1059116"/>
          <a:ext cx="6288360" cy="1752600"/>
        </p:xfrm>
        <a:graphic>
          <a:graphicData uri="http://schemas.openxmlformats.org/drawingml/2006/table">
            <a:tbl>
              <a:tblPr firstRow="1" bandRow="1">
                <a:tableStyleId>{F5AB1C69-6EDB-4FF4-983F-18BD219EF322}</a:tableStyleId>
              </a:tblPr>
              <a:tblGrid>
                <a:gridCol w="1572090">
                  <a:extLst>
                    <a:ext uri="{9D8B030D-6E8A-4147-A177-3AD203B41FA5}">
                      <a16:colId xmlns:a16="http://schemas.microsoft.com/office/drawing/2014/main" val="3562630336"/>
                    </a:ext>
                  </a:extLst>
                </a:gridCol>
                <a:gridCol w="1572090">
                  <a:extLst>
                    <a:ext uri="{9D8B030D-6E8A-4147-A177-3AD203B41FA5}">
                      <a16:colId xmlns:a16="http://schemas.microsoft.com/office/drawing/2014/main" val="600878760"/>
                    </a:ext>
                  </a:extLst>
                </a:gridCol>
                <a:gridCol w="1572090">
                  <a:extLst>
                    <a:ext uri="{9D8B030D-6E8A-4147-A177-3AD203B41FA5}">
                      <a16:colId xmlns:a16="http://schemas.microsoft.com/office/drawing/2014/main" val="1480090282"/>
                    </a:ext>
                  </a:extLst>
                </a:gridCol>
                <a:gridCol w="1572090">
                  <a:extLst>
                    <a:ext uri="{9D8B030D-6E8A-4147-A177-3AD203B41FA5}">
                      <a16:colId xmlns:a16="http://schemas.microsoft.com/office/drawing/2014/main" val="82695589"/>
                    </a:ext>
                  </a:extLst>
                </a:gridCol>
              </a:tblGrid>
              <a:tr h="370840">
                <a:tc>
                  <a:txBody>
                    <a:bodyPr/>
                    <a:lstStyle/>
                    <a:p>
                      <a:pPr algn="ctr"/>
                      <a:r>
                        <a:rPr lang="en-US" dirty="0">
                          <a:solidFill>
                            <a:schemeClr val="tx1"/>
                          </a:solidFill>
                        </a:rPr>
                        <a:t>Modes of transportation</a:t>
                      </a:r>
                      <a:endParaRPr lang="en-SG" dirty="0">
                        <a:solidFill>
                          <a:schemeClr val="tx1"/>
                        </a:solidFill>
                      </a:endParaRPr>
                    </a:p>
                  </a:txBody>
                  <a:tcPr/>
                </a:tc>
                <a:tc>
                  <a:txBody>
                    <a:bodyPr/>
                    <a:lstStyle/>
                    <a:p>
                      <a:pPr algn="ctr"/>
                      <a:r>
                        <a:rPr lang="en-US" dirty="0"/>
                        <a:t>S1</a:t>
                      </a:r>
                      <a:endParaRPr lang="en-SG" dirty="0"/>
                    </a:p>
                  </a:txBody>
                  <a:tcPr/>
                </a:tc>
                <a:tc>
                  <a:txBody>
                    <a:bodyPr/>
                    <a:lstStyle/>
                    <a:p>
                      <a:pPr algn="ctr"/>
                      <a:r>
                        <a:rPr lang="en-US" dirty="0"/>
                        <a:t>S2</a:t>
                      </a:r>
                      <a:endParaRPr lang="en-SG" dirty="0"/>
                    </a:p>
                  </a:txBody>
                  <a:tcPr/>
                </a:tc>
                <a:tc>
                  <a:txBody>
                    <a:bodyPr/>
                    <a:lstStyle/>
                    <a:p>
                      <a:pPr algn="ctr"/>
                      <a:r>
                        <a:rPr lang="en-US" dirty="0"/>
                        <a:t>S3</a:t>
                      </a:r>
                      <a:endParaRPr lang="en-SG" dirty="0"/>
                    </a:p>
                  </a:txBody>
                  <a:tcPr/>
                </a:tc>
                <a:extLst>
                  <a:ext uri="{0D108BD9-81ED-4DB2-BD59-A6C34878D82A}">
                    <a16:rowId xmlns:a16="http://schemas.microsoft.com/office/drawing/2014/main" val="606391397"/>
                  </a:ext>
                </a:extLst>
              </a:tr>
              <a:tr h="370840">
                <a:tc>
                  <a:txBody>
                    <a:bodyPr/>
                    <a:lstStyle/>
                    <a:p>
                      <a:pPr algn="ctr"/>
                      <a:r>
                        <a:rPr lang="en-US" dirty="0"/>
                        <a:t>Air</a:t>
                      </a:r>
                    </a:p>
                  </a:txBody>
                  <a:tcPr/>
                </a:tc>
                <a:tc>
                  <a:txBody>
                    <a:bodyPr/>
                    <a:lstStyle/>
                    <a:p>
                      <a:pPr algn="ctr"/>
                      <a:r>
                        <a:rPr lang="en-US" dirty="0"/>
                        <a:t>20</a:t>
                      </a:r>
                      <a:endParaRPr lang="en-SG" dirty="0"/>
                    </a:p>
                  </a:txBody>
                  <a:tcPr/>
                </a:tc>
                <a:tc>
                  <a:txBody>
                    <a:bodyPr/>
                    <a:lstStyle/>
                    <a:p>
                      <a:pPr algn="ctr"/>
                      <a:r>
                        <a:rPr lang="en-US" dirty="0"/>
                        <a:t>60</a:t>
                      </a:r>
                      <a:endParaRPr lang="en-SG" dirty="0"/>
                    </a:p>
                  </a:txBody>
                  <a:tcPr/>
                </a:tc>
                <a:tc>
                  <a:txBody>
                    <a:bodyPr/>
                    <a:lstStyle/>
                    <a:p>
                      <a:pPr algn="ctr"/>
                      <a:r>
                        <a:rPr lang="en-US" dirty="0"/>
                        <a:t>40</a:t>
                      </a:r>
                      <a:endParaRPr lang="en-SG" dirty="0"/>
                    </a:p>
                  </a:txBody>
                  <a:tcPr/>
                </a:tc>
                <a:extLst>
                  <a:ext uri="{0D108BD9-81ED-4DB2-BD59-A6C34878D82A}">
                    <a16:rowId xmlns:a16="http://schemas.microsoft.com/office/drawing/2014/main" val="1099369758"/>
                  </a:ext>
                </a:extLst>
              </a:tr>
              <a:tr h="370840">
                <a:tc>
                  <a:txBody>
                    <a:bodyPr/>
                    <a:lstStyle/>
                    <a:p>
                      <a:pPr algn="ctr"/>
                      <a:r>
                        <a:rPr lang="en-US" dirty="0"/>
                        <a:t>Train</a:t>
                      </a:r>
                      <a:endParaRPr lang="en-SG" dirty="0"/>
                    </a:p>
                  </a:txBody>
                  <a:tcPr/>
                </a:tc>
                <a:tc>
                  <a:txBody>
                    <a:bodyPr/>
                    <a:lstStyle/>
                    <a:p>
                      <a:pPr algn="ctr"/>
                      <a:r>
                        <a:rPr lang="en-US" dirty="0"/>
                        <a:t>25</a:t>
                      </a:r>
                      <a:endParaRPr lang="en-SG" dirty="0"/>
                    </a:p>
                  </a:txBody>
                  <a:tcPr/>
                </a:tc>
                <a:tc>
                  <a:txBody>
                    <a:bodyPr/>
                    <a:lstStyle/>
                    <a:p>
                      <a:pPr algn="ctr"/>
                      <a:r>
                        <a:rPr lang="en-US" dirty="0"/>
                        <a:t>30</a:t>
                      </a:r>
                      <a:endParaRPr lang="en-SG" dirty="0"/>
                    </a:p>
                  </a:txBody>
                  <a:tcPr/>
                </a:tc>
                <a:tc>
                  <a:txBody>
                    <a:bodyPr/>
                    <a:lstStyle/>
                    <a:p>
                      <a:pPr algn="ctr"/>
                      <a:r>
                        <a:rPr lang="en-US" dirty="0"/>
                        <a:t>40</a:t>
                      </a:r>
                      <a:endParaRPr lang="en-SG" dirty="0"/>
                    </a:p>
                  </a:txBody>
                  <a:tcPr/>
                </a:tc>
                <a:extLst>
                  <a:ext uri="{0D108BD9-81ED-4DB2-BD59-A6C34878D82A}">
                    <a16:rowId xmlns:a16="http://schemas.microsoft.com/office/drawing/2014/main" val="4076289374"/>
                  </a:ext>
                </a:extLst>
              </a:tr>
              <a:tr h="370840">
                <a:tc>
                  <a:txBody>
                    <a:bodyPr/>
                    <a:lstStyle/>
                    <a:p>
                      <a:pPr algn="ctr"/>
                      <a:r>
                        <a:rPr lang="en-US" dirty="0"/>
                        <a:t>Car</a:t>
                      </a:r>
                      <a:endParaRPr lang="en-SG" dirty="0"/>
                    </a:p>
                  </a:txBody>
                  <a:tcPr/>
                </a:tc>
                <a:tc>
                  <a:txBody>
                    <a:bodyPr/>
                    <a:lstStyle/>
                    <a:p>
                      <a:pPr algn="ctr"/>
                      <a:r>
                        <a:rPr lang="en-US" dirty="0"/>
                        <a:t>35</a:t>
                      </a:r>
                      <a:endParaRPr lang="en-SG" dirty="0"/>
                    </a:p>
                  </a:txBody>
                  <a:tcPr/>
                </a:tc>
                <a:tc>
                  <a:txBody>
                    <a:bodyPr/>
                    <a:lstStyle/>
                    <a:p>
                      <a:pPr algn="ctr"/>
                      <a:r>
                        <a:rPr lang="en-US" dirty="0"/>
                        <a:t>50</a:t>
                      </a:r>
                      <a:endParaRPr lang="en-SG" dirty="0"/>
                    </a:p>
                  </a:txBody>
                  <a:tcPr/>
                </a:tc>
                <a:tc>
                  <a:txBody>
                    <a:bodyPr/>
                    <a:lstStyle/>
                    <a:p>
                      <a:pPr algn="ctr"/>
                      <a:r>
                        <a:rPr lang="en-US" dirty="0"/>
                        <a:t>25</a:t>
                      </a:r>
                      <a:endParaRPr lang="en-SG" dirty="0"/>
                    </a:p>
                  </a:txBody>
                  <a:tcPr/>
                </a:tc>
                <a:extLst>
                  <a:ext uri="{0D108BD9-81ED-4DB2-BD59-A6C34878D82A}">
                    <a16:rowId xmlns:a16="http://schemas.microsoft.com/office/drawing/2014/main" val="3998924715"/>
                  </a:ext>
                </a:extLst>
              </a:tr>
            </a:tbl>
          </a:graphicData>
        </a:graphic>
      </p:graphicFrame>
      <p:sp>
        <p:nvSpPr>
          <p:cNvPr id="15" name="TextBox 14">
            <a:extLst>
              <a:ext uri="{FF2B5EF4-FFF2-40B4-BE49-F238E27FC236}">
                <a16:creationId xmlns:a16="http://schemas.microsoft.com/office/drawing/2014/main" id="{B4519F9C-AE3B-49ED-B77D-687F08A44579}"/>
              </a:ext>
            </a:extLst>
          </p:cNvPr>
          <p:cNvSpPr txBox="1"/>
          <p:nvPr/>
        </p:nvSpPr>
        <p:spPr>
          <a:xfrm>
            <a:off x="3036168" y="692696"/>
            <a:ext cx="4704184" cy="36642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States of nature</a:t>
            </a:r>
            <a:endParaRPr lang="en-SG" dirty="0">
              <a:solidFill>
                <a:schemeClr val="bg1"/>
              </a:solidFill>
            </a:endParaRPr>
          </a:p>
        </p:txBody>
      </p:sp>
    </p:spTree>
    <p:extLst>
      <p:ext uri="{BB962C8B-B14F-4D97-AF65-F5344CB8AC3E}">
        <p14:creationId xmlns:p14="http://schemas.microsoft.com/office/powerpoint/2010/main" val="2137523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3D02CBA-7AD2-4D7C-A74E-67F9EB53215C}" type="slidenum">
              <a:rPr lang="en-SG" smtClean="0"/>
              <a:pPr/>
              <a:t>13</a:t>
            </a:fld>
            <a:endParaRPr lang="en-SG"/>
          </a:p>
        </p:txBody>
      </p:sp>
      <p:sp>
        <p:nvSpPr>
          <p:cNvPr id="5" name="Title 1"/>
          <p:cNvSpPr txBox="1">
            <a:spLocks/>
          </p:cNvSpPr>
          <p:nvPr/>
        </p:nvSpPr>
        <p:spPr>
          <a:xfrm>
            <a:off x="481372"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b="1" dirty="0">
                <a:solidFill>
                  <a:srgbClr val="0000FF"/>
                </a:solidFill>
              </a:rPr>
              <a:t>Exercise 2 - answer</a:t>
            </a:r>
            <a:endParaRPr lang="en-SG" dirty="0"/>
          </a:p>
        </p:txBody>
      </p:sp>
      <p:sp>
        <p:nvSpPr>
          <p:cNvPr id="6" name="Slide Number Placeholder 3"/>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D02CBA-7AD2-4D7C-A74E-67F9EB53215C}" type="slidenum">
              <a:rPr lang="en-SG" smtClean="0"/>
              <a:pPr/>
              <a:t>13</a:t>
            </a:fld>
            <a:endParaRPr lang="en-SG"/>
          </a:p>
        </p:txBody>
      </p:sp>
      <p:graphicFrame>
        <p:nvGraphicFramePr>
          <p:cNvPr id="7" name="Table 6"/>
          <p:cNvGraphicFramePr>
            <a:graphicFrameLocks noGrp="1"/>
          </p:cNvGraphicFramePr>
          <p:nvPr>
            <p:extLst>
              <p:ext uri="{D42A27DB-BD31-4B8C-83A1-F6EECF244321}">
                <p14:modId xmlns:p14="http://schemas.microsoft.com/office/powerpoint/2010/main" val="1647036871"/>
              </p:ext>
            </p:extLst>
          </p:nvPr>
        </p:nvGraphicFramePr>
        <p:xfrm>
          <a:off x="251520" y="2966640"/>
          <a:ext cx="6122764" cy="1211575"/>
        </p:xfrm>
        <a:graphic>
          <a:graphicData uri="http://schemas.openxmlformats.org/drawingml/2006/table">
            <a:tbl>
              <a:tblPr>
                <a:tableStyleId>{5C22544A-7EE6-4342-B048-85BDC9FD1C3A}</a:tableStyleId>
              </a:tblPr>
              <a:tblGrid>
                <a:gridCol w="1973581">
                  <a:extLst>
                    <a:ext uri="{9D8B030D-6E8A-4147-A177-3AD203B41FA5}">
                      <a16:colId xmlns:a16="http://schemas.microsoft.com/office/drawing/2014/main" val="20000"/>
                    </a:ext>
                  </a:extLst>
                </a:gridCol>
                <a:gridCol w="2097901">
                  <a:extLst>
                    <a:ext uri="{9D8B030D-6E8A-4147-A177-3AD203B41FA5}">
                      <a16:colId xmlns:a16="http://schemas.microsoft.com/office/drawing/2014/main" val="20001"/>
                    </a:ext>
                  </a:extLst>
                </a:gridCol>
                <a:gridCol w="2051282">
                  <a:extLst>
                    <a:ext uri="{9D8B030D-6E8A-4147-A177-3AD203B41FA5}">
                      <a16:colId xmlns:a16="http://schemas.microsoft.com/office/drawing/2014/main" val="20002"/>
                    </a:ext>
                  </a:extLst>
                </a:gridCol>
              </a:tblGrid>
              <a:tr h="360040">
                <a:tc>
                  <a:txBody>
                    <a:bodyPr/>
                    <a:lstStyle/>
                    <a:p>
                      <a:pPr algn="ctr" fontAlgn="t"/>
                      <a:r>
                        <a:rPr lang="en-SG" sz="1800" u="none" strike="noStrike" dirty="0">
                          <a:solidFill>
                            <a:schemeClr val="tx1"/>
                          </a:solidFill>
                          <a:effectLst/>
                        </a:rPr>
                        <a:t>Decision alternatives</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Minimum Cost</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Maximum Cost</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38125">
                <a:tc>
                  <a:txBody>
                    <a:bodyPr/>
                    <a:lstStyle/>
                    <a:p>
                      <a:pPr algn="ctr" fontAlgn="t"/>
                      <a:r>
                        <a:rPr lang="en-SG" sz="1800" u="none" strike="noStrike" dirty="0">
                          <a:solidFill>
                            <a:schemeClr val="tx1"/>
                          </a:solidFill>
                          <a:effectLst/>
                        </a:rPr>
                        <a:t>Air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20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60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8125">
                <a:tc>
                  <a:txBody>
                    <a:bodyPr/>
                    <a:lstStyle/>
                    <a:p>
                      <a:pPr algn="ctr" fontAlgn="t"/>
                      <a:r>
                        <a:rPr lang="en-GB" sz="1800" b="0" i="0" u="none" strike="noStrike" dirty="0">
                          <a:solidFill>
                            <a:schemeClr val="tx1"/>
                          </a:solidFill>
                          <a:effectLst/>
                          <a:latin typeface="+mn-lt"/>
                        </a:rPr>
                        <a:t>Train</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25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40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38125">
                <a:tc>
                  <a:txBody>
                    <a:bodyPr/>
                    <a:lstStyle/>
                    <a:p>
                      <a:pPr algn="ctr" fontAlgn="t"/>
                      <a:r>
                        <a:rPr lang="en-US" sz="1800" b="0" i="0" u="none" strike="noStrike" dirty="0">
                          <a:solidFill>
                            <a:schemeClr val="tx1"/>
                          </a:solidFill>
                          <a:effectLst/>
                          <a:latin typeface="Calibri"/>
                        </a:rPr>
                        <a:t>Car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25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50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706311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77568000"/>
              </p:ext>
            </p:extLst>
          </p:nvPr>
        </p:nvGraphicFramePr>
        <p:xfrm>
          <a:off x="863588" y="4446279"/>
          <a:ext cx="7416823" cy="1836420"/>
        </p:xfrm>
        <a:graphic>
          <a:graphicData uri="http://schemas.openxmlformats.org/drawingml/2006/table">
            <a:tbl>
              <a:tblPr>
                <a:tableStyleId>{5C22544A-7EE6-4342-B048-85BDC9FD1C3A}</a:tableStyleId>
              </a:tblPr>
              <a:tblGrid>
                <a:gridCol w="1789903">
                  <a:extLst>
                    <a:ext uri="{9D8B030D-6E8A-4147-A177-3AD203B41FA5}">
                      <a16:colId xmlns:a16="http://schemas.microsoft.com/office/drawing/2014/main" val="20000"/>
                    </a:ext>
                  </a:extLst>
                </a:gridCol>
                <a:gridCol w="1342445">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374587">
                  <a:extLst>
                    <a:ext uri="{9D8B030D-6E8A-4147-A177-3AD203B41FA5}">
                      <a16:colId xmlns:a16="http://schemas.microsoft.com/office/drawing/2014/main" val="20003"/>
                    </a:ext>
                  </a:extLst>
                </a:gridCol>
                <a:gridCol w="1469728">
                  <a:extLst>
                    <a:ext uri="{9D8B030D-6E8A-4147-A177-3AD203B41FA5}">
                      <a16:colId xmlns:a16="http://schemas.microsoft.com/office/drawing/2014/main" val="681860948"/>
                    </a:ext>
                  </a:extLst>
                </a:gridCol>
              </a:tblGrid>
              <a:tr h="476250">
                <a:tc>
                  <a:txBody>
                    <a:bodyPr/>
                    <a:lstStyle/>
                    <a:p>
                      <a:pPr algn="ctr" fontAlgn="ctr"/>
                      <a:r>
                        <a:rPr lang="en-SG" sz="1800" u="none" strike="noStrike" dirty="0">
                          <a:solidFill>
                            <a:schemeClr val="tx1"/>
                          </a:solidFill>
                          <a:effectLst/>
                        </a:rPr>
                        <a:t>Decision alternatives</a:t>
                      </a:r>
                    </a:p>
                    <a:p>
                      <a:pPr algn="ctr" fontAlgn="ctr"/>
                      <a:r>
                        <a:rPr lang="en-GB" sz="1400" b="0" i="0" u="none" strike="noStrike" dirty="0">
                          <a:solidFill>
                            <a:schemeClr val="tx1"/>
                          </a:solidFill>
                          <a:effectLst/>
                          <a:latin typeface="Calibri"/>
                        </a:rPr>
                        <a:t>(Regret Table</a:t>
                      </a:r>
                      <a:r>
                        <a:rPr lang="en-GB" sz="1400" b="0" i="0" u="none" strike="noStrike" baseline="0" dirty="0">
                          <a:solidFill>
                            <a:schemeClr val="tx1"/>
                          </a:solidFill>
                          <a:effectLst/>
                          <a:latin typeface="Calibri"/>
                        </a:rPr>
                        <a:t> for MINIMAX)</a:t>
                      </a:r>
                      <a:endParaRPr lang="en-SG" sz="14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a:solidFill>
                            <a:schemeClr val="tx1"/>
                          </a:solidFill>
                          <a:effectLst/>
                        </a:rPr>
                        <a:t>S1</a:t>
                      </a:r>
                      <a:endParaRPr lang="en-SG" sz="1800" b="0" i="0" u="none" strike="noStrike">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S2</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SG" sz="1800" u="none" strike="noStrike" dirty="0">
                          <a:solidFill>
                            <a:schemeClr val="tx1"/>
                          </a:solidFill>
                          <a:effectLst/>
                        </a:rPr>
                        <a:t>S3</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0" i="0" u="none" strike="noStrike" dirty="0">
                          <a:solidFill>
                            <a:schemeClr val="tx1"/>
                          </a:solidFill>
                          <a:effectLst/>
                          <a:latin typeface="Calibri"/>
                        </a:rPr>
                        <a:t>Maximum Regret</a:t>
                      </a:r>
                      <a:endParaRPr lang="en-SG" sz="1800" b="0" i="0" u="none" strike="noStrike" dirty="0">
                        <a:solidFill>
                          <a:schemeClr val="tx1"/>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38125">
                <a:tc>
                  <a:txBody>
                    <a:bodyPr/>
                    <a:lstStyle/>
                    <a:p>
                      <a:pPr algn="ctr" fontAlgn="t"/>
                      <a:r>
                        <a:rPr lang="en-GB" sz="1800" b="0" i="0" u="none" strike="noStrike" dirty="0">
                          <a:solidFill>
                            <a:schemeClr val="tx1"/>
                          </a:solidFill>
                          <a:effectLst/>
                          <a:latin typeface="+mn-lt"/>
                        </a:rPr>
                        <a:t>Air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30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15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30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38125">
                <a:tc>
                  <a:txBody>
                    <a:bodyPr/>
                    <a:lstStyle/>
                    <a:p>
                      <a:pPr algn="ctr" fontAlgn="t"/>
                      <a:r>
                        <a:rPr lang="en-GB" sz="1800" b="0" i="0" u="none" strike="noStrike" dirty="0">
                          <a:solidFill>
                            <a:schemeClr val="tx1"/>
                          </a:solidFill>
                          <a:effectLst/>
                          <a:latin typeface="+mn-lt"/>
                        </a:rPr>
                        <a:t>Train</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15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15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38125">
                <a:tc>
                  <a:txBody>
                    <a:bodyPr/>
                    <a:lstStyle/>
                    <a:p>
                      <a:pPr algn="ctr" fontAlgn="t"/>
                      <a:r>
                        <a:rPr lang="en-US" sz="1800" b="0" i="0" u="none" strike="noStrike" dirty="0">
                          <a:solidFill>
                            <a:schemeClr val="tx1"/>
                          </a:solidFill>
                          <a:effectLst/>
                          <a:latin typeface="Calibri"/>
                        </a:rPr>
                        <a:t>Car</a:t>
                      </a:r>
                      <a:endParaRPr lang="en-SG" sz="1800" b="0" i="0" u="none" strike="noStrike" dirty="0">
                        <a:solidFill>
                          <a:schemeClr val="tx1"/>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15</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20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chemeClr val="accent6">
                              <a:lumMod val="50000"/>
                            </a:schemeClr>
                          </a:solidFill>
                          <a:effectLst/>
                          <a:latin typeface="Calibri"/>
                        </a:rPr>
                        <a:t>20</a:t>
                      </a:r>
                      <a:endParaRPr lang="en-SG" sz="1800" b="0" i="0" u="none" strike="noStrike" dirty="0">
                        <a:solidFill>
                          <a:schemeClr val="accent6">
                            <a:lumMod val="50000"/>
                          </a:schemeClr>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5135910"/>
                  </a:ext>
                </a:extLst>
              </a:tr>
            </a:tbl>
          </a:graphicData>
        </a:graphic>
      </p:graphicFrame>
      <p:sp>
        <p:nvSpPr>
          <p:cNvPr id="10" name="TextBox 9"/>
          <p:cNvSpPr txBox="1"/>
          <p:nvPr/>
        </p:nvSpPr>
        <p:spPr>
          <a:xfrm>
            <a:off x="6453500" y="3344977"/>
            <a:ext cx="2549865" cy="646331"/>
          </a:xfrm>
          <a:prstGeom prst="rect">
            <a:avLst/>
          </a:prstGeom>
          <a:noFill/>
        </p:spPr>
        <p:txBody>
          <a:bodyPr wrap="none" rtlCol="0">
            <a:spAutoFit/>
          </a:bodyPr>
          <a:lstStyle/>
          <a:p>
            <a:r>
              <a:rPr lang="en-GB" dirty="0"/>
              <a:t>Optimistic: _</a:t>
            </a:r>
            <a:r>
              <a:rPr lang="en-GB" b="1" dirty="0">
                <a:solidFill>
                  <a:srgbClr val="FF0000"/>
                </a:solidFill>
              </a:rPr>
              <a:t>AIR</a:t>
            </a:r>
            <a:r>
              <a:rPr lang="en-GB" dirty="0"/>
              <a:t>____</a:t>
            </a:r>
          </a:p>
          <a:p>
            <a:r>
              <a:rPr lang="en-GB" dirty="0"/>
              <a:t>Conservative: _</a:t>
            </a:r>
            <a:r>
              <a:rPr lang="en-GB" b="1" dirty="0">
                <a:solidFill>
                  <a:srgbClr val="0000FF"/>
                </a:solidFill>
              </a:rPr>
              <a:t>TRAIN</a:t>
            </a:r>
            <a:r>
              <a:rPr lang="en-GB" dirty="0"/>
              <a:t>___</a:t>
            </a:r>
            <a:endParaRPr lang="en-SG" dirty="0"/>
          </a:p>
        </p:txBody>
      </p:sp>
      <p:sp>
        <p:nvSpPr>
          <p:cNvPr id="11" name="Rectangle 10"/>
          <p:cNvSpPr/>
          <p:nvPr/>
        </p:nvSpPr>
        <p:spPr>
          <a:xfrm>
            <a:off x="2577570" y="6380192"/>
            <a:ext cx="3997954" cy="369332"/>
          </a:xfrm>
          <a:prstGeom prst="rect">
            <a:avLst/>
          </a:prstGeom>
        </p:spPr>
        <p:txBody>
          <a:bodyPr wrap="none">
            <a:spAutoFit/>
          </a:bodyPr>
          <a:lstStyle/>
          <a:p>
            <a:r>
              <a:rPr lang="en-GB" dirty="0"/>
              <a:t>Minimax regret approach : __</a:t>
            </a:r>
            <a:r>
              <a:rPr lang="en-GB" b="1" dirty="0">
                <a:solidFill>
                  <a:srgbClr val="00B050"/>
                </a:solidFill>
              </a:rPr>
              <a:t>TRAIN</a:t>
            </a:r>
            <a:r>
              <a:rPr lang="en-GB" dirty="0"/>
              <a:t>____</a:t>
            </a:r>
          </a:p>
        </p:txBody>
      </p:sp>
      <p:graphicFrame>
        <p:nvGraphicFramePr>
          <p:cNvPr id="14" name="Table 6">
            <a:extLst>
              <a:ext uri="{FF2B5EF4-FFF2-40B4-BE49-F238E27FC236}">
                <a16:creationId xmlns:a16="http://schemas.microsoft.com/office/drawing/2014/main" id="{42280066-444A-495B-BD79-0CA895027AF8}"/>
              </a:ext>
            </a:extLst>
          </p:cNvPr>
          <p:cNvGraphicFramePr>
            <a:graphicFrameLocks noGrp="1"/>
          </p:cNvGraphicFramePr>
          <p:nvPr>
            <p:extLst>
              <p:ext uri="{D42A27DB-BD31-4B8C-83A1-F6EECF244321}">
                <p14:modId xmlns:p14="http://schemas.microsoft.com/office/powerpoint/2010/main" val="3092783701"/>
              </p:ext>
            </p:extLst>
          </p:nvPr>
        </p:nvGraphicFramePr>
        <p:xfrm>
          <a:off x="1451992" y="1059116"/>
          <a:ext cx="6288360" cy="1752600"/>
        </p:xfrm>
        <a:graphic>
          <a:graphicData uri="http://schemas.openxmlformats.org/drawingml/2006/table">
            <a:tbl>
              <a:tblPr firstRow="1" bandRow="1">
                <a:tableStyleId>{F5AB1C69-6EDB-4FF4-983F-18BD219EF322}</a:tableStyleId>
              </a:tblPr>
              <a:tblGrid>
                <a:gridCol w="1572090">
                  <a:extLst>
                    <a:ext uri="{9D8B030D-6E8A-4147-A177-3AD203B41FA5}">
                      <a16:colId xmlns:a16="http://schemas.microsoft.com/office/drawing/2014/main" val="3562630336"/>
                    </a:ext>
                  </a:extLst>
                </a:gridCol>
                <a:gridCol w="1572090">
                  <a:extLst>
                    <a:ext uri="{9D8B030D-6E8A-4147-A177-3AD203B41FA5}">
                      <a16:colId xmlns:a16="http://schemas.microsoft.com/office/drawing/2014/main" val="600878760"/>
                    </a:ext>
                  </a:extLst>
                </a:gridCol>
                <a:gridCol w="1572090">
                  <a:extLst>
                    <a:ext uri="{9D8B030D-6E8A-4147-A177-3AD203B41FA5}">
                      <a16:colId xmlns:a16="http://schemas.microsoft.com/office/drawing/2014/main" val="1480090282"/>
                    </a:ext>
                  </a:extLst>
                </a:gridCol>
                <a:gridCol w="1572090">
                  <a:extLst>
                    <a:ext uri="{9D8B030D-6E8A-4147-A177-3AD203B41FA5}">
                      <a16:colId xmlns:a16="http://schemas.microsoft.com/office/drawing/2014/main" val="82695589"/>
                    </a:ext>
                  </a:extLst>
                </a:gridCol>
              </a:tblGrid>
              <a:tr h="370840">
                <a:tc>
                  <a:txBody>
                    <a:bodyPr/>
                    <a:lstStyle/>
                    <a:p>
                      <a:pPr algn="ctr"/>
                      <a:r>
                        <a:rPr lang="en-US" dirty="0">
                          <a:solidFill>
                            <a:schemeClr val="tx1"/>
                          </a:solidFill>
                        </a:rPr>
                        <a:t>Modes of transportation</a:t>
                      </a:r>
                      <a:endParaRPr lang="en-SG" dirty="0">
                        <a:solidFill>
                          <a:schemeClr val="tx1"/>
                        </a:solidFill>
                      </a:endParaRPr>
                    </a:p>
                  </a:txBody>
                  <a:tcPr/>
                </a:tc>
                <a:tc>
                  <a:txBody>
                    <a:bodyPr/>
                    <a:lstStyle/>
                    <a:p>
                      <a:pPr algn="ctr"/>
                      <a:r>
                        <a:rPr lang="en-US" dirty="0"/>
                        <a:t>S1</a:t>
                      </a:r>
                      <a:endParaRPr lang="en-SG" dirty="0"/>
                    </a:p>
                  </a:txBody>
                  <a:tcPr/>
                </a:tc>
                <a:tc>
                  <a:txBody>
                    <a:bodyPr/>
                    <a:lstStyle/>
                    <a:p>
                      <a:pPr algn="ctr"/>
                      <a:r>
                        <a:rPr lang="en-US" dirty="0"/>
                        <a:t>S2</a:t>
                      </a:r>
                      <a:endParaRPr lang="en-SG" dirty="0"/>
                    </a:p>
                  </a:txBody>
                  <a:tcPr/>
                </a:tc>
                <a:tc>
                  <a:txBody>
                    <a:bodyPr/>
                    <a:lstStyle/>
                    <a:p>
                      <a:pPr algn="ctr"/>
                      <a:r>
                        <a:rPr lang="en-US" dirty="0"/>
                        <a:t>S3</a:t>
                      </a:r>
                      <a:endParaRPr lang="en-SG" dirty="0"/>
                    </a:p>
                  </a:txBody>
                  <a:tcPr/>
                </a:tc>
                <a:extLst>
                  <a:ext uri="{0D108BD9-81ED-4DB2-BD59-A6C34878D82A}">
                    <a16:rowId xmlns:a16="http://schemas.microsoft.com/office/drawing/2014/main" val="606391397"/>
                  </a:ext>
                </a:extLst>
              </a:tr>
              <a:tr h="370840">
                <a:tc>
                  <a:txBody>
                    <a:bodyPr/>
                    <a:lstStyle/>
                    <a:p>
                      <a:pPr algn="ctr"/>
                      <a:r>
                        <a:rPr lang="en-US" dirty="0"/>
                        <a:t>Air</a:t>
                      </a:r>
                    </a:p>
                  </a:txBody>
                  <a:tcPr/>
                </a:tc>
                <a:tc>
                  <a:txBody>
                    <a:bodyPr/>
                    <a:lstStyle/>
                    <a:p>
                      <a:pPr algn="ctr"/>
                      <a:r>
                        <a:rPr lang="en-US" dirty="0"/>
                        <a:t>20</a:t>
                      </a:r>
                      <a:endParaRPr lang="en-SG" dirty="0"/>
                    </a:p>
                  </a:txBody>
                  <a:tcPr/>
                </a:tc>
                <a:tc>
                  <a:txBody>
                    <a:bodyPr/>
                    <a:lstStyle/>
                    <a:p>
                      <a:pPr algn="ctr"/>
                      <a:r>
                        <a:rPr lang="en-US" dirty="0"/>
                        <a:t>60</a:t>
                      </a:r>
                      <a:endParaRPr lang="en-SG" dirty="0"/>
                    </a:p>
                  </a:txBody>
                  <a:tcPr/>
                </a:tc>
                <a:tc>
                  <a:txBody>
                    <a:bodyPr/>
                    <a:lstStyle/>
                    <a:p>
                      <a:pPr algn="ctr"/>
                      <a:r>
                        <a:rPr lang="en-US" dirty="0"/>
                        <a:t>40</a:t>
                      </a:r>
                      <a:endParaRPr lang="en-SG" dirty="0"/>
                    </a:p>
                  </a:txBody>
                  <a:tcPr/>
                </a:tc>
                <a:extLst>
                  <a:ext uri="{0D108BD9-81ED-4DB2-BD59-A6C34878D82A}">
                    <a16:rowId xmlns:a16="http://schemas.microsoft.com/office/drawing/2014/main" val="1099369758"/>
                  </a:ext>
                </a:extLst>
              </a:tr>
              <a:tr h="370840">
                <a:tc>
                  <a:txBody>
                    <a:bodyPr/>
                    <a:lstStyle/>
                    <a:p>
                      <a:pPr algn="ctr"/>
                      <a:r>
                        <a:rPr lang="en-US" dirty="0"/>
                        <a:t>Train</a:t>
                      </a:r>
                      <a:endParaRPr lang="en-SG" dirty="0"/>
                    </a:p>
                  </a:txBody>
                  <a:tcPr/>
                </a:tc>
                <a:tc>
                  <a:txBody>
                    <a:bodyPr/>
                    <a:lstStyle/>
                    <a:p>
                      <a:pPr algn="ctr"/>
                      <a:r>
                        <a:rPr lang="en-US" dirty="0"/>
                        <a:t>25</a:t>
                      </a:r>
                      <a:endParaRPr lang="en-SG" dirty="0"/>
                    </a:p>
                  </a:txBody>
                  <a:tcPr/>
                </a:tc>
                <a:tc>
                  <a:txBody>
                    <a:bodyPr/>
                    <a:lstStyle/>
                    <a:p>
                      <a:pPr algn="ctr"/>
                      <a:r>
                        <a:rPr lang="en-US" dirty="0"/>
                        <a:t>30</a:t>
                      </a:r>
                      <a:endParaRPr lang="en-SG" dirty="0"/>
                    </a:p>
                  </a:txBody>
                  <a:tcPr/>
                </a:tc>
                <a:tc>
                  <a:txBody>
                    <a:bodyPr/>
                    <a:lstStyle/>
                    <a:p>
                      <a:pPr algn="ctr"/>
                      <a:r>
                        <a:rPr lang="en-US" dirty="0"/>
                        <a:t>40</a:t>
                      </a:r>
                      <a:endParaRPr lang="en-SG" dirty="0"/>
                    </a:p>
                  </a:txBody>
                  <a:tcPr/>
                </a:tc>
                <a:extLst>
                  <a:ext uri="{0D108BD9-81ED-4DB2-BD59-A6C34878D82A}">
                    <a16:rowId xmlns:a16="http://schemas.microsoft.com/office/drawing/2014/main" val="4076289374"/>
                  </a:ext>
                </a:extLst>
              </a:tr>
              <a:tr h="370840">
                <a:tc>
                  <a:txBody>
                    <a:bodyPr/>
                    <a:lstStyle/>
                    <a:p>
                      <a:pPr algn="ctr"/>
                      <a:r>
                        <a:rPr lang="en-US" dirty="0"/>
                        <a:t>Car</a:t>
                      </a:r>
                      <a:endParaRPr lang="en-SG" dirty="0"/>
                    </a:p>
                  </a:txBody>
                  <a:tcPr/>
                </a:tc>
                <a:tc>
                  <a:txBody>
                    <a:bodyPr/>
                    <a:lstStyle/>
                    <a:p>
                      <a:pPr algn="ctr"/>
                      <a:r>
                        <a:rPr lang="en-US" dirty="0"/>
                        <a:t>35</a:t>
                      </a:r>
                      <a:endParaRPr lang="en-SG" dirty="0"/>
                    </a:p>
                  </a:txBody>
                  <a:tcPr/>
                </a:tc>
                <a:tc>
                  <a:txBody>
                    <a:bodyPr/>
                    <a:lstStyle/>
                    <a:p>
                      <a:pPr algn="ctr"/>
                      <a:r>
                        <a:rPr lang="en-US" dirty="0"/>
                        <a:t>50</a:t>
                      </a:r>
                      <a:endParaRPr lang="en-SG" dirty="0"/>
                    </a:p>
                  </a:txBody>
                  <a:tcPr/>
                </a:tc>
                <a:tc>
                  <a:txBody>
                    <a:bodyPr/>
                    <a:lstStyle/>
                    <a:p>
                      <a:pPr algn="ctr"/>
                      <a:r>
                        <a:rPr lang="en-US" dirty="0"/>
                        <a:t>25</a:t>
                      </a:r>
                      <a:endParaRPr lang="en-SG" dirty="0"/>
                    </a:p>
                  </a:txBody>
                  <a:tcPr/>
                </a:tc>
                <a:extLst>
                  <a:ext uri="{0D108BD9-81ED-4DB2-BD59-A6C34878D82A}">
                    <a16:rowId xmlns:a16="http://schemas.microsoft.com/office/drawing/2014/main" val="3998924715"/>
                  </a:ext>
                </a:extLst>
              </a:tr>
            </a:tbl>
          </a:graphicData>
        </a:graphic>
      </p:graphicFrame>
      <p:sp>
        <p:nvSpPr>
          <p:cNvPr id="15" name="TextBox 14">
            <a:extLst>
              <a:ext uri="{FF2B5EF4-FFF2-40B4-BE49-F238E27FC236}">
                <a16:creationId xmlns:a16="http://schemas.microsoft.com/office/drawing/2014/main" id="{B4519F9C-AE3B-49ED-B77D-687F08A44579}"/>
              </a:ext>
            </a:extLst>
          </p:cNvPr>
          <p:cNvSpPr txBox="1"/>
          <p:nvPr/>
        </p:nvSpPr>
        <p:spPr>
          <a:xfrm>
            <a:off x="3036168" y="692696"/>
            <a:ext cx="4704184" cy="366420"/>
          </a:xfrm>
          <a:prstGeom prst="rect">
            <a:avLst/>
          </a:prstGeom>
          <a:solidFill>
            <a:schemeClr val="tx1">
              <a:lumMod val="65000"/>
              <a:lumOff val="35000"/>
            </a:schemeClr>
          </a:solidFill>
        </p:spPr>
        <p:txBody>
          <a:bodyPr wrap="square" rtlCol="0">
            <a:spAutoFit/>
          </a:bodyPr>
          <a:lstStyle/>
          <a:p>
            <a:pPr algn="ctr"/>
            <a:r>
              <a:rPr lang="en-US" dirty="0">
                <a:solidFill>
                  <a:schemeClr val="bg1"/>
                </a:solidFill>
              </a:rPr>
              <a:t>States of nature</a:t>
            </a:r>
            <a:endParaRPr lang="en-SG" dirty="0">
              <a:solidFill>
                <a:schemeClr val="bg1"/>
              </a:solidFill>
            </a:endParaRPr>
          </a:p>
        </p:txBody>
      </p:sp>
    </p:spTree>
    <p:extLst>
      <p:ext uri="{BB962C8B-B14F-4D97-AF65-F5344CB8AC3E}">
        <p14:creationId xmlns:p14="http://schemas.microsoft.com/office/powerpoint/2010/main" val="70093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00FF"/>
                </a:solidFill>
              </a:rPr>
              <a:t>Decision Making with Probabilities</a:t>
            </a:r>
            <a:endParaRPr lang="en-SG" b="1" dirty="0">
              <a:solidFill>
                <a:srgbClr val="0000FF"/>
              </a:solidFill>
            </a:endParaRPr>
          </a:p>
        </p:txBody>
      </p:sp>
      <p:sp>
        <p:nvSpPr>
          <p:cNvPr id="3" name="Content Placeholder 2"/>
          <p:cNvSpPr>
            <a:spLocks noGrp="1"/>
          </p:cNvSpPr>
          <p:nvPr>
            <p:ph idx="1"/>
          </p:nvPr>
        </p:nvSpPr>
        <p:spPr/>
        <p:txBody>
          <a:bodyPr/>
          <a:lstStyle/>
          <a:p>
            <a:r>
              <a:rPr lang="en-GB" dirty="0"/>
              <a:t>In many decision making situations, we can obtain probability assessments for the states of nature</a:t>
            </a:r>
          </a:p>
          <a:p>
            <a:r>
              <a:rPr lang="en-GB" dirty="0"/>
              <a:t>When such probabilities are available, we can use the </a:t>
            </a:r>
            <a:r>
              <a:rPr lang="en-GB" u="sng" dirty="0"/>
              <a:t>expected value</a:t>
            </a:r>
            <a:r>
              <a:rPr lang="en-GB" dirty="0"/>
              <a:t> approach with </a:t>
            </a:r>
            <a:r>
              <a:rPr lang="en-GB" u="sng" dirty="0"/>
              <a:t>decision trees </a:t>
            </a:r>
            <a:r>
              <a:rPr lang="en-GB" dirty="0"/>
              <a:t>to identify the best decision alternative</a:t>
            </a:r>
            <a:endParaRPr lang="en-SG"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14</a:t>
            </a:fld>
            <a:endParaRPr lang="en-SG"/>
          </a:p>
        </p:txBody>
      </p:sp>
    </p:spTree>
    <p:extLst>
      <p:ext uri="{BB962C8B-B14F-4D97-AF65-F5344CB8AC3E}">
        <p14:creationId xmlns:p14="http://schemas.microsoft.com/office/powerpoint/2010/main" val="220025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576" y="-18568"/>
            <a:ext cx="8229600" cy="865821"/>
          </a:xfrm>
        </p:spPr>
        <p:txBody>
          <a:bodyPr/>
          <a:lstStyle/>
          <a:p>
            <a:r>
              <a:rPr lang="en-GB" b="1" dirty="0">
                <a:solidFill>
                  <a:srgbClr val="0000FF"/>
                </a:solidFill>
              </a:rPr>
              <a:t>Example (PDC scenario)</a:t>
            </a:r>
            <a:endParaRPr lang="en-SG" b="1" dirty="0">
              <a:solidFill>
                <a:srgbClr val="0000FF"/>
              </a:solidFill>
            </a:endParaRPr>
          </a:p>
        </p:txBody>
      </p:sp>
      <p:sp>
        <p:nvSpPr>
          <p:cNvPr id="3" name="Content Placeholder 2"/>
          <p:cNvSpPr>
            <a:spLocks noGrp="1"/>
          </p:cNvSpPr>
          <p:nvPr>
            <p:ph idx="1"/>
          </p:nvPr>
        </p:nvSpPr>
        <p:spPr>
          <a:xfrm>
            <a:off x="457200" y="692696"/>
            <a:ext cx="8507288" cy="5318051"/>
          </a:xfrm>
        </p:spPr>
        <p:txBody>
          <a:bodyPr>
            <a:normAutofit/>
          </a:bodyPr>
          <a:lstStyle/>
          <a:p>
            <a:r>
              <a:rPr lang="en-US" sz="2400" dirty="0"/>
              <a:t>The </a:t>
            </a:r>
            <a:r>
              <a:rPr lang="en-US" sz="2400" u="sng" dirty="0"/>
              <a:t>expected value of a decision alternative</a:t>
            </a:r>
            <a:r>
              <a:rPr lang="en-US" sz="2400" dirty="0"/>
              <a:t> is the sum of weighted payoffs for the decision alternative.</a:t>
            </a:r>
            <a:endParaRPr lang="en-SG" sz="2400" dirty="0"/>
          </a:p>
          <a:p>
            <a:r>
              <a:rPr lang="en-SG" sz="2400" dirty="0"/>
              <a:t>PDC is optimistic about the potential for the luxury high-rise condominium complex</a:t>
            </a:r>
          </a:p>
          <a:p>
            <a:r>
              <a:rPr lang="en-SG" sz="2400" dirty="0"/>
              <a:t>Suppose that this optimism leads to an initial subjective probability assessment of :</a:t>
            </a:r>
          </a:p>
          <a:p>
            <a:pPr marL="457200" lvl="1" indent="0">
              <a:buNone/>
            </a:pPr>
            <a:r>
              <a:rPr lang="en-SG" sz="2400" dirty="0">
                <a:solidFill>
                  <a:srgbClr val="FF0000"/>
                </a:solidFill>
              </a:rPr>
              <a:t>0.8</a:t>
            </a:r>
            <a:r>
              <a:rPr lang="en-SG" sz="2400" dirty="0"/>
              <a:t> that demand will be </a:t>
            </a:r>
            <a:r>
              <a:rPr lang="en-SG" sz="2400" dirty="0">
                <a:solidFill>
                  <a:srgbClr val="FF0000"/>
                </a:solidFill>
              </a:rPr>
              <a:t>strong</a:t>
            </a:r>
            <a:r>
              <a:rPr lang="en-SG" sz="2400" dirty="0"/>
              <a:t> (</a:t>
            </a:r>
            <a:r>
              <a:rPr lang="en-SG" sz="2400" i="1" dirty="0"/>
              <a:t>s</a:t>
            </a:r>
            <a:r>
              <a:rPr lang="en-SG" sz="2400" dirty="0"/>
              <a:t>1) </a:t>
            </a:r>
          </a:p>
          <a:p>
            <a:pPr marL="457200" lvl="1" indent="0">
              <a:buNone/>
            </a:pPr>
            <a:r>
              <a:rPr lang="en-SG" sz="2400" dirty="0">
                <a:solidFill>
                  <a:srgbClr val="FF0000"/>
                </a:solidFill>
              </a:rPr>
              <a:t>0.2</a:t>
            </a:r>
            <a:r>
              <a:rPr lang="en-SG" sz="2400" dirty="0"/>
              <a:t> that demand will be </a:t>
            </a:r>
            <a:r>
              <a:rPr lang="en-SG" sz="2400" dirty="0">
                <a:solidFill>
                  <a:srgbClr val="FF0000"/>
                </a:solidFill>
              </a:rPr>
              <a:t>weak</a:t>
            </a:r>
            <a:r>
              <a:rPr lang="en-SG" sz="2400" dirty="0"/>
              <a:t> (</a:t>
            </a:r>
            <a:r>
              <a:rPr lang="en-SG" sz="2400" i="1" dirty="0"/>
              <a:t>s</a:t>
            </a:r>
            <a:r>
              <a:rPr lang="en-SG" sz="2400" dirty="0"/>
              <a:t>2) </a:t>
            </a:r>
          </a:p>
          <a:p>
            <a:r>
              <a:rPr lang="en-SG" sz="2400" dirty="0"/>
              <a:t>Thus, </a:t>
            </a:r>
            <a:r>
              <a:rPr lang="en-SG" sz="2400" i="1" dirty="0"/>
              <a:t>P</a:t>
            </a:r>
            <a:r>
              <a:rPr lang="en-SG" sz="2400" dirty="0"/>
              <a:t>(</a:t>
            </a:r>
            <a:r>
              <a:rPr lang="en-SG" sz="2400" i="1" dirty="0"/>
              <a:t>s</a:t>
            </a:r>
            <a:r>
              <a:rPr lang="en-SG" sz="2400" dirty="0"/>
              <a:t>1)  0.8 and </a:t>
            </a:r>
            <a:r>
              <a:rPr lang="en-SG" sz="2400" i="1" dirty="0"/>
              <a:t>P</a:t>
            </a:r>
            <a:r>
              <a:rPr lang="en-SG" sz="2400" dirty="0"/>
              <a:t>(</a:t>
            </a:r>
            <a:r>
              <a:rPr lang="en-SG" sz="2400" i="1" dirty="0"/>
              <a:t>s</a:t>
            </a:r>
            <a:r>
              <a:rPr lang="en-SG" sz="2400" dirty="0"/>
              <a:t>2)  0.2</a:t>
            </a:r>
          </a:p>
        </p:txBody>
      </p:sp>
      <p:sp>
        <p:nvSpPr>
          <p:cNvPr id="4" name="Slide Number Placeholder 3"/>
          <p:cNvSpPr>
            <a:spLocks noGrp="1"/>
          </p:cNvSpPr>
          <p:nvPr>
            <p:ph type="sldNum" sz="quarter" idx="12"/>
          </p:nvPr>
        </p:nvSpPr>
        <p:spPr/>
        <p:txBody>
          <a:bodyPr/>
          <a:lstStyle/>
          <a:p>
            <a:fld id="{E3D02CBA-7AD2-4D7C-A74E-67F9EB53215C}" type="slidenum">
              <a:rPr lang="en-SG" smtClean="0"/>
              <a:pPr/>
              <a:t>15</a:t>
            </a:fld>
            <a:endParaRPr lang="en-SG"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4581128"/>
            <a:ext cx="601027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3568" y="5500103"/>
            <a:ext cx="3672408" cy="923330"/>
          </a:xfrm>
          <a:prstGeom prst="rect">
            <a:avLst/>
          </a:prstGeom>
        </p:spPr>
        <p:txBody>
          <a:bodyPr wrap="square">
            <a:spAutoFit/>
          </a:bodyPr>
          <a:lstStyle/>
          <a:p>
            <a:pPr lvl="1"/>
            <a:r>
              <a:rPr lang="en-SG" dirty="0">
                <a:solidFill>
                  <a:schemeClr val="accent6">
                    <a:lumMod val="75000"/>
                  </a:schemeClr>
                </a:solidFill>
              </a:rPr>
              <a:t>EV(</a:t>
            </a:r>
            <a:r>
              <a:rPr lang="en-SG" i="1" dirty="0">
                <a:solidFill>
                  <a:schemeClr val="accent6">
                    <a:lumMod val="75000"/>
                  </a:schemeClr>
                </a:solidFill>
              </a:rPr>
              <a:t>d</a:t>
            </a:r>
            <a:r>
              <a:rPr lang="en-SG" dirty="0">
                <a:solidFill>
                  <a:schemeClr val="accent6">
                    <a:lumMod val="75000"/>
                  </a:schemeClr>
                </a:solidFill>
              </a:rPr>
              <a:t>1) = 0.8(8) +  0.2(7) = 7.8</a:t>
            </a:r>
          </a:p>
          <a:p>
            <a:pPr lvl="1"/>
            <a:r>
              <a:rPr lang="en-SG" dirty="0">
                <a:solidFill>
                  <a:schemeClr val="accent6">
                    <a:lumMod val="75000"/>
                  </a:schemeClr>
                </a:solidFill>
              </a:rPr>
              <a:t>EV(</a:t>
            </a:r>
            <a:r>
              <a:rPr lang="en-SG" i="1" dirty="0">
                <a:solidFill>
                  <a:schemeClr val="accent6">
                    <a:lumMod val="75000"/>
                  </a:schemeClr>
                </a:solidFill>
              </a:rPr>
              <a:t>d</a:t>
            </a:r>
            <a:r>
              <a:rPr lang="en-SG" dirty="0">
                <a:solidFill>
                  <a:schemeClr val="accent6">
                    <a:lumMod val="75000"/>
                  </a:schemeClr>
                </a:solidFill>
              </a:rPr>
              <a:t>2) = 0.8(14) + 0.2(5) = 12.2</a:t>
            </a:r>
          </a:p>
          <a:p>
            <a:pPr lvl="1"/>
            <a:r>
              <a:rPr lang="en-SG" dirty="0">
                <a:solidFill>
                  <a:schemeClr val="accent6">
                    <a:lumMod val="75000"/>
                  </a:schemeClr>
                </a:solidFill>
              </a:rPr>
              <a:t>EV(</a:t>
            </a:r>
            <a:r>
              <a:rPr lang="en-SG" i="1" dirty="0">
                <a:solidFill>
                  <a:schemeClr val="accent6">
                    <a:lumMod val="75000"/>
                  </a:schemeClr>
                </a:solidFill>
              </a:rPr>
              <a:t>d</a:t>
            </a:r>
            <a:r>
              <a:rPr lang="en-SG" dirty="0">
                <a:solidFill>
                  <a:schemeClr val="accent6">
                    <a:lumMod val="75000"/>
                  </a:schemeClr>
                </a:solidFill>
              </a:rPr>
              <a:t>3) = 0.8(20) + 0.2(-9) = 14.2</a:t>
            </a:r>
          </a:p>
        </p:txBody>
      </p:sp>
      <p:cxnSp>
        <p:nvCxnSpPr>
          <p:cNvPr id="8" name="Straight Arrow Connector 7"/>
          <p:cNvCxnSpPr>
            <a:stCxn id="12" idx="2"/>
          </p:cNvCxnSpPr>
          <p:nvPr/>
        </p:nvCxnSpPr>
        <p:spPr>
          <a:xfrm flipH="1">
            <a:off x="2555776" y="4923156"/>
            <a:ext cx="1296144" cy="6660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3" idx="2"/>
          </p:cNvCxnSpPr>
          <p:nvPr/>
        </p:nvCxnSpPr>
        <p:spPr>
          <a:xfrm flipH="1">
            <a:off x="3347864" y="4897346"/>
            <a:ext cx="2664296" cy="6918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851920" y="4797152"/>
            <a:ext cx="393651" cy="252007"/>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p:cNvSpPr/>
          <p:nvPr/>
        </p:nvSpPr>
        <p:spPr>
          <a:xfrm>
            <a:off x="6012160" y="4761127"/>
            <a:ext cx="393651" cy="27243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ounded Rectangle 6"/>
          <p:cNvSpPr/>
          <p:nvPr/>
        </p:nvSpPr>
        <p:spPr>
          <a:xfrm>
            <a:off x="874653" y="3132655"/>
            <a:ext cx="4608512" cy="864096"/>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ight Arrow 13"/>
          <p:cNvSpPr/>
          <p:nvPr/>
        </p:nvSpPr>
        <p:spPr>
          <a:xfrm rot="10800000">
            <a:off x="4254331" y="6143174"/>
            <a:ext cx="288032" cy="21602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38337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D8C05DB-A33B-4CA3-B1CF-8DEEDD54CAB8}"/>
              </a:ext>
            </a:extLst>
          </p:cNvPr>
          <p:cNvPicPr>
            <a:picLocks noChangeAspect="1"/>
          </p:cNvPicPr>
          <p:nvPr/>
        </p:nvPicPr>
        <p:blipFill>
          <a:blip r:embed="rId2"/>
          <a:stretch>
            <a:fillRect/>
          </a:stretch>
        </p:blipFill>
        <p:spPr>
          <a:xfrm>
            <a:off x="728171" y="1265183"/>
            <a:ext cx="5151992" cy="5238190"/>
          </a:xfrm>
          <a:prstGeom prst="rect">
            <a:avLst/>
          </a:prstGeom>
        </p:spPr>
      </p:pic>
      <p:sp>
        <p:nvSpPr>
          <p:cNvPr id="2" name="Title 1"/>
          <p:cNvSpPr>
            <a:spLocks noGrp="1"/>
          </p:cNvSpPr>
          <p:nvPr>
            <p:ph type="title"/>
          </p:nvPr>
        </p:nvSpPr>
        <p:spPr>
          <a:xfrm>
            <a:off x="457200" y="0"/>
            <a:ext cx="8229600" cy="873745"/>
          </a:xfrm>
        </p:spPr>
        <p:txBody>
          <a:bodyPr/>
          <a:lstStyle/>
          <a:p>
            <a:r>
              <a:rPr lang="en-GB" b="1" dirty="0">
                <a:solidFill>
                  <a:srgbClr val="0000FF"/>
                </a:solidFill>
              </a:rPr>
              <a:t>PDC Decision Trees</a:t>
            </a:r>
            <a:endParaRPr lang="en-SG" b="1" dirty="0">
              <a:solidFill>
                <a:srgbClr val="0000FF"/>
              </a:solidFill>
            </a:endParaRPr>
          </a:p>
        </p:txBody>
      </p:sp>
      <p:sp>
        <p:nvSpPr>
          <p:cNvPr id="3" name="Content Placeholder 2"/>
          <p:cNvSpPr>
            <a:spLocks noGrp="1"/>
          </p:cNvSpPr>
          <p:nvPr>
            <p:ph idx="1"/>
          </p:nvPr>
        </p:nvSpPr>
        <p:spPr>
          <a:xfrm>
            <a:off x="457200" y="764704"/>
            <a:ext cx="8525338" cy="5030019"/>
          </a:xfrm>
        </p:spPr>
        <p:txBody>
          <a:bodyPr>
            <a:normAutofit/>
          </a:bodyPr>
          <a:lstStyle/>
          <a:p>
            <a:r>
              <a:rPr lang="en-US" sz="2400" dirty="0"/>
              <a:t>A </a:t>
            </a:r>
            <a:r>
              <a:rPr lang="en-US" sz="2400" u="sng" dirty="0"/>
              <a:t>decision tree</a:t>
            </a:r>
            <a:r>
              <a:rPr lang="en-US" sz="2400" dirty="0"/>
              <a:t> is a chronological representation of the problem</a:t>
            </a:r>
            <a:endParaRPr lang="en-SG" sz="2400"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16</a:t>
            </a:fld>
            <a:endParaRPr lang="en-SG"/>
          </a:p>
        </p:txBody>
      </p:sp>
      <p:grpSp>
        <p:nvGrpSpPr>
          <p:cNvPr id="14" name="Group 13"/>
          <p:cNvGrpSpPr/>
          <p:nvPr/>
        </p:nvGrpSpPr>
        <p:grpSpPr>
          <a:xfrm>
            <a:off x="-108520" y="2933178"/>
            <a:ext cx="6039798" cy="3864126"/>
            <a:chOff x="4460628" y="2705386"/>
            <a:chExt cx="4381039" cy="2850869"/>
          </a:xfrm>
        </p:grpSpPr>
        <p:sp>
          <p:nvSpPr>
            <p:cNvPr id="5" name="TextBox 4"/>
            <p:cNvSpPr txBox="1"/>
            <p:nvPr/>
          </p:nvSpPr>
          <p:spPr>
            <a:xfrm>
              <a:off x="4460628" y="2705386"/>
              <a:ext cx="817853" cy="523220"/>
            </a:xfrm>
            <a:prstGeom prst="rect">
              <a:avLst/>
            </a:prstGeom>
            <a:noFill/>
          </p:spPr>
          <p:txBody>
            <a:bodyPr wrap="none" rtlCol="0">
              <a:spAutoFit/>
            </a:bodyPr>
            <a:lstStyle/>
            <a:p>
              <a:pPr algn="ctr"/>
              <a:r>
                <a:rPr lang="en-GB" sz="1400" b="1" dirty="0">
                  <a:solidFill>
                    <a:schemeClr val="accent6">
                      <a:lumMod val="75000"/>
                    </a:schemeClr>
                  </a:solidFill>
                </a:rPr>
                <a:t>Decision</a:t>
              </a:r>
            </a:p>
            <a:p>
              <a:pPr algn="ctr"/>
              <a:r>
                <a:rPr lang="en-GB" sz="1400" b="1" dirty="0">
                  <a:solidFill>
                    <a:schemeClr val="accent6">
                      <a:lumMod val="75000"/>
                    </a:schemeClr>
                  </a:solidFill>
                </a:rPr>
                <a:t>Node</a:t>
              </a:r>
              <a:endParaRPr lang="en-SG" sz="1400" b="1" dirty="0">
                <a:solidFill>
                  <a:schemeClr val="accent6">
                    <a:lumMod val="75000"/>
                  </a:schemeClr>
                </a:solidFill>
              </a:endParaRPr>
            </a:p>
          </p:txBody>
        </p:sp>
        <p:sp>
          <p:nvSpPr>
            <p:cNvPr id="7" name="TextBox 6"/>
            <p:cNvSpPr txBox="1"/>
            <p:nvPr/>
          </p:nvSpPr>
          <p:spPr>
            <a:xfrm>
              <a:off x="5352810" y="2753519"/>
              <a:ext cx="863571" cy="523220"/>
            </a:xfrm>
            <a:prstGeom prst="rect">
              <a:avLst/>
            </a:prstGeom>
            <a:noFill/>
          </p:spPr>
          <p:txBody>
            <a:bodyPr wrap="none" rtlCol="0">
              <a:spAutoFit/>
            </a:bodyPr>
            <a:lstStyle/>
            <a:p>
              <a:pPr algn="ctr"/>
              <a:r>
                <a:rPr lang="en-GB" sz="1400" b="1" dirty="0">
                  <a:solidFill>
                    <a:schemeClr val="accent6">
                      <a:lumMod val="75000"/>
                    </a:schemeClr>
                  </a:solidFill>
                </a:rPr>
                <a:t>Decision</a:t>
              </a:r>
            </a:p>
            <a:p>
              <a:pPr algn="ctr"/>
              <a:r>
                <a:rPr lang="en-GB" sz="1400" b="1" dirty="0">
                  <a:solidFill>
                    <a:schemeClr val="accent6">
                      <a:lumMod val="75000"/>
                    </a:schemeClr>
                  </a:solidFill>
                </a:rPr>
                <a:t>Branches</a:t>
              </a:r>
              <a:endParaRPr lang="en-SG" sz="1400" b="1" dirty="0">
                <a:solidFill>
                  <a:schemeClr val="accent6">
                    <a:lumMod val="75000"/>
                  </a:schemeClr>
                </a:solidFill>
              </a:endParaRPr>
            </a:p>
          </p:txBody>
        </p:sp>
        <p:sp>
          <p:nvSpPr>
            <p:cNvPr id="8" name="TextBox 7"/>
            <p:cNvSpPr txBox="1"/>
            <p:nvPr/>
          </p:nvSpPr>
          <p:spPr>
            <a:xfrm>
              <a:off x="6842784" y="5329184"/>
              <a:ext cx="1998883" cy="227071"/>
            </a:xfrm>
            <a:prstGeom prst="rect">
              <a:avLst/>
            </a:prstGeom>
            <a:noFill/>
          </p:spPr>
          <p:txBody>
            <a:bodyPr wrap="square" rtlCol="0">
              <a:spAutoFit/>
            </a:bodyPr>
            <a:lstStyle/>
            <a:p>
              <a:r>
                <a:rPr lang="en-GB" sz="1400" b="1" dirty="0">
                  <a:solidFill>
                    <a:schemeClr val="accent6">
                      <a:lumMod val="75000"/>
                    </a:schemeClr>
                  </a:solidFill>
                </a:rPr>
                <a:t>Sum of P(s</a:t>
              </a:r>
              <a:r>
                <a:rPr lang="en-GB" sz="1400" b="1" baseline="-25000" dirty="0">
                  <a:solidFill>
                    <a:schemeClr val="accent6">
                      <a:lumMod val="75000"/>
                    </a:schemeClr>
                  </a:solidFill>
                </a:rPr>
                <a:t>1</a:t>
              </a:r>
              <a:r>
                <a:rPr lang="en-GB" sz="1400" b="1" dirty="0">
                  <a:solidFill>
                    <a:schemeClr val="accent6">
                      <a:lumMod val="75000"/>
                    </a:schemeClr>
                  </a:solidFill>
                </a:rPr>
                <a:t>) and P(s</a:t>
              </a:r>
              <a:r>
                <a:rPr lang="en-GB" sz="1400" b="1" baseline="-25000" dirty="0">
                  <a:solidFill>
                    <a:schemeClr val="accent6">
                      <a:lumMod val="75000"/>
                    </a:schemeClr>
                  </a:solidFill>
                </a:rPr>
                <a:t>2</a:t>
              </a:r>
              <a:r>
                <a:rPr lang="en-GB" sz="1400" b="1" dirty="0">
                  <a:solidFill>
                    <a:schemeClr val="accent6">
                      <a:lumMod val="75000"/>
                    </a:schemeClr>
                  </a:solidFill>
                </a:rPr>
                <a:t>) must  be 1</a:t>
              </a:r>
              <a:endParaRPr lang="en-SG" sz="1400" b="1" dirty="0">
                <a:solidFill>
                  <a:schemeClr val="accent6">
                    <a:lumMod val="75000"/>
                  </a:schemeClr>
                </a:solidFill>
              </a:endParaRPr>
            </a:p>
          </p:txBody>
        </p:sp>
        <p:cxnSp>
          <p:nvCxnSpPr>
            <p:cNvPr id="9" name="Straight Arrow Connector 8"/>
            <p:cNvCxnSpPr/>
            <p:nvPr/>
          </p:nvCxnSpPr>
          <p:spPr>
            <a:xfrm>
              <a:off x="4912179" y="3041364"/>
              <a:ext cx="155353" cy="21602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5601871" y="3104963"/>
              <a:ext cx="47965" cy="24728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Content Placeholder 2"/>
          <p:cNvSpPr txBox="1">
            <a:spLocks/>
          </p:cNvSpPr>
          <p:nvPr/>
        </p:nvSpPr>
        <p:spPr>
          <a:xfrm>
            <a:off x="4092673" y="1268760"/>
            <a:ext cx="4114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SG" sz="2400" dirty="0"/>
          </a:p>
        </p:txBody>
      </p:sp>
      <p:sp>
        <p:nvSpPr>
          <p:cNvPr id="21" name="Rounded Rectangle 20"/>
          <p:cNvSpPr/>
          <p:nvPr/>
        </p:nvSpPr>
        <p:spPr>
          <a:xfrm>
            <a:off x="3630202" y="4959588"/>
            <a:ext cx="1174845" cy="1543785"/>
          </a:xfrm>
          <a:prstGeom prst="roundRect">
            <a:avLst>
              <a:gd name="adj" fmla="val 10857"/>
            </a:avLst>
          </a:prstGeom>
          <a:noFill/>
          <a:ln>
            <a:solidFill>
              <a:schemeClr val="accent6">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p:cNvSpPr txBox="1"/>
          <p:nvPr/>
        </p:nvSpPr>
        <p:spPr>
          <a:xfrm>
            <a:off x="2469413" y="1139590"/>
            <a:ext cx="863571" cy="523220"/>
          </a:xfrm>
          <a:prstGeom prst="rect">
            <a:avLst/>
          </a:prstGeom>
          <a:noFill/>
        </p:spPr>
        <p:txBody>
          <a:bodyPr wrap="none" rtlCol="0">
            <a:spAutoFit/>
          </a:bodyPr>
          <a:lstStyle/>
          <a:p>
            <a:pPr algn="ctr"/>
            <a:r>
              <a:rPr lang="en-GB" sz="1400" b="1" dirty="0">
                <a:solidFill>
                  <a:schemeClr val="accent6">
                    <a:lumMod val="75000"/>
                  </a:schemeClr>
                </a:solidFill>
              </a:rPr>
              <a:t>Chance</a:t>
            </a:r>
          </a:p>
          <a:p>
            <a:pPr algn="ctr"/>
            <a:r>
              <a:rPr lang="en-GB" sz="1400" b="1" dirty="0">
                <a:solidFill>
                  <a:schemeClr val="accent6">
                    <a:lumMod val="75000"/>
                  </a:schemeClr>
                </a:solidFill>
              </a:rPr>
              <a:t>Branches</a:t>
            </a:r>
            <a:endParaRPr lang="en-SG" sz="1400" b="1" dirty="0">
              <a:solidFill>
                <a:schemeClr val="accent6">
                  <a:lumMod val="75000"/>
                </a:schemeClr>
              </a:solidFill>
            </a:endParaRPr>
          </a:p>
        </p:txBody>
      </p:sp>
      <p:cxnSp>
        <p:nvCxnSpPr>
          <p:cNvPr id="25" name="Straight Arrow Connector 24"/>
          <p:cNvCxnSpPr>
            <a:cxnSpLocks/>
          </p:cNvCxnSpPr>
          <p:nvPr/>
        </p:nvCxnSpPr>
        <p:spPr>
          <a:xfrm>
            <a:off x="3261007" y="1379528"/>
            <a:ext cx="204945" cy="16190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71740" y="2213725"/>
            <a:ext cx="598305" cy="523220"/>
          </a:xfrm>
          <a:prstGeom prst="rect">
            <a:avLst/>
          </a:prstGeom>
          <a:noFill/>
        </p:spPr>
        <p:txBody>
          <a:bodyPr wrap="none" rtlCol="0">
            <a:spAutoFit/>
          </a:bodyPr>
          <a:lstStyle/>
          <a:p>
            <a:pPr algn="ctr"/>
            <a:r>
              <a:rPr lang="en-GB" sz="1400" b="1" dirty="0">
                <a:solidFill>
                  <a:schemeClr val="accent6">
                    <a:lumMod val="75000"/>
                  </a:schemeClr>
                </a:solidFill>
              </a:rPr>
              <a:t>Event</a:t>
            </a:r>
          </a:p>
          <a:p>
            <a:pPr algn="ctr"/>
            <a:r>
              <a:rPr lang="en-GB" sz="1400" b="1" dirty="0">
                <a:solidFill>
                  <a:schemeClr val="accent6">
                    <a:lumMod val="75000"/>
                  </a:schemeClr>
                </a:solidFill>
              </a:rPr>
              <a:t>Node</a:t>
            </a:r>
            <a:endParaRPr lang="en-SG" sz="1400" b="1" dirty="0">
              <a:solidFill>
                <a:schemeClr val="accent6">
                  <a:lumMod val="75000"/>
                </a:schemeClr>
              </a:solidFill>
            </a:endParaRPr>
          </a:p>
        </p:txBody>
      </p:sp>
      <p:cxnSp>
        <p:nvCxnSpPr>
          <p:cNvPr id="22" name="Straight Arrow Connector 21"/>
          <p:cNvCxnSpPr>
            <a:cxnSpLocks/>
          </p:cNvCxnSpPr>
          <p:nvPr/>
        </p:nvCxnSpPr>
        <p:spPr>
          <a:xfrm flipV="1">
            <a:off x="2829222" y="2096004"/>
            <a:ext cx="240823" cy="13308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BB5412B-8B91-41EF-9AFD-E895B1809232}"/>
              </a:ext>
            </a:extLst>
          </p:cNvPr>
          <p:cNvSpPr/>
          <p:nvPr/>
        </p:nvSpPr>
        <p:spPr>
          <a:xfrm>
            <a:off x="5490107" y="1662810"/>
            <a:ext cx="3672408" cy="4247317"/>
          </a:xfrm>
          <a:prstGeom prst="rect">
            <a:avLst/>
          </a:prstGeom>
        </p:spPr>
        <p:txBody>
          <a:bodyPr wrap="square">
            <a:spAutoFit/>
          </a:bodyPr>
          <a:lstStyle/>
          <a:p>
            <a:pPr lvl="1"/>
            <a:r>
              <a:rPr lang="en-SG" dirty="0">
                <a:solidFill>
                  <a:schemeClr val="accent6">
                    <a:lumMod val="75000"/>
                  </a:schemeClr>
                </a:solidFill>
              </a:rPr>
              <a:t>EV(</a:t>
            </a:r>
            <a:r>
              <a:rPr lang="en-SG" i="1" dirty="0">
                <a:solidFill>
                  <a:schemeClr val="accent6">
                    <a:lumMod val="75000"/>
                  </a:schemeClr>
                </a:solidFill>
              </a:rPr>
              <a:t>d</a:t>
            </a:r>
            <a:r>
              <a:rPr lang="en-SG" dirty="0">
                <a:solidFill>
                  <a:schemeClr val="accent6">
                    <a:lumMod val="75000"/>
                  </a:schemeClr>
                </a:solidFill>
              </a:rPr>
              <a:t>1) = 0.8(8) +  0.2(7) = 7.8</a:t>
            </a: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r>
              <a:rPr lang="en-SG" dirty="0">
                <a:solidFill>
                  <a:schemeClr val="accent6">
                    <a:lumMod val="75000"/>
                  </a:schemeClr>
                </a:solidFill>
              </a:rPr>
              <a:t>EV(</a:t>
            </a:r>
            <a:r>
              <a:rPr lang="en-SG" i="1" dirty="0">
                <a:solidFill>
                  <a:schemeClr val="accent6">
                    <a:lumMod val="75000"/>
                  </a:schemeClr>
                </a:solidFill>
              </a:rPr>
              <a:t>d</a:t>
            </a:r>
            <a:r>
              <a:rPr lang="en-SG" dirty="0">
                <a:solidFill>
                  <a:schemeClr val="accent6">
                    <a:lumMod val="75000"/>
                  </a:schemeClr>
                </a:solidFill>
              </a:rPr>
              <a:t>2) = 0.8(14) + 0.2(5) = 12.2</a:t>
            </a: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endParaRPr lang="en-SG" dirty="0">
              <a:solidFill>
                <a:schemeClr val="accent6">
                  <a:lumMod val="75000"/>
                </a:schemeClr>
              </a:solidFill>
            </a:endParaRPr>
          </a:p>
          <a:p>
            <a:pPr lvl="1"/>
            <a:r>
              <a:rPr lang="en-SG" dirty="0">
                <a:solidFill>
                  <a:schemeClr val="accent6">
                    <a:lumMod val="75000"/>
                  </a:schemeClr>
                </a:solidFill>
              </a:rPr>
              <a:t>EV(</a:t>
            </a:r>
            <a:r>
              <a:rPr lang="en-SG" i="1" dirty="0">
                <a:solidFill>
                  <a:schemeClr val="accent6">
                    <a:lumMod val="75000"/>
                  </a:schemeClr>
                </a:solidFill>
              </a:rPr>
              <a:t>d</a:t>
            </a:r>
            <a:r>
              <a:rPr lang="en-SG" dirty="0">
                <a:solidFill>
                  <a:schemeClr val="accent6">
                    <a:lumMod val="75000"/>
                  </a:schemeClr>
                </a:solidFill>
              </a:rPr>
              <a:t>3) = 0.8(20) + 0.2(-9) = 14.2</a:t>
            </a:r>
          </a:p>
        </p:txBody>
      </p:sp>
    </p:spTree>
    <p:extLst>
      <p:ext uri="{BB962C8B-B14F-4D97-AF65-F5344CB8AC3E}">
        <p14:creationId xmlns:p14="http://schemas.microsoft.com/office/powerpoint/2010/main" val="146040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GB" b="1" dirty="0">
                <a:solidFill>
                  <a:srgbClr val="0000FF"/>
                </a:solidFill>
              </a:rPr>
              <a:t>Exercise 3 </a:t>
            </a:r>
            <a:endParaRPr lang="en-SG" b="1" dirty="0">
              <a:solidFill>
                <a:srgbClr val="0000FF"/>
              </a:solidFill>
            </a:endParaRPr>
          </a:p>
        </p:txBody>
      </p:sp>
      <p:sp>
        <p:nvSpPr>
          <p:cNvPr id="4" name="Slide Number Placeholder 3"/>
          <p:cNvSpPr>
            <a:spLocks noGrp="1"/>
          </p:cNvSpPr>
          <p:nvPr>
            <p:ph type="sldNum" sz="quarter" idx="12"/>
          </p:nvPr>
        </p:nvSpPr>
        <p:spPr/>
        <p:txBody>
          <a:bodyPr/>
          <a:lstStyle/>
          <a:p>
            <a:fld id="{E3D02CBA-7AD2-4D7C-A74E-67F9EB53215C}" type="slidenum">
              <a:rPr lang="en-SG" smtClean="0"/>
              <a:pPr/>
              <a:t>17</a:t>
            </a:fld>
            <a:endParaRPr lang="en-SG"/>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7001" y="1378175"/>
            <a:ext cx="64293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335362" y="836712"/>
            <a:ext cx="4667240" cy="369332"/>
          </a:xfrm>
          <a:prstGeom prst="rect">
            <a:avLst/>
          </a:prstGeom>
        </p:spPr>
        <p:txBody>
          <a:bodyPr wrap="none">
            <a:spAutoFit/>
          </a:bodyPr>
          <a:lstStyle/>
          <a:p>
            <a:r>
              <a:rPr lang="en-GB" dirty="0"/>
              <a:t>(From reference text, Chapter 4 , Q5 , page 133)</a:t>
            </a:r>
            <a:endParaRPr lang="en-SG" dirty="0"/>
          </a:p>
        </p:txBody>
      </p:sp>
      <p:sp>
        <p:nvSpPr>
          <p:cNvPr id="6" name="TextBox 5"/>
          <p:cNvSpPr txBox="1"/>
          <p:nvPr/>
        </p:nvSpPr>
        <p:spPr>
          <a:xfrm>
            <a:off x="1724729" y="3573016"/>
            <a:ext cx="5943615" cy="369332"/>
          </a:xfrm>
          <a:prstGeom prst="rect">
            <a:avLst/>
          </a:prstGeom>
          <a:noFill/>
        </p:spPr>
        <p:txBody>
          <a:bodyPr wrap="none" rtlCol="0">
            <a:spAutoFit/>
          </a:bodyPr>
          <a:lstStyle/>
          <a:p>
            <a:r>
              <a:rPr lang="en-GB" dirty="0"/>
              <a:t>(Hint – first draw the decision tree and then compute the EV.)</a:t>
            </a:r>
            <a:endParaRPr lang="en-SG" dirty="0"/>
          </a:p>
        </p:txBody>
      </p:sp>
    </p:spTree>
    <p:extLst>
      <p:ext uri="{BB962C8B-B14F-4D97-AF65-F5344CB8AC3E}">
        <p14:creationId xmlns:p14="http://schemas.microsoft.com/office/powerpoint/2010/main" val="3854605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06090"/>
          </a:xfrm>
        </p:spPr>
        <p:txBody>
          <a:bodyPr>
            <a:normAutofit fontScale="90000"/>
          </a:bodyPr>
          <a:lstStyle/>
          <a:p>
            <a:r>
              <a:rPr lang="en-GB" b="1" dirty="0">
                <a:solidFill>
                  <a:srgbClr val="0000FF"/>
                </a:solidFill>
              </a:rPr>
              <a:t>Exercise 3 - working </a:t>
            </a:r>
            <a:endParaRPr lang="en-SG" b="1" dirty="0">
              <a:solidFill>
                <a:srgbClr val="0000FF"/>
              </a:solidFill>
            </a:endParaRPr>
          </a:p>
        </p:txBody>
      </p:sp>
      <p:sp>
        <p:nvSpPr>
          <p:cNvPr id="4" name="Slide Number Placeholder 3"/>
          <p:cNvSpPr>
            <a:spLocks noGrp="1"/>
          </p:cNvSpPr>
          <p:nvPr>
            <p:ph type="sldNum" sz="quarter" idx="12"/>
          </p:nvPr>
        </p:nvSpPr>
        <p:spPr/>
        <p:txBody>
          <a:bodyPr/>
          <a:lstStyle/>
          <a:p>
            <a:fld id="{E3D02CBA-7AD2-4D7C-A74E-67F9EB53215C}" type="slidenum">
              <a:rPr lang="en-SG" smtClean="0"/>
              <a:pPr/>
              <a:t>18</a:t>
            </a:fld>
            <a:endParaRPr lang="en-SG"/>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573" t="49090" r="11200"/>
          <a:stretch/>
        </p:blipFill>
        <p:spPr bwMode="auto">
          <a:xfrm>
            <a:off x="473576" y="706090"/>
            <a:ext cx="5234371" cy="1154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04526876-479C-4EB9-B818-58657F2F403B}"/>
              </a:ext>
            </a:extLst>
          </p:cNvPr>
          <p:cNvSpPr txBox="1"/>
          <p:nvPr/>
        </p:nvSpPr>
        <p:spPr>
          <a:xfrm>
            <a:off x="5912640" y="937455"/>
            <a:ext cx="1281120" cy="923330"/>
          </a:xfrm>
          <a:prstGeom prst="rect">
            <a:avLst/>
          </a:prstGeom>
          <a:noFill/>
        </p:spPr>
        <p:txBody>
          <a:bodyPr wrap="none" rtlCol="0">
            <a:spAutoFit/>
          </a:bodyPr>
          <a:lstStyle/>
          <a:p>
            <a:r>
              <a:rPr lang="en-US" dirty="0"/>
              <a:t>P(s1) = 0.65</a:t>
            </a:r>
          </a:p>
          <a:p>
            <a:r>
              <a:rPr lang="en-US" dirty="0"/>
              <a:t>P(s2) = 0.15</a:t>
            </a:r>
          </a:p>
          <a:p>
            <a:r>
              <a:rPr lang="en-US" dirty="0"/>
              <a:t>P(s3) = 0.20</a:t>
            </a:r>
            <a:endParaRPr lang="en-SG" dirty="0"/>
          </a:p>
        </p:txBody>
      </p:sp>
    </p:spTree>
    <p:extLst>
      <p:ext uri="{BB962C8B-B14F-4D97-AF65-F5344CB8AC3E}">
        <p14:creationId xmlns:p14="http://schemas.microsoft.com/office/powerpoint/2010/main" val="2251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GB" b="1" dirty="0">
                <a:solidFill>
                  <a:srgbClr val="0000FF"/>
                </a:solidFill>
              </a:rPr>
              <a:t>Exercise 3 - answer</a:t>
            </a:r>
            <a:endParaRPr lang="en-SG" dirty="0"/>
          </a:p>
        </p:txBody>
      </p:sp>
      <p:sp>
        <p:nvSpPr>
          <p:cNvPr id="3" name="Content Placeholder 2"/>
          <p:cNvSpPr>
            <a:spLocks noGrp="1"/>
          </p:cNvSpPr>
          <p:nvPr>
            <p:ph idx="1"/>
          </p:nvPr>
        </p:nvSpPr>
        <p:spPr>
          <a:xfrm>
            <a:off x="467544" y="1196752"/>
            <a:ext cx="8229600" cy="4525963"/>
          </a:xfrm>
        </p:spPr>
        <p:txBody>
          <a:bodyPr>
            <a:normAutofit/>
          </a:bodyPr>
          <a:lstStyle/>
          <a:p>
            <a:r>
              <a:rPr lang="en-SG" sz="2800" dirty="0">
                <a:solidFill>
                  <a:srgbClr val="FF0000"/>
                </a:solidFill>
              </a:rPr>
              <a:t>EV(</a:t>
            </a:r>
            <a:r>
              <a:rPr lang="en-SG" sz="2800" i="1" dirty="0">
                <a:solidFill>
                  <a:srgbClr val="FF0000"/>
                </a:solidFill>
              </a:rPr>
              <a:t>d</a:t>
            </a:r>
            <a:r>
              <a:rPr lang="en-SG" sz="2800" dirty="0">
                <a:solidFill>
                  <a:srgbClr val="FF0000"/>
                </a:solidFill>
              </a:rPr>
              <a:t>1) = 0.65(250) + 0.15(100) + 0.20(25) = 182.5 </a:t>
            </a:r>
          </a:p>
          <a:p>
            <a:r>
              <a:rPr lang="en-SG" sz="2800" dirty="0">
                <a:solidFill>
                  <a:srgbClr val="FF0000"/>
                </a:solidFill>
              </a:rPr>
              <a:t>EV(</a:t>
            </a:r>
            <a:r>
              <a:rPr lang="en-SG" sz="2800" i="1" dirty="0">
                <a:solidFill>
                  <a:srgbClr val="FF0000"/>
                </a:solidFill>
              </a:rPr>
              <a:t>d</a:t>
            </a:r>
            <a:r>
              <a:rPr lang="en-SG" sz="2800" dirty="0">
                <a:solidFill>
                  <a:srgbClr val="FF0000"/>
                </a:solidFill>
              </a:rPr>
              <a:t>2) = 0.65(100) + 0.15(100) + 0.20(75) = 95 </a:t>
            </a:r>
          </a:p>
          <a:p>
            <a:r>
              <a:rPr lang="en-SG" sz="2800" dirty="0">
                <a:solidFill>
                  <a:srgbClr val="FF0000"/>
                </a:solidFill>
              </a:rPr>
              <a:t>The optimal decision is </a:t>
            </a:r>
            <a:r>
              <a:rPr lang="en-SG" sz="2800" i="1" dirty="0">
                <a:solidFill>
                  <a:srgbClr val="FF0000"/>
                </a:solidFill>
              </a:rPr>
              <a:t>d</a:t>
            </a:r>
            <a:r>
              <a:rPr lang="en-SG" sz="2800" dirty="0">
                <a:solidFill>
                  <a:srgbClr val="FF0000"/>
                </a:solidFill>
              </a:rPr>
              <a:t>1 </a:t>
            </a:r>
          </a:p>
          <a:p>
            <a:endParaRPr lang="en-SG" sz="2800"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19</a:t>
            </a:fld>
            <a:endParaRPr lang="en-SG"/>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276872"/>
            <a:ext cx="3470951" cy="4379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74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00FF"/>
                </a:solidFill>
              </a:rPr>
              <a:t>Introduction</a:t>
            </a:r>
            <a:endParaRPr lang="en-SG" b="1" dirty="0">
              <a:solidFill>
                <a:srgbClr val="0000FF"/>
              </a:solidFill>
            </a:endParaRPr>
          </a:p>
        </p:txBody>
      </p:sp>
      <p:sp>
        <p:nvSpPr>
          <p:cNvPr id="3" name="Content Placeholder 2"/>
          <p:cNvSpPr>
            <a:spLocks noGrp="1"/>
          </p:cNvSpPr>
          <p:nvPr>
            <p:ph idx="1"/>
          </p:nvPr>
        </p:nvSpPr>
        <p:spPr>
          <a:xfrm>
            <a:off x="457200" y="1412776"/>
            <a:ext cx="8363272" cy="4525963"/>
          </a:xfrm>
        </p:spPr>
        <p:txBody>
          <a:bodyPr>
            <a:normAutofit fontScale="92500"/>
          </a:bodyPr>
          <a:lstStyle/>
          <a:p>
            <a:r>
              <a:rPr lang="en-SG" dirty="0"/>
              <a:t>Data-driven decision making can be used to determine an optimal strategy when a decision maker is faced with several decision alternatives and an uncertain pattern of future events</a:t>
            </a:r>
          </a:p>
          <a:p>
            <a:r>
              <a:rPr lang="en-SG" dirty="0"/>
              <a:t>Several scenarios could be developed to describe how the various factors affect the future events</a:t>
            </a:r>
          </a:p>
          <a:p>
            <a:r>
              <a:rPr lang="en-SG" dirty="0"/>
              <a:t>Probabilities can then be used to compute the potential profit or cost as a measure to select the best alternative</a:t>
            </a:r>
          </a:p>
          <a:p>
            <a:endParaRPr lang="en-SG"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2</a:t>
            </a:fld>
            <a:endParaRPr lang="en-SG"/>
          </a:p>
        </p:txBody>
      </p:sp>
    </p:spTree>
    <p:extLst>
      <p:ext uri="{BB962C8B-B14F-4D97-AF65-F5344CB8AC3E}">
        <p14:creationId xmlns:p14="http://schemas.microsoft.com/office/powerpoint/2010/main" val="297080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00FF"/>
                </a:solidFill>
              </a:rPr>
              <a:t>Approaches for Decision Making</a:t>
            </a:r>
            <a:endParaRPr lang="en-SG" b="1" dirty="0">
              <a:solidFill>
                <a:srgbClr val="0000FF"/>
              </a:solidFill>
            </a:endParaRPr>
          </a:p>
        </p:txBody>
      </p:sp>
      <p:sp>
        <p:nvSpPr>
          <p:cNvPr id="3" name="Content Placeholder 2"/>
          <p:cNvSpPr>
            <a:spLocks noGrp="1"/>
          </p:cNvSpPr>
          <p:nvPr>
            <p:ph idx="1"/>
          </p:nvPr>
        </p:nvSpPr>
        <p:spPr>
          <a:xfrm>
            <a:off x="457200" y="1340768"/>
            <a:ext cx="8229600" cy="4525963"/>
          </a:xfrm>
        </p:spPr>
        <p:txBody>
          <a:bodyPr/>
          <a:lstStyle/>
          <a:p>
            <a:r>
              <a:rPr lang="en-GB" dirty="0"/>
              <a:t>Decision Making can be generalized into 2 approaches:</a:t>
            </a:r>
          </a:p>
        </p:txBody>
      </p:sp>
      <p:sp>
        <p:nvSpPr>
          <p:cNvPr id="4" name="Slide Number Placeholder 3"/>
          <p:cNvSpPr>
            <a:spLocks noGrp="1"/>
          </p:cNvSpPr>
          <p:nvPr>
            <p:ph type="sldNum" sz="quarter" idx="12"/>
          </p:nvPr>
        </p:nvSpPr>
        <p:spPr/>
        <p:txBody>
          <a:bodyPr/>
          <a:lstStyle/>
          <a:p>
            <a:fld id="{E3D02CBA-7AD2-4D7C-A74E-67F9EB53215C}" type="slidenum">
              <a:rPr lang="en-SG" smtClean="0"/>
              <a:pPr/>
              <a:t>3</a:t>
            </a:fld>
            <a:endParaRPr lang="en-SG"/>
          </a:p>
        </p:txBody>
      </p:sp>
      <p:graphicFrame>
        <p:nvGraphicFramePr>
          <p:cNvPr id="5" name="Diagram 4"/>
          <p:cNvGraphicFramePr/>
          <p:nvPr>
            <p:extLst>
              <p:ext uri="{D42A27DB-BD31-4B8C-83A1-F6EECF244321}">
                <p14:modId xmlns:p14="http://schemas.microsoft.com/office/powerpoint/2010/main" val="3000844850"/>
              </p:ext>
            </p:extLst>
          </p:nvPr>
        </p:nvGraphicFramePr>
        <p:xfrm>
          <a:off x="971600" y="2420888"/>
          <a:ext cx="684076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860419" y="2564904"/>
            <a:ext cx="1143262" cy="369332"/>
          </a:xfrm>
          <a:prstGeom prst="rect">
            <a:avLst/>
          </a:prstGeom>
          <a:noFill/>
        </p:spPr>
        <p:txBody>
          <a:bodyPr wrap="none" rtlCol="0">
            <a:spAutoFit/>
          </a:bodyPr>
          <a:lstStyle/>
          <a:p>
            <a:r>
              <a:rPr lang="en-GB" dirty="0"/>
              <a:t>MAXIMAX</a:t>
            </a:r>
            <a:endParaRPr lang="en-SG" dirty="0"/>
          </a:p>
        </p:txBody>
      </p:sp>
      <p:sp>
        <p:nvSpPr>
          <p:cNvPr id="7" name="TextBox 6"/>
          <p:cNvSpPr txBox="1"/>
          <p:nvPr/>
        </p:nvSpPr>
        <p:spPr>
          <a:xfrm>
            <a:off x="7868295" y="3707740"/>
            <a:ext cx="1096775" cy="369332"/>
          </a:xfrm>
          <a:prstGeom prst="rect">
            <a:avLst/>
          </a:prstGeom>
          <a:noFill/>
        </p:spPr>
        <p:txBody>
          <a:bodyPr wrap="none" rtlCol="0">
            <a:spAutoFit/>
          </a:bodyPr>
          <a:lstStyle/>
          <a:p>
            <a:r>
              <a:rPr lang="en-GB" dirty="0"/>
              <a:t>MAXIMIN</a:t>
            </a:r>
            <a:endParaRPr lang="en-SG" dirty="0"/>
          </a:p>
        </p:txBody>
      </p:sp>
      <p:sp>
        <p:nvSpPr>
          <p:cNvPr id="8" name="Rectangle 7"/>
          <p:cNvSpPr/>
          <p:nvPr/>
        </p:nvSpPr>
        <p:spPr>
          <a:xfrm>
            <a:off x="7884368" y="4653136"/>
            <a:ext cx="1096775" cy="646331"/>
          </a:xfrm>
          <a:prstGeom prst="rect">
            <a:avLst/>
          </a:prstGeom>
        </p:spPr>
        <p:txBody>
          <a:bodyPr wrap="none">
            <a:spAutoFit/>
          </a:bodyPr>
          <a:lstStyle/>
          <a:p>
            <a:r>
              <a:rPr lang="en-GB" dirty="0"/>
              <a:t>MINIMAX</a:t>
            </a:r>
          </a:p>
          <a:p>
            <a:pPr algn="ctr"/>
            <a:r>
              <a:rPr lang="en-GB" dirty="0"/>
              <a:t>REGRET</a:t>
            </a:r>
            <a:endParaRPr lang="en-US" dirty="0"/>
          </a:p>
        </p:txBody>
      </p:sp>
    </p:spTree>
    <p:extLst>
      <p:ext uri="{BB962C8B-B14F-4D97-AF65-F5344CB8AC3E}">
        <p14:creationId xmlns:p14="http://schemas.microsoft.com/office/powerpoint/2010/main" val="138920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solidFill>
                  <a:srgbClr val="0000FF"/>
                </a:solidFill>
              </a:rPr>
              <a:t>Decision Making without Probabilities</a:t>
            </a:r>
            <a:endParaRPr lang="en-SG" b="1" dirty="0">
              <a:solidFill>
                <a:srgbClr val="0000FF"/>
              </a:solidFill>
            </a:endParaRPr>
          </a:p>
        </p:txBody>
      </p:sp>
      <p:sp>
        <p:nvSpPr>
          <p:cNvPr id="3" name="Content Placeholder 2"/>
          <p:cNvSpPr>
            <a:spLocks noGrp="1"/>
          </p:cNvSpPr>
          <p:nvPr>
            <p:ph idx="1"/>
          </p:nvPr>
        </p:nvSpPr>
        <p:spPr/>
        <p:txBody>
          <a:bodyPr>
            <a:normAutofit/>
          </a:bodyPr>
          <a:lstStyle/>
          <a:p>
            <a:pPr marL="0" indent="0">
              <a:buSzPct val="75000"/>
              <a:buNone/>
            </a:pPr>
            <a:r>
              <a:rPr lang="en-US" dirty="0"/>
              <a:t>When the </a:t>
            </a:r>
            <a:r>
              <a:rPr lang="en-US" dirty="0">
                <a:solidFill>
                  <a:srgbClr val="FF0000"/>
                </a:solidFill>
              </a:rPr>
              <a:t>probability information is not available </a:t>
            </a:r>
            <a:r>
              <a:rPr lang="en-US" dirty="0"/>
              <a:t>regarding the likelihood of the </a:t>
            </a:r>
            <a:r>
              <a:rPr lang="en-US" u="sng" dirty="0"/>
              <a:t>states of nature</a:t>
            </a:r>
            <a:r>
              <a:rPr lang="en-US" dirty="0"/>
              <a:t>, we adopt the following 3 methods: </a:t>
            </a:r>
          </a:p>
          <a:p>
            <a:pPr lvl="1">
              <a:buSzPct val="125000"/>
              <a:buFont typeface="Arial" pitchFamily="34" charset="0"/>
              <a:buChar char="•"/>
            </a:pPr>
            <a:r>
              <a:rPr lang="en-US" sz="3200" dirty="0"/>
              <a:t>the </a:t>
            </a:r>
            <a:r>
              <a:rPr lang="en-US" sz="3200" u="sng" dirty="0">
                <a:solidFill>
                  <a:schemeClr val="accent6">
                    <a:lumMod val="75000"/>
                  </a:schemeClr>
                </a:solidFill>
              </a:rPr>
              <a:t>optimistic</a:t>
            </a:r>
            <a:r>
              <a:rPr lang="en-US" sz="3200" dirty="0"/>
              <a:t> approach</a:t>
            </a:r>
            <a:endParaRPr lang="en-US" sz="3200" u="sng" dirty="0"/>
          </a:p>
          <a:p>
            <a:pPr lvl="1">
              <a:buSzPct val="125000"/>
              <a:buFont typeface="Arial" pitchFamily="34" charset="0"/>
              <a:buChar char="•"/>
            </a:pPr>
            <a:r>
              <a:rPr lang="en-US" sz="3200" dirty="0"/>
              <a:t>the </a:t>
            </a:r>
            <a:r>
              <a:rPr lang="en-US" sz="3200" u="sng" dirty="0">
                <a:solidFill>
                  <a:schemeClr val="accent6">
                    <a:lumMod val="75000"/>
                  </a:schemeClr>
                </a:solidFill>
              </a:rPr>
              <a:t>conservative</a:t>
            </a:r>
            <a:r>
              <a:rPr lang="en-US" sz="3200" dirty="0"/>
              <a:t> approach</a:t>
            </a:r>
            <a:endParaRPr lang="en-US" sz="3200" u="sng" dirty="0"/>
          </a:p>
          <a:p>
            <a:pPr lvl="1">
              <a:buSzPct val="125000"/>
              <a:buFont typeface="Arial" pitchFamily="34" charset="0"/>
              <a:buChar char="•"/>
            </a:pPr>
            <a:r>
              <a:rPr lang="en-US" sz="3200" dirty="0"/>
              <a:t>the </a:t>
            </a:r>
            <a:r>
              <a:rPr lang="en-US" sz="3200" u="sng" dirty="0">
                <a:solidFill>
                  <a:schemeClr val="accent6">
                    <a:lumMod val="75000"/>
                  </a:schemeClr>
                </a:solidFill>
              </a:rPr>
              <a:t>minimax regret</a:t>
            </a:r>
            <a:r>
              <a:rPr lang="en-US" sz="3200" dirty="0">
                <a:solidFill>
                  <a:schemeClr val="accent6">
                    <a:lumMod val="75000"/>
                  </a:schemeClr>
                </a:solidFill>
              </a:rPr>
              <a:t> </a:t>
            </a:r>
            <a:r>
              <a:rPr lang="en-US" sz="3200" dirty="0"/>
              <a:t>approach</a:t>
            </a:r>
          </a:p>
          <a:p>
            <a:pPr>
              <a:buSzPct val="125000"/>
            </a:pPr>
            <a:endParaRPr lang="en-SG"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4</a:t>
            </a:fld>
            <a:endParaRPr lang="en-SG"/>
          </a:p>
        </p:txBody>
      </p:sp>
      <p:sp>
        <p:nvSpPr>
          <p:cNvPr id="5" name="Rectangle 4"/>
          <p:cNvSpPr/>
          <p:nvPr/>
        </p:nvSpPr>
        <p:spPr>
          <a:xfrm>
            <a:off x="1403648" y="5157192"/>
            <a:ext cx="5760640" cy="830997"/>
          </a:xfrm>
          <a:prstGeom prst="rect">
            <a:avLst/>
          </a:prstGeom>
        </p:spPr>
        <p:txBody>
          <a:bodyPr wrap="square">
            <a:spAutoFit/>
          </a:bodyPr>
          <a:lstStyle/>
          <a:p>
            <a:r>
              <a:rPr lang="en-US" sz="2400" i="1" dirty="0">
                <a:solidFill>
                  <a:srgbClr val="FF0000"/>
                </a:solidFill>
              </a:rPr>
              <a:t>The </a:t>
            </a:r>
            <a:r>
              <a:rPr lang="en-US" sz="2400" i="1" u="sng" dirty="0"/>
              <a:t>states of nature</a:t>
            </a:r>
            <a:r>
              <a:rPr lang="en-US" sz="2400" i="1" dirty="0"/>
              <a:t> </a:t>
            </a:r>
            <a:r>
              <a:rPr lang="en-US" sz="2400" i="1" dirty="0">
                <a:solidFill>
                  <a:srgbClr val="FF0000"/>
                </a:solidFill>
              </a:rPr>
              <a:t>refer to future events that may possibly occur.</a:t>
            </a:r>
          </a:p>
        </p:txBody>
      </p:sp>
    </p:spTree>
    <p:extLst>
      <p:ext uri="{BB962C8B-B14F-4D97-AF65-F5344CB8AC3E}">
        <p14:creationId xmlns:p14="http://schemas.microsoft.com/office/powerpoint/2010/main" val="196140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lstStyle/>
          <a:p>
            <a:r>
              <a:rPr lang="en-GB" b="1" dirty="0">
                <a:solidFill>
                  <a:srgbClr val="0000FF"/>
                </a:solidFill>
              </a:rPr>
              <a:t>Scenario of the example</a:t>
            </a:r>
            <a:endParaRPr lang="en-SG" b="1" dirty="0">
              <a:solidFill>
                <a:srgbClr val="0000FF"/>
              </a:solidFill>
            </a:endParaRPr>
          </a:p>
        </p:txBody>
      </p:sp>
      <p:sp>
        <p:nvSpPr>
          <p:cNvPr id="3" name="Content Placeholder 2"/>
          <p:cNvSpPr>
            <a:spLocks noGrp="1"/>
          </p:cNvSpPr>
          <p:nvPr>
            <p:ph idx="1"/>
          </p:nvPr>
        </p:nvSpPr>
        <p:spPr>
          <a:xfrm>
            <a:off x="251520" y="1340768"/>
            <a:ext cx="8640960" cy="4525963"/>
          </a:xfrm>
        </p:spPr>
        <p:txBody>
          <a:bodyPr>
            <a:normAutofit/>
          </a:bodyPr>
          <a:lstStyle/>
          <a:p>
            <a:pPr marL="0" indent="0">
              <a:buSzPct val="75000"/>
              <a:buNone/>
            </a:pPr>
            <a:r>
              <a:rPr lang="en-US" sz="2400" dirty="0">
                <a:cs typeface="Times New Roman" pitchFamily="18" charset="0"/>
              </a:rPr>
              <a:t>Pittsburgh Development Corporation (PDC) purchased a piece of land that will be used for the site of building a new luxury condominium complex. </a:t>
            </a:r>
          </a:p>
          <a:p>
            <a:pPr marL="0" indent="0">
              <a:buSzPct val="75000"/>
              <a:buNone/>
            </a:pPr>
            <a:r>
              <a:rPr lang="en-US" sz="2400" dirty="0">
                <a:cs typeface="Times New Roman" pitchFamily="18" charset="0"/>
              </a:rPr>
              <a:t>PDC commissioned preliminary architectural drawings for three different projects: one with 30 (small complex) , one </a:t>
            </a:r>
            <a:r>
              <a:rPr lang="en-US" sz="2400">
                <a:cs typeface="Times New Roman" pitchFamily="18" charset="0"/>
              </a:rPr>
              <a:t>with 60 (</a:t>
            </a:r>
            <a:r>
              <a:rPr lang="en-US" sz="2400" dirty="0">
                <a:cs typeface="Times New Roman" pitchFamily="18" charset="0"/>
              </a:rPr>
              <a:t>medium complex), and one with 90 (large complex) condominiums. </a:t>
            </a:r>
          </a:p>
          <a:p>
            <a:pPr marL="0" indent="0">
              <a:buSzPct val="75000"/>
              <a:buNone/>
            </a:pPr>
            <a:r>
              <a:rPr lang="en-US" sz="2400" dirty="0">
                <a:cs typeface="Times New Roman" pitchFamily="18" charset="0"/>
              </a:rPr>
              <a:t>The financial success of the project depends upon the size of the condominium complex and the demand for the condominiums.</a:t>
            </a:r>
          </a:p>
          <a:p>
            <a:pPr marL="0" indent="0">
              <a:buSzPct val="75000"/>
              <a:buNone/>
            </a:pPr>
            <a:r>
              <a:rPr lang="en-US" sz="2400" dirty="0">
                <a:cs typeface="Times New Roman" pitchFamily="18" charset="0"/>
              </a:rPr>
              <a:t>The potential profits expressed in millions of dollars is shown below:</a:t>
            </a:r>
            <a:endParaRPr lang="en-SG" sz="2400"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5</a:t>
            </a:fld>
            <a:endParaRPr lang="en-SG"/>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5" y="4941168"/>
            <a:ext cx="70294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062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00FF"/>
                </a:solidFill>
              </a:rPr>
              <a:t>Optimistic Approach</a:t>
            </a:r>
            <a:endParaRPr lang="en-SG" b="1" dirty="0">
              <a:solidFill>
                <a:srgbClr val="0000FF"/>
              </a:solidFill>
            </a:endParaRPr>
          </a:p>
        </p:txBody>
      </p:sp>
      <p:sp>
        <p:nvSpPr>
          <p:cNvPr id="3" name="Content Placeholder 2"/>
          <p:cNvSpPr>
            <a:spLocks noGrp="1"/>
          </p:cNvSpPr>
          <p:nvPr>
            <p:ph idx="1"/>
          </p:nvPr>
        </p:nvSpPr>
        <p:spPr>
          <a:xfrm>
            <a:off x="457200" y="1268759"/>
            <a:ext cx="8229600" cy="5452715"/>
          </a:xfrm>
        </p:spPr>
        <p:txBody>
          <a:bodyPr>
            <a:normAutofit fontScale="85000" lnSpcReduction="20000"/>
          </a:bodyPr>
          <a:lstStyle/>
          <a:p>
            <a:r>
              <a:rPr lang="en-US" sz="3200" dirty="0"/>
              <a:t>For each decision the </a:t>
            </a:r>
            <a:r>
              <a:rPr lang="en-US" sz="3200" dirty="0">
                <a:solidFill>
                  <a:srgbClr val="FF0000"/>
                </a:solidFill>
              </a:rPr>
              <a:t>maximum payoff </a:t>
            </a:r>
            <a:r>
              <a:rPr lang="en-US" sz="3200" dirty="0"/>
              <a:t>is listed and then the decision corresponding to the </a:t>
            </a:r>
            <a:r>
              <a:rPr lang="en-US" sz="3200" dirty="0">
                <a:solidFill>
                  <a:srgbClr val="FF0000"/>
                </a:solidFill>
              </a:rPr>
              <a:t>maximum of these maximum payoffs</a:t>
            </a:r>
            <a:r>
              <a:rPr lang="en-US" sz="3200" dirty="0"/>
              <a:t> is selected</a:t>
            </a:r>
          </a:p>
          <a:p>
            <a:r>
              <a:rPr lang="en-US" sz="3200" dirty="0"/>
              <a:t>If the payoff was in terms of costs, the </a:t>
            </a:r>
            <a:r>
              <a:rPr lang="en-US" sz="3200" dirty="0">
                <a:solidFill>
                  <a:srgbClr val="0000FF"/>
                </a:solidFill>
              </a:rPr>
              <a:t>minimum costs </a:t>
            </a:r>
            <a:r>
              <a:rPr lang="en-US" sz="3200" dirty="0"/>
              <a:t>would be determined for each decision and then the decision corresponding to the </a:t>
            </a:r>
            <a:r>
              <a:rPr lang="en-US" sz="3200" dirty="0">
                <a:solidFill>
                  <a:srgbClr val="0000FF"/>
                </a:solidFill>
              </a:rPr>
              <a:t>minimum of these minimum costs </a:t>
            </a:r>
            <a:r>
              <a:rPr lang="en-US" sz="3200" dirty="0"/>
              <a:t>is selected </a:t>
            </a:r>
          </a:p>
          <a:p>
            <a:pPr lvl="1"/>
            <a:endParaRPr lang="en-US" dirty="0"/>
          </a:p>
          <a:p>
            <a:pPr lvl="1"/>
            <a:endParaRPr lang="en-US" dirty="0"/>
          </a:p>
          <a:p>
            <a:pPr lvl="1"/>
            <a:endParaRPr lang="en-US" dirty="0"/>
          </a:p>
          <a:p>
            <a:pPr lvl="1"/>
            <a:endParaRPr lang="en-US" dirty="0"/>
          </a:p>
          <a:p>
            <a:pPr marL="457200" lvl="1" indent="0">
              <a:buNone/>
            </a:pPr>
            <a:endParaRPr lang="en-US" dirty="0"/>
          </a:p>
          <a:p>
            <a:r>
              <a:rPr lang="en-GB" dirty="0"/>
              <a:t>Payoff Table =&gt; MAXIMAX approach</a:t>
            </a:r>
            <a:endParaRPr lang="en-US" dirty="0"/>
          </a:p>
          <a:p>
            <a:r>
              <a:rPr lang="en-US" dirty="0"/>
              <a:t>Cost Table =&gt; MINIMIN approach</a:t>
            </a:r>
          </a:p>
          <a:p>
            <a:endParaRPr lang="en-SG"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6</a:t>
            </a:fld>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5" y="3717032"/>
            <a:ext cx="70294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4331592" y="4892043"/>
            <a:ext cx="720080" cy="2880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p:cNvSpPr txBox="1"/>
          <p:nvPr/>
        </p:nvSpPr>
        <p:spPr>
          <a:xfrm>
            <a:off x="5212458" y="4447803"/>
            <a:ext cx="1087734" cy="646331"/>
          </a:xfrm>
          <a:prstGeom prst="rect">
            <a:avLst/>
          </a:prstGeom>
          <a:noFill/>
        </p:spPr>
        <p:txBody>
          <a:bodyPr wrap="none" rtlCol="0">
            <a:spAutoFit/>
          </a:bodyPr>
          <a:lstStyle/>
          <a:p>
            <a:pPr algn="ctr"/>
            <a:r>
              <a:rPr lang="en-GB" dirty="0" err="1">
                <a:solidFill>
                  <a:srgbClr val="FF0000"/>
                </a:solidFill>
              </a:rPr>
              <a:t>Maximax</a:t>
            </a:r>
            <a:r>
              <a:rPr lang="en-GB" dirty="0">
                <a:solidFill>
                  <a:srgbClr val="FF0000"/>
                </a:solidFill>
              </a:rPr>
              <a:t> </a:t>
            </a:r>
          </a:p>
          <a:p>
            <a:pPr algn="ctr"/>
            <a:r>
              <a:rPr lang="en-GB" dirty="0">
                <a:solidFill>
                  <a:srgbClr val="FF0000"/>
                </a:solidFill>
              </a:rPr>
              <a:t>decision</a:t>
            </a:r>
            <a:endParaRPr lang="en-SG" dirty="0">
              <a:solidFill>
                <a:srgbClr val="FF0000"/>
              </a:solidFill>
            </a:endParaRPr>
          </a:p>
        </p:txBody>
      </p:sp>
      <p:cxnSp>
        <p:nvCxnSpPr>
          <p:cNvPr id="9" name="Straight Arrow Connector 8"/>
          <p:cNvCxnSpPr/>
          <p:nvPr/>
        </p:nvCxnSpPr>
        <p:spPr>
          <a:xfrm flipH="1">
            <a:off x="4932040" y="4760518"/>
            <a:ext cx="360040" cy="11933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475656" y="4939667"/>
            <a:ext cx="1656184" cy="185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486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0000FF"/>
                </a:solidFill>
              </a:rPr>
              <a:t>Conservative Approach</a:t>
            </a:r>
            <a:endParaRPr lang="en-SG" b="1" dirty="0">
              <a:solidFill>
                <a:srgbClr val="0000FF"/>
              </a:solidFill>
            </a:endParaRPr>
          </a:p>
        </p:txBody>
      </p:sp>
      <p:sp>
        <p:nvSpPr>
          <p:cNvPr id="3" name="Content Placeholder 2"/>
          <p:cNvSpPr>
            <a:spLocks noGrp="1"/>
          </p:cNvSpPr>
          <p:nvPr>
            <p:ph idx="1"/>
          </p:nvPr>
        </p:nvSpPr>
        <p:spPr>
          <a:xfrm>
            <a:off x="457200" y="1268759"/>
            <a:ext cx="8229600" cy="5452715"/>
          </a:xfrm>
        </p:spPr>
        <p:txBody>
          <a:bodyPr>
            <a:normAutofit/>
          </a:bodyPr>
          <a:lstStyle/>
          <a:p>
            <a:r>
              <a:rPr lang="en-US" sz="2400" dirty="0"/>
              <a:t>For each decision the </a:t>
            </a:r>
            <a:r>
              <a:rPr lang="en-US" sz="2400" dirty="0">
                <a:solidFill>
                  <a:srgbClr val="FF0000"/>
                </a:solidFill>
              </a:rPr>
              <a:t>minimum payoff </a:t>
            </a:r>
            <a:r>
              <a:rPr lang="en-US" sz="2400" dirty="0"/>
              <a:t>is listed and then the decision corresponding to the </a:t>
            </a:r>
            <a:r>
              <a:rPr lang="en-US" sz="2400" dirty="0">
                <a:solidFill>
                  <a:srgbClr val="FF0000"/>
                </a:solidFill>
              </a:rPr>
              <a:t>maximum of these minimum payoffs</a:t>
            </a:r>
            <a:r>
              <a:rPr lang="en-US" sz="2400" dirty="0"/>
              <a:t> is selected</a:t>
            </a:r>
          </a:p>
          <a:p>
            <a:r>
              <a:rPr lang="en-US" sz="2400" dirty="0"/>
              <a:t>If the payoff was in terms of costs, the </a:t>
            </a:r>
            <a:r>
              <a:rPr lang="en-US" sz="2400" dirty="0">
                <a:solidFill>
                  <a:srgbClr val="0000FF"/>
                </a:solidFill>
              </a:rPr>
              <a:t>maximum costs </a:t>
            </a:r>
            <a:r>
              <a:rPr lang="en-US" sz="2400" dirty="0"/>
              <a:t>would be determined for each decision and then the decision corresponding to the </a:t>
            </a:r>
            <a:r>
              <a:rPr lang="en-US" sz="2400" dirty="0">
                <a:solidFill>
                  <a:srgbClr val="0000FF"/>
                </a:solidFill>
              </a:rPr>
              <a:t>minimum of these maximum costs </a:t>
            </a:r>
            <a:r>
              <a:rPr lang="en-US" sz="2400" dirty="0"/>
              <a:t>is selected </a:t>
            </a:r>
          </a:p>
          <a:p>
            <a:endParaRPr lang="en-US" sz="2400" dirty="0"/>
          </a:p>
          <a:p>
            <a:endParaRPr lang="en-US" sz="2400" dirty="0"/>
          </a:p>
          <a:p>
            <a:endParaRPr lang="en-US" sz="2400" dirty="0"/>
          </a:p>
          <a:p>
            <a:endParaRPr lang="en-US" sz="2400" dirty="0"/>
          </a:p>
          <a:p>
            <a:r>
              <a:rPr lang="en-GB" sz="2400" dirty="0"/>
              <a:t>Payoff Table =&gt; MAXIMIN approach</a:t>
            </a:r>
            <a:endParaRPr lang="en-US" sz="2400" dirty="0"/>
          </a:p>
          <a:p>
            <a:r>
              <a:rPr lang="en-US" sz="2400" dirty="0"/>
              <a:t>Cost Table =&gt; MINIMAX approach</a:t>
            </a:r>
            <a:endParaRPr lang="en-US" sz="2400" b="1" u="sng" dirty="0"/>
          </a:p>
          <a:p>
            <a:endParaRPr lang="en-SG" sz="2400" b="1"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7</a:t>
            </a:fld>
            <a:endParaRPr lang="en-SG"/>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275" y="3933056"/>
            <a:ext cx="70294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a:off x="6516216" y="4698960"/>
            <a:ext cx="720080" cy="2880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255483" y="4663827"/>
            <a:ext cx="1001685" cy="646331"/>
          </a:xfrm>
          <a:prstGeom prst="rect">
            <a:avLst/>
          </a:prstGeom>
          <a:noFill/>
        </p:spPr>
        <p:txBody>
          <a:bodyPr wrap="none" rtlCol="0">
            <a:spAutoFit/>
          </a:bodyPr>
          <a:lstStyle/>
          <a:p>
            <a:pPr algn="ctr"/>
            <a:r>
              <a:rPr lang="en-GB" dirty="0" err="1">
                <a:solidFill>
                  <a:srgbClr val="FF0000"/>
                </a:solidFill>
              </a:rPr>
              <a:t>Maximin</a:t>
            </a:r>
            <a:endParaRPr lang="en-GB" dirty="0">
              <a:solidFill>
                <a:srgbClr val="FF0000"/>
              </a:solidFill>
            </a:endParaRPr>
          </a:p>
          <a:p>
            <a:pPr algn="ctr"/>
            <a:r>
              <a:rPr lang="en-GB" dirty="0">
                <a:solidFill>
                  <a:srgbClr val="FF0000"/>
                </a:solidFill>
              </a:rPr>
              <a:t>decision</a:t>
            </a:r>
            <a:endParaRPr lang="en-SG" dirty="0">
              <a:solidFill>
                <a:srgbClr val="FF0000"/>
              </a:solidFill>
            </a:endParaRPr>
          </a:p>
        </p:txBody>
      </p:sp>
      <p:cxnSp>
        <p:nvCxnSpPr>
          <p:cNvPr id="8" name="Straight Arrow Connector 7"/>
          <p:cNvCxnSpPr/>
          <p:nvPr/>
        </p:nvCxnSpPr>
        <p:spPr>
          <a:xfrm flipV="1">
            <a:off x="6228184" y="4885076"/>
            <a:ext cx="288032" cy="667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475656" y="4754301"/>
            <a:ext cx="1656184" cy="185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5981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b="1" dirty="0" err="1">
                <a:solidFill>
                  <a:srgbClr val="0000FF"/>
                </a:solidFill>
              </a:rPr>
              <a:t>Minimax</a:t>
            </a:r>
            <a:r>
              <a:rPr lang="en-GB" b="1" dirty="0">
                <a:solidFill>
                  <a:srgbClr val="0000FF"/>
                </a:solidFill>
              </a:rPr>
              <a:t> Regret Approach</a:t>
            </a:r>
            <a:endParaRPr lang="en-SG" b="1" dirty="0">
              <a:solidFill>
                <a:srgbClr val="0000FF"/>
              </a:solidFill>
            </a:endParaRPr>
          </a:p>
        </p:txBody>
      </p:sp>
      <p:sp>
        <p:nvSpPr>
          <p:cNvPr id="3" name="Content Placeholder 2"/>
          <p:cNvSpPr>
            <a:spLocks noGrp="1"/>
          </p:cNvSpPr>
          <p:nvPr>
            <p:ph idx="1"/>
          </p:nvPr>
        </p:nvSpPr>
        <p:spPr>
          <a:xfrm>
            <a:off x="457200" y="1268760"/>
            <a:ext cx="8229600" cy="4525963"/>
          </a:xfrm>
        </p:spPr>
        <p:txBody>
          <a:bodyPr/>
          <a:lstStyle/>
          <a:p>
            <a:pPr marL="0" indent="0">
              <a:buNone/>
            </a:pPr>
            <a:endParaRPr lang="en-GB" dirty="0"/>
          </a:p>
          <a:p>
            <a:endParaRPr lang="en-GB" dirty="0"/>
          </a:p>
          <a:p>
            <a:endParaRPr lang="en-GB" dirty="0"/>
          </a:p>
          <a:p>
            <a:pPr marL="0" indent="0">
              <a:buNone/>
            </a:pPr>
            <a:r>
              <a:rPr lang="en-GB" dirty="0"/>
              <a:t>3. </a:t>
            </a:r>
            <a:endParaRPr lang="en-SG"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8</a:t>
            </a:fld>
            <a:endParaRPr lang="en-SG"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052736"/>
            <a:ext cx="7029450"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5245592"/>
            <a:ext cx="7029450" cy="13907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triped Right Arrow 5"/>
          <p:cNvSpPr/>
          <p:nvPr/>
        </p:nvSpPr>
        <p:spPr>
          <a:xfrm rot="5400000">
            <a:off x="3743907" y="2672916"/>
            <a:ext cx="288032" cy="504056"/>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3528" y="3140968"/>
            <a:ext cx="7058025"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Striped Right Arrow 8"/>
          <p:cNvSpPr/>
          <p:nvPr/>
        </p:nvSpPr>
        <p:spPr>
          <a:xfrm rot="5400000">
            <a:off x="3743908" y="4761148"/>
            <a:ext cx="288032" cy="504056"/>
          </a:xfrm>
          <a:prstGeom prst="strip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1390312" y="5940968"/>
            <a:ext cx="1656184" cy="212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p:nvPr/>
        </p:nvCxnSpPr>
        <p:spPr>
          <a:xfrm flipH="1">
            <a:off x="4067944" y="2348880"/>
            <a:ext cx="50405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215992" y="1965600"/>
            <a:ext cx="504056"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32840" y="3842464"/>
            <a:ext cx="829073" cy="738664"/>
          </a:xfrm>
          <a:prstGeom prst="rect">
            <a:avLst/>
          </a:prstGeom>
          <a:noFill/>
        </p:spPr>
        <p:txBody>
          <a:bodyPr wrap="none" rtlCol="0">
            <a:spAutoFit/>
          </a:bodyPr>
          <a:lstStyle/>
          <a:p>
            <a:r>
              <a:rPr lang="en-GB" sz="1400" b="1" dirty="0">
                <a:solidFill>
                  <a:srgbClr val="FF0000"/>
                </a:solidFill>
              </a:rPr>
              <a:t>(20 – 8)</a:t>
            </a:r>
          </a:p>
          <a:p>
            <a:r>
              <a:rPr lang="en-GB" sz="1400" b="1" dirty="0">
                <a:solidFill>
                  <a:srgbClr val="FF0000"/>
                </a:solidFill>
              </a:rPr>
              <a:t>(20 – 14)</a:t>
            </a:r>
          </a:p>
          <a:p>
            <a:r>
              <a:rPr lang="en-GB" sz="1400" b="1" dirty="0">
                <a:solidFill>
                  <a:srgbClr val="FF0000"/>
                </a:solidFill>
              </a:rPr>
              <a:t>(20 – 20)</a:t>
            </a:r>
            <a:endParaRPr lang="en-SG" sz="1400" b="1" dirty="0">
              <a:solidFill>
                <a:srgbClr val="FF0000"/>
              </a:solidFill>
            </a:endParaRPr>
          </a:p>
        </p:txBody>
      </p:sp>
      <p:sp>
        <p:nvSpPr>
          <p:cNvPr id="18" name="TextBox 17"/>
          <p:cNvSpPr txBox="1"/>
          <p:nvPr/>
        </p:nvSpPr>
        <p:spPr>
          <a:xfrm>
            <a:off x="6313946" y="3842464"/>
            <a:ext cx="809837" cy="738664"/>
          </a:xfrm>
          <a:prstGeom prst="rect">
            <a:avLst/>
          </a:prstGeom>
          <a:noFill/>
        </p:spPr>
        <p:txBody>
          <a:bodyPr wrap="none" rtlCol="0">
            <a:spAutoFit/>
          </a:bodyPr>
          <a:lstStyle/>
          <a:p>
            <a:r>
              <a:rPr lang="en-GB" sz="1400" b="1" dirty="0">
                <a:solidFill>
                  <a:srgbClr val="FF0000"/>
                </a:solidFill>
              </a:rPr>
              <a:t>(7 - 7)</a:t>
            </a:r>
          </a:p>
          <a:p>
            <a:r>
              <a:rPr lang="en-GB" sz="1400" b="1" dirty="0">
                <a:solidFill>
                  <a:srgbClr val="FF0000"/>
                </a:solidFill>
              </a:rPr>
              <a:t>(7 - 5)</a:t>
            </a:r>
          </a:p>
          <a:p>
            <a:r>
              <a:rPr lang="en-GB" sz="1400" b="1" dirty="0">
                <a:solidFill>
                  <a:srgbClr val="FF0000"/>
                </a:solidFill>
              </a:rPr>
              <a:t>(7 – (-9))</a:t>
            </a:r>
            <a:endParaRPr lang="en-SG" sz="1400" b="1" dirty="0">
              <a:solidFill>
                <a:srgbClr val="FF0000"/>
              </a:solidFill>
            </a:endParaRPr>
          </a:p>
        </p:txBody>
      </p:sp>
      <p:sp>
        <p:nvSpPr>
          <p:cNvPr id="19" name="TextBox 18"/>
          <p:cNvSpPr txBox="1"/>
          <p:nvPr/>
        </p:nvSpPr>
        <p:spPr>
          <a:xfrm>
            <a:off x="3347864" y="5661248"/>
            <a:ext cx="1022972" cy="738664"/>
          </a:xfrm>
          <a:prstGeom prst="rect">
            <a:avLst/>
          </a:prstGeom>
          <a:noFill/>
        </p:spPr>
        <p:txBody>
          <a:bodyPr wrap="none" rtlCol="0">
            <a:spAutoFit/>
          </a:bodyPr>
          <a:lstStyle/>
          <a:p>
            <a:pPr algn="r"/>
            <a:r>
              <a:rPr lang="en-GB" sz="1400" b="1" dirty="0">
                <a:solidFill>
                  <a:srgbClr val="FF0000"/>
                </a:solidFill>
              </a:rPr>
              <a:t>Max (12, 0)</a:t>
            </a:r>
          </a:p>
          <a:p>
            <a:pPr algn="r"/>
            <a:r>
              <a:rPr lang="en-GB" sz="1400" b="1" dirty="0">
                <a:solidFill>
                  <a:srgbClr val="FF0000"/>
                </a:solidFill>
              </a:rPr>
              <a:t>Max (6, 2)</a:t>
            </a:r>
          </a:p>
          <a:p>
            <a:pPr algn="r"/>
            <a:r>
              <a:rPr lang="en-GB" sz="1400" b="1" dirty="0">
                <a:solidFill>
                  <a:srgbClr val="FF0000"/>
                </a:solidFill>
              </a:rPr>
              <a:t>Max (0, 16)</a:t>
            </a:r>
            <a:endParaRPr lang="en-SG" sz="1400" b="1" dirty="0">
              <a:solidFill>
                <a:srgbClr val="FF0000"/>
              </a:solidFill>
            </a:endParaRPr>
          </a:p>
        </p:txBody>
      </p:sp>
      <p:sp>
        <p:nvSpPr>
          <p:cNvPr id="15" name="Rectangle 14"/>
          <p:cNvSpPr/>
          <p:nvPr/>
        </p:nvSpPr>
        <p:spPr>
          <a:xfrm>
            <a:off x="7380312" y="1111091"/>
            <a:ext cx="1680530" cy="5016758"/>
          </a:xfrm>
          <a:prstGeom prst="rect">
            <a:avLst/>
          </a:prstGeom>
        </p:spPr>
        <p:txBody>
          <a:bodyPr wrap="square">
            <a:spAutoFit/>
          </a:bodyPr>
          <a:lstStyle/>
          <a:p>
            <a:r>
              <a:rPr lang="en-US" sz="1600" dirty="0"/>
              <a:t>For the </a:t>
            </a:r>
            <a:r>
              <a:rPr lang="en-US" sz="1600" dirty="0">
                <a:solidFill>
                  <a:srgbClr val="FF0000"/>
                </a:solidFill>
              </a:rPr>
              <a:t>minimax regret</a:t>
            </a:r>
            <a:r>
              <a:rPr lang="en-US" sz="1600" dirty="0"/>
              <a:t> approach, </a:t>
            </a:r>
          </a:p>
          <a:p>
            <a:endParaRPr lang="en-US" sz="1600" dirty="0"/>
          </a:p>
          <a:p>
            <a:r>
              <a:rPr lang="en-US" sz="1600" dirty="0"/>
              <a:t>1. Compute a regret table by subtracting each payoff/cost in a column from the </a:t>
            </a:r>
            <a:r>
              <a:rPr lang="en-US" sz="1600" dirty="0">
                <a:solidFill>
                  <a:srgbClr val="FF0000"/>
                </a:solidFill>
              </a:rPr>
              <a:t>largest payoff </a:t>
            </a:r>
            <a:r>
              <a:rPr lang="en-US" sz="1600" dirty="0"/>
              <a:t>/ </a:t>
            </a:r>
            <a:r>
              <a:rPr lang="en-US" sz="1600" dirty="0">
                <a:solidFill>
                  <a:srgbClr val="0000FF"/>
                </a:solidFill>
              </a:rPr>
              <a:t>lowest cost </a:t>
            </a:r>
            <a:r>
              <a:rPr lang="en-US" sz="1600" dirty="0"/>
              <a:t>in that column.</a:t>
            </a:r>
          </a:p>
          <a:p>
            <a:endParaRPr lang="en-US" sz="1600" dirty="0"/>
          </a:p>
          <a:p>
            <a:r>
              <a:rPr lang="en-US" sz="1600" dirty="0"/>
              <a:t>2. Then, for each decision list the maximum regret.  </a:t>
            </a:r>
          </a:p>
          <a:p>
            <a:endParaRPr lang="en-US" sz="1600" dirty="0"/>
          </a:p>
          <a:p>
            <a:r>
              <a:rPr lang="en-US" sz="1600" dirty="0"/>
              <a:t>3. Choose the decision with the minimum of these values.</a:t>
            </a:r>
            <a:endParaRPr lang="en-SG" sz="1600" dirty="0"/>
          </a:p>
        </p:txBody>
      </p:sp>
      <p:sp>
        <p:nvSpPr>
          <p:cNvPr id="7" name="Rectangle 6"/>
          <p:cNvSpPr/>
          <p:nvPr/>
        </p:nvSpPr>
        <p:spPr>
          <a:xfrm>
            <a:off x="827584" y="3244334"/>
            <a:ext cx="1399101" cy="369332"/>
          </a:xfrm>
          <a:prstGeom prst="rect">
            <a:avLst/>
          </a:prstGeom>
        </p:spPr>
        <p:txBody>
          <a:bodyPr wrap="none">
            <a:spAutoFit/>
          </a:bodyPr>
          <a:lstStyle/>
          <a:p>
            <a:r>
              <a:rPr lang="en-US" u="sng" dirty="0">
                <a:solidFill>
                  <a:srgbClr val="FF0000"/>
                </a:solidFill>
              </a:rPr>
              <a:t>Regret Table </a:t>
            </a:r>
            <a:endParaRPr lang="en-SG" u="sng" dirty="0">
              <a:solidFill>
                <a:srgbClr val="FF0000"/>
              </a:solidFill>
            </a:endParaRPr>
          </a:p>
        </p:txBody>
      </p:sp>
      <p:sp>
        <p:nvSpPr>
          <p:cNvPr id="20" name="TextBox 19"/>
          <p:cNvSpPr txBox="1"/>
          <p:nvPr/>
        </p:nvSpPr>
        <p:spPr>
          <a:xfrm>
            <a:off x="4499992" y="2060848"/>
            <a:ext cx="755720" cy="523220"/>
          </a:xfrm>
          <a:prstGeom prst="rect">
            <a:avLst/>
          </a:prstGeom>
          <a:noFill/>
        </p:spPr>
        <p:txBody>
          <a:bodyPr wrap="none" rtlCol="0">
            <a:spAutoFit/>
          </a:bodyPr>
          <a:lstStyle/>
          <a:p>
            <a:r>
              <a:rPr lang="en-US" sz="1400" b="1" dirty="0">
                <a:solidFill>
                  <a:srgbClr val="FF0000"/>
                </a:solidFill>
              </a:rPr>
              <a:t>Largest </a:t>
            </a:r>
          </a:p>
          <a:p>
            <a:r>
              <a:rPr lang="en-US" sz="1400" b="1" dirty="0">
                <a:solidFill>
                  <a:srgbClr val="FF0000"/>
                </a:solidFill>
              </a:rPr>
              <a:t>payoff</a:t>
            </a:r>
          </a:p>
        </p:txBody>
      </p:sp>
      <p:sp>
        <p:nvSpPr>
          <p:cNvPr id="21" name="TextBox 20"/>
          <p:cNvSpPr txBox="1"/>
          <p:nvPr/>
        </p:nvSpPr>
        <p:spPr>
          <a:xfrm>
            <a:off x="6696600" y="1772816"/>
            <a:ext cx="755720" cy="523220"/>
          </a:xfrm>
          <a:prstGeom prst="rect">
            <a:avLst/>
          </a:prstGeom>
          <a:noFill/>
        </p:spPr>
        <p:txBody>
          <a:bodyPr wrap="none" rtlCol="0">
            <a:spAutoFit/>
          </a:bodyPr>
          <a:lstStyle/>
          <a:p>
            <a:r>
              <a:rPr lang="en-US" sz="1400" b="1" dirty="0">
                <a:solidFill>
                  <a:srgbClr val="FF0000"/>
                </a:solidFill>
              </a:rPr>
              <a:t>Largest </a:t>
            </a:r>
          </a:p>
          <a:p>
            <a:r>
              <a:rPr lang="en-US" sz="1400" b="1" dirty="0">
                <a:solidFill>
                  <a:srgbClr val="FF0000"/>
                </a:solidFill>
              </a:rPr>
              <a:t>payoff</a:t>
            </a:r>
          </a:p>
        </p:txBody>
      </p:sp>
    </p:spTree>
    <p:extLst>
      <p:ext uri="{BB962C8B-B14F-4D97-AF65-F5344CB8AC3E}">
        <p14:creationId xmlns:p14="http://schemas.microsoft.com/office/powerpoint/2010/main" val="2814693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936"/>
            <a:ext cx="8229600" cy="697490"/>
          </a:xfrm>
        </p:spPr>
        <p:txBody>
          <a:bodyPr>
            <a:normAutofit fontScale="90000"/>
          </a:bodyPr>
          <a:lstStyle/>
          <a:p>
            <a:r>
              <a:rPr lang="en-GB" b="1" dirty="0">
                <a:solidFill>
                  <a:srgbClr val="0000FF"/>
                </a:solidFill>
              </a:rPr>
              <a:t>Exercise 1 </a:t>
            </a:r>
            <a:endParaRPr lang="en-SG" b="1" dirty="0">
              <a:solidFill>
                <a:srgbClr val="0000FF"/>
              </a:solidFill>
            </a:endParaRPr>
          </a:p>
        </p:txBody>
      </p:sp>
      <p:sp>
        <p:nvSpPr>
          <p:cNvPr id="3" name="Content Placeholder 2"/>
          <p:cNvSpPr>
            <a:spLocks noGrp="1"/>
          </p:cNvSpPr>
          <p:nvPr>
            <p:ph idx="1"/>
          </p:nvPr>
        </p:nvSpPr>
        <p:spPr>
          <a:xfrm>
            <a:off x="457200" y="908720"/>
            <a:ext cx="8229600" cy="4641379"/>
          </a:xfrm>
        </p:spPr>
        <p:txBody>
          <a:bodyPr>
            <a:normAutofit/>
          </a:bodyPr>
          <a:lstStyle/>
          <a:p>
            <a:r>
              <a:rPr lang="en-GB" sz="2000" dirty="0"/>
              <a:t>Consider the following payoff table:</a:t>
            </a:r>
          </a:p>
          <a:p>
            <a:endParaRPr lang="en-GB" sz="2000" dirty="0"/>
          </a:p>
          <a:p>
            <a:endParaRPr lang="en-GB" sz="2000" dirty="0"/>
          </a:p>
          <a:p>
            <a:endParaRPr lang="en-GB" sz="2000" dirty="0"/>
          </a:p>
          <a:p>
            <a:endParaRPr lang="en-GB" sz="2000" dirty="0"/>
          </a:p>
          <a:p>
            <a:r>
              <a:rPr lang="en-GB" sz="2000" dirty="0"/>
              <a:t>What will be the recommendation using </a:t>
            </a:r>
            <a:r>
              <a:rPr lang="en-GB" sz="2000" dirty="0">
                <a:solidFill>
                  <a:schemeClr val="accent6">
                    <a:lumMod val="75000"/>
                  </a:schemeClr>
                </a:solidFill>
              </a:rPr>
              <a:t>MAXIMAX</a:t>
            </a:r>
            <a:r>
              <a:rPr lang="en-GB" sz="2000" dirty="0"/>
              <a:t>, </a:t>
            </a:r>
            <a:r>
              <a:rPr lang="en-GB" sz="2000" dirty="0">
                <a:solidFill>
                  <a:schemeClr val="accent6">
                    <a:lumMod val="75000"/>
                  </a:schemeClr>
                </a:solidFill>
              </a:rPr>
              <a:t>MAXIMIN</a:t>
            </a:r>
            <a:r>
              <a:rPr lang="en-GB" sz="2000" dirty="0"/>
              <a:t>, </a:t>
            </a:r>
            <a:r>
              <a:rPr lang="en-GB" sz="2000" dirty="0">
                <a:solidFill>
                  <a:schemeClr val="accent6">
                    <a:lumMod val="75000"/>
                  </a:schemeClr>
                </a:solidFill>
              </a:rPr>
              <a:t>MINIMAX</a:t>
            </a:r>
            <a:r>
              <a:rPr lang="en-GB" sz="2000" dirty="0"/>
              <a:t> approach respectively? </a:t>
            </a:r>
          </a:p>
          <a:p>
            <a:r>
              <a:rPr lang="en-GB" sz="2000" dirty="0"/>
              <a:t>Hint – use the information given and fill up this table.</a:t>
            </a:r>
          </a:p>
          <a:p>
            <a:endParaRPr lang="en-GB" sz="2000" dirty="0"/>
          </a:p>
          <a:p>
            <a:endParaRPr lang="en-GB" sz="2000" dirty="0"/>
          </a:p>
          <a:p>
            <a:endParaRPr lang="en-SG" sz="2000" dirty="0"/>
          </a:p>
        </p:txBody>
      </p:sp>
      <p:sp>
        <p:nvSpPr>
          <p:cNvPr id="4" name="Slide Number Placeholder 3"/>
          <p:cNvSpPr>
            <a:spLocks noGrp="1"/>
          </p:cNvSpPr>
          <p:nvPr>
            <p:ph type="sldNum" sz="quarter" idx="12"/>
          </p:nvPr>
        </p:nvSpPr>
        <p:spPr/>
        <p:txBody>
          <a:bodyPr/>
          <a:lstStyle/>
          <a:p>
            <a:fld id="{E3D02CBA-7AD2-4D7C-A74E-67F9EB53215C}" type="slidenum">
              <a:rPr lang="en-SG" smtClean="0"/>
              <a:pPr/>
              <a:t>9</a:t>
            </a:fld>
            <a:endParaRPr lang="en-SG"/>
          </a:p>
        </p:txBody>
      </p:sp>
      <p:graphicFrame>
        <p:nvGraphicFramePr>
          <p:cNvPr id="5" name="Table 4"/>
          <p:cNvGraphicFramePr>
            <a:graphicFrameLocks noGrp="1"/>
          </p:cNvGraphicFramePr>
          <p:nvPr>
            <p:extLst>
              <p:ext uri="{D42A27DB-BD31-4B8C-83A1-F6EECF244321}">
                <p14:modId xmlns:p14="http://schemas.microsoft.com/office/powerpoint/2010/main" val="2852347809"/>
              </p:ext>
            </p:extLst>
          </p:nvPr>
        </p:nvGraphicFramePr>
        <p:xfrm>
          <a:off x="899592" y="1412776"/>
          <a:ext cx="6264695" cy="1159828"/>
        </p:xfrm>
        <a:graphic>
          <a:graphicData uri="http://schemas.openxmlformats.org/drawingml/2006/table">
            <a:tbl>
              <a:tblPr>
                <a:tableStyleId>{5C22544A-7EE6-4342-B048-85BDC9FD1C3A}</a:tableStyleId>
              </a:tblPr>
              <a:tblGrid>
                <a:gridCol w="2494094">
                  <a:extLst>
                    <a:ext uri="{9D8B030D-6E8A-4147-A177-3AD203B41FA5}">
                      <a16:colId xmlns:a16="http://schemas.microsoft.com/office/drawing/2014/main" val="20000"/>
                    </a:ext>
                  </a:extLst>
                </a:gridCol>
                <a:gridCol w="1256867">
                  <a:extLst>
                    <a:ext uri="{9D8B030D-6E8A-4147-A177-3AD203B41FA5}">
                      <a16:colId xmlns:a16="http://schemas.microsoft.com/office/drawing/2014/main" val="20001"/>
                    </a:ext>
                  </a:extLst>
                </a:gridCol>
                <a:gridCol w="1256867">
                  <a:extLst>
                    <a:ext uri="{9D8B030D-6E8A-4147-A177-3AD203B41FA5}">
                      <a16:colId xmlns:a16="http://schemas.microsoft.com/office/drawing/2014/main" val="20002"/>
                    </a:ext>
                  </a:extLst>
                </a:gridCol>
                <a:gridCol w="1256867">
                  <a:extLst>
                    <a:ext uri="{9D8B030D-6E8A-4147-A177-3AD203B41FA5}">
                      <a16:colId xmlns:a16="http://schemas.microsoft.com/office/drawing/2014/main" val="20003"/>
                    </a:ext>
                  </a:extLst>
                </a:gridCol>
              </a:tblGrid>
              <a:tr h="291882">
                <a:tc>
                  <a:txBody>
                    <a:bodyPr/>
                    <a:lstStyle/>
                    <a:p>
                      <a:pPr algn="l"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SG" sz="1800" u="none" strike="noStrike" dirty="0">
                          <a:effectLst/>
                        </a:rPr>
                        <a:t>State of nature (possible profit)</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10000"/>
                  </a:ext>
                </a:extLst>
              </a:tr>
              <a:tr h="284182">
                <a:tc>
                  <a:txBody>
                    <a:bodyPr/>
                    <a:lstStyle/>
                    <a:p>
                      <a:pPr algn="ctr" fontAlgn="t"/>
                      <a:r>
                        <a:rPr lang="en-SG" sz="1800" u="none" strike="noStrike">
                          <a:effectLst/>
                        </a:rPr>
                        <a:t>Decision alternatives</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dirty="0">
                          <a:effectLst/>
                        </a:rPr>
                        <a:t>S1</a:t>
                      </a:r>
                      <a:endParaRPr lang="en-SG"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a:effectLst/>
                        </a:rPr>
                        <a:t>S2</a:t>
                      </a:r>
                      <a:endParaRPr lang="en-SG"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a:effectLst/>
                        </a:rPr>
                        <a:t>S3</a:t>
                      </a:r>
                      <a:endParaRPr lang="en-SG"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1882">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SG" sz="1800" u="none" strike="noStrike">
                          <a:effectLst/>
                        </a:rPr>
                        <a:t>250</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SG" sz="1800" u="none" strike="noStrike">
                          <a:effectLst/>
                        </a:rPr>
                        <a:t>100</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SG" sz="1800" u="none" strike="noStrike">
                          <a:effectLst/>
                        </a:rPr>
                        <a:t>25</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91882">
                <a:tc>
                  <a:txBody>
                    <a:bodyPr/>
                    <a:lstStyle/>
                    <a:p>
                      <a:pPr algn="ctr" fontAlgn="t"/>
                      <a:r>
                        <a:rPr lang="en-SG" sz="1800" u="none" strike="noStrike">
                          <a:effectLst/>
                        </a:rPr>
                        <a:t>D2</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SG" sz="1800" u="none" strike="noStrike" dirty="0">
                          <a:effectLst/>
                        </a:rPr>
                        <a:t>100</a:t>
                      </a:r>
                      <a:endParaRPr lang="en-SG" sz="18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SG" sz="1800" u="none" strike="noStrike">
                          <a:effectLst/>
                        </a:rPr>
                        <a:t>100</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SG" sz="1800" u="none" strike="noStrike" dirty="0">
                          <a:effectLst/>
                        </a:rPr>
                        <a:t>75</a:t>
                      </a:r>
                      <a:endParaRPr lang="en-SG" sz="18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67638318"/>
              </p:ext>
            </p:extLst>
          </p:nvPr>
        </p:nvGraphicFramePr>
        <p:xfrm>
          <a:off x="971600" y="3861048"/>
          <a:ext cx="6122764" cy="927730"/>
        </p:xfrm>
        <a:graphic>
          <a:graphicData uri="http://schemas.openxmlformats.org/drawingml/2006/table">
            <a:tbl>
              <a:tblPr>
                <a:tableStyleId>{5C22544A-7EE6-4342-B048-85BDC9FD1C3A}</a:tableStyleId>
              </a:tblPr>
              <a:tblGrid>
                <a:gridCol w="1973581">
                  <a:extLst>
                    <a:ext uri="{9D8B030D-6E8A-4147-A177-3AD203B41FA5}">
                      <a16:colId xmlns:a16="http://schemas.microsoft.com/office/drawing/2014/main" val="20000"/>
                    </a:ext>
                  </a:extLst>
                </a:gridCol>
                <a:gridCol w="2097901">
                  <a:extLst>
                    <a:ext uri="{9D8B030D-6E8A-4147-A177-3AD203B41FA5}">
                      <a16:colId xmlns:a16="http://schemas.microsoft.com/office/drawing/2014/main" val="20001"/>
                    </a:ext>
                  </a:extLst>
                </a:gridCol>
                <a:gridCol w="2051282">
                  <a:extLst>
                    <a:ext uri="{9D8B030D-6E8A-4147-A177-3AD203B41FA5}">
                      <a16:colId xmlns:a16="http://schemas.microsoft.com/office/drawing/2014/main" val="20002"/>
                    </a:ext>
                  </a:extLst>
                </a:gridCol>
              </a:tblGrid>
              <a:tr h="360040">
                <a:tc>
                  <a:txBody>
                    <a:bodyPr/>
                    <a:lstStyle/>
                    <a:p>
                      <a:pPr algn="ctr" fontAlgn="t"/>
                      <a:r>
                        <a:rPr lang="en-SG" sz="1800" u="none" strike="noStrike" dirty="0">
                          <a:effectLst/>
                        </a:rPr>
                        <a:t>Decision alternatives</a:t>
                      </a:r>
                      <a:endParaRPr lang="en-SG" sz="18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dirty="0">
                          <a:effectLst/>
                        </a:rPr>
                        <a:t>Maximum Profit</a:t>
                      </a:r>
                      <a:endParaRPr lang="en-SG"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dirty="0">
                          <a:effectLst/>
                        </a:rPr>
                        <a:t>Minimum Profit</a:t>
                      </a:r>
                      <a:endParaRPr lang="en-SG"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8125">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algn="ctr" fontAlgn="t"/>
                      <a:r>
                        <a:rPr lang="en-SG" sz="1800" u="none" strike="noStrike">
                          <a:effectLst/>
                        </a:rPr>
                        <a:t>D2</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a:effectLst/>
                        </a:rPr>
                        <a:t> </a:t>
                      </a:r>
                      <a:endParaRPr lang="en-SG" sz="18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44520911"/>
              </p:ext>
            </p:extLst>
          </p:nvPr>
        </p:nvGraphicFramePr>
        <p:xfrm>
          <a:off x="539552" y="5111457"/>
          <a:ext cx="7416823" cy="1064895"/>
        </p:xfrm>
        <a:graphic>
          <a:graphicData uri="http://schemas.openxmlformats.org/drawingml/2006/table">
            <a:tbl>
              <a:tblPr>
                <a:tableStyleId>{5C22544A-7EE6-4342-B048-85BDC9FD1C3A}</a:tableStyleId>
              </a:tblPr>
              <a:tblGrid>
                <a:gridCol w="223224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1479419">
                  <a:extLst>
                    <a:ext uri="{9D8B030D-6E8A-4147-A177-3AD203B41FA5}">
                      <a16:colId xmlns:a16="http://schemas.microsoft.com/office/drawing/2014/main" val="20002"/>
                    </a:ext>
                  </a:extLst>
                </a:gridCol>
                <a:gridCol w="1832948">
                  <a:extLst>
                    <a:ext uri="{9D8B030D-6E8A-4147-A177-3AD203B41FA5}">
                      <a16:colId xmlns:a16="http://schemas.microsoft.com/office/drawing/2014/main" val="20003"/>
                    </a:ext>
                  </a:extLst>
                </a:gridCol>
              </a:tblGrid>
              <a:tr h="476250">
                <a:tc>
                  <a:txBody>
                    <a:bodyPr/>
                    <a:lstStyle/>
                    <a:p>
                      <a:pPr algn="ctr" fontAlgn="ctr"/>
                      <a:r>
                        <a:rPr lang="en-SG" sz="1800" u="none" strike="noStrike" dirty="0">
                          <a:effectLst/>
                        </a:rPr>
                        <a:t>Decision alternatives</a:t>
                      </a:r>
                    </a:p>
                    <a:p>
                      <a:pPr algn="ctr" fontAlgn="ctr"/>
                      <a:r>
                        <a:rPr lang="en-GB" sz="1400" b="0" i="0" u="none" strike="noStrike" dirty="0">
                          <a:solidFill>
                            <a:srgbClr val="000000"/>
                          </a:solidFill>
                          <a:effectLst/>
                          <a:latin typeface="Calibri"/>
                        </a:rPr>
                        <a:t>(Regret Table</a:t>
                      </a:r>
                      <a:r>
                        <a:rPr lang="en-GB" sz="1400" b="0" i="0" u="none" strike="noStrike" baseline="0" dirty="0">
                          <a:solidFill>
                            <a:srgbClr val="000000"/>
                          </a:solidFill>
                          <a:effectLst/>
                          <a:latin typeface="Calibri"/>
                        </a:rPr>
                        <a:t> for MINIMAX)</a:t>
                      </a:r>
                      <a:endParaRPr lang="en-SG" sz="14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a:effectLst/>
                        </a:rPr>
                        <a:t>S1</a:t>
                      </a:r>
                      <a:endParaRPr lang="en-SG"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a:effectLst/>
                        </a:rPr>
                        <a:t>S2</a:t>
                      </a:r>
                      <a:endParaRPr lang="en-SG" sz="1800" b="0" i="0" u="none" strike="noStrike">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SG" sz="1800" u="none" strike="noStrike" dirty="0">
                          <a:effectLst/>
                        </a:rPr>
                        <a:t>S3</a:t>
                      </a:r>
                      <a:endParaRPr lang="en-SG" sz="1800" b="0" i="0" u="none" strike="noStrike" dirty="0">
                        <a:solidFill>
                          <a:srgbClr val="000000"/>
                        </a:solidFill>
                        <a:effectLst/>
                        <a:latin typeface="Calibri"/>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38125">
                <a:tc>
                  <a:txBody>
                    <a:bodyPr/>
                    <a:lstStyle/>
                    <a:p>
                      <a:pPr algn="ctr" fontAlgn="t"/>
                      <a:r>
                        <a:rPr lang="en-SG" sz="1800" u="none" strike="noStrike">
                          <a:effectLst/>
                        </a:rPr>
                        <a:t>D1</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8125">
                <a:tc>
                  <a:txBody>
                    <a:bodyPr/>
                    <a:lstStyle/>
                    <a:p>
                      <a:pPr algn="ctr" fontAlgn="t"/>
                      <a:r>
                        <a:rPr lang="en-SG" sz="1800" u="none" strike="noStrike">
                          <a:effectLst/>
                        </a:rPr>
                        <a:t>D2</a:t>
                      </a:r>
                      <a:endParaRPr lang="en-SG" sz="1800" b="0" i="0" u="none" strike="noStrike">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a:effectLst/>
                        </a:rPr>
                        <a:t> </a:t>
                      </a:r>
                      <a:endParaRPr lang="en-SG" sz="18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a:effectLst/>
                        </a:rPr>
                        <a:t> </a:t>
                      </a:r>
                      <a:endParaRPr lang="en-SG" sz="18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SG" sz="1800" u="none" strike="noStrike" dirty="0">
                          <a:effectLst/>
                        </a:rPr>
                        <a:t> </a:t>
                      </a:r>
                      <a:endParaRPr lang="en-SG"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12026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2198</TotalTime>
  <Words>1330</Words>
  <Application>Microsoft Office PowerPoint</Application>
  <PresentationFormat>On-screen Show (4:3)</PresentationFormat>
  <Paragraphs>361</Paragraphs>
  <Slides>19</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Albertus Extra Bold</vt:lpstr>
      <vt:lpstr>Arial</vt:lpstr>
      <vt:lpstr>Calibri</vt:lpstr>
      <vt:lpstr>Times New Roman</vt:lpstr>
      <vt:lpstr>Office Theme</vt:lpstr>
      <vt:lpstr>IT1311 Decision Analysis Data-driven Decision Making 1</vt:lpstr>
      <vt:lpstr>Introduction</vt:lpstr>
      <vt:lpstr>Approaches for Decision Making</vt:lpstr>
      <vt:lpstr>Decision Making without Probabilities</vt:lpstr>
      <vt:lpstr>Scenario of the example</vt:lpstr>
      <vt:lpstr>Optimistic Approach</vt:lpstr>
      <vt:lpstr>Conservative Approach</vt:lpstr>
      <vt:lpstr>Minimax Regret Approach</vt:lpstr>
      <vt:lpstr>Exercise 1 </vt:lpstr>
      <vt:lpstr>PowerPoint Presentation</vt:lpstr>
      <vt:lpstr>Exercise 2 (Cost table) </vt:lpstr>
      <vt:lpstr>PowerPoint Presentation</vt:lpstr>
      <vt:lpstr>PowerPoint Presentation</vt:lpstr>
      <vt:lpstr>Decision Making with Probabilities</vt:lpstr>
      <vt:lpstr>Example (PDC scenario)</vt:lpstr>
      <vt:lpstr>PDC Decision Trees</vt:lpstr>
      <vt:lpstr>Exercise 3 </vt:lpstr>
      <vt:lpstr>Exercise 3 - working </vt:lpstr>
      <vt:lpstr>Exercise 3 -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IT2322 Quantitative Methods</dc:title>
  <dc:creator>pangnk</dc:creator>
  <cp:lastModifiedBy>Carol YANG (NYP)</cp:lastModifiedBy>
  <cp:revision>284</cp:revision>
  <cp:lastPrinted>2016-04-11T06:46:21Z</cp:lastPrinted>
  <dcterms:created xsi:type="dcterms:W3CDTF">2012-11-26T02:39:03Z</dcterms:created>
  <dcterms:modified xsi:type="dcterms:W3CDTF">2023-10-03T09:23:27Z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be128f-e2ab-4b18-9c62-301caee5e80a_Enabled">
    <vt:lpwstr>true</vt:lpwstr>
  </property>
  <property fmtid="{D5CDD505-2E9C-101B-9397-08002B2CF9AE}" pid="3" name="MSIP_Label_babe128f-e2ab-4b18-9c62-301caee5e80a_SetDate">
    <vt:lpwstr>2023-10-03T09:10:14Z</vt:lpwstr>
  </property>
  <property fmtid="{D5CDD505-2E9C-101B-9397-08002B2CF9AE}" pid="4" name="MSIP_Label_babe128f-e2ab-4b18-9c62-301caee5e80a_Method">
    <vt:lpwstr>Privileged</vt:lpwstr>
  </property>
  <property fmtid="{D5CDD505-2E9C-101B-9397-08002B2CF9AE}" pid="5" name="MSIP_Label_babe128f-e2ab-4b18-9c62-301caee5e80a_Name">
    <vt:lpwstr>OFFICIAL [OPEN]</vt:lpwstr>
  </property>
  <property fmtid="{D5CDD505-2E9C-101B-9397-08002B2CF9AE}" pid="6" name="MSIP_Label_babe128f-e2ab-4b18-9c62-301caee5e80a_SiteId">
    <vt:lpwstr>243ebaed-00d0-4690-a7dc-75893b0d9f98</vt:lpwstr>
  </property>
  <property fmtid="{D5CDD505-2E9C-101B-9397-08002B2CF9AE}" pid="7" name="MSIP_Label_babe128f-e2ab-4b18-9c62-301caee5e80a_ActionId">
    <vt:lpwstr>39af9300-6084-4374-9516-e82b23642020</vt:lpwstr>
  </property>
  <property fmtid="{D5CDD505-2E9C-101B-9397-08002B2CF9AE}" pid="8" name="MSIP_Label_babe128f-e2ab-4b18-9c62-301caee5e80a_ContentBits">
    <vt:lpwstr>1</vt:lpwstr>
  </property>
  <property fmtid="{D5CDD505-2E9C-101B-9397-08002B2CF9AE}" pid="9" name="ClassificationContentMarkingHeaderLocations">
    <vt:lpwstr>Office Theme:8</vt:lpwstr>
  </property>
  <property fmtid="{D5CDD505-2E9C-101B-9397-08002B2CF9AE}" pid="10" name="ClassificationContentMarkingHeaderText">
    <vt:lpwstr>Official (Open)</vt:lpwstr>
  </property>
</Properties>
</file>