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1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50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2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924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46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150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122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641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03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57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38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4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10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24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8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8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7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61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91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25438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351909" y="381000"/>
            <a:ext cx="4369181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New Credit  Card Fraud  Detection  System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271774" y="4572000"/>
            <a:ext cx="630732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20" dirty="0">
                <a:solidFill>
                  <a:srgbClr val="424242"/>
                </a:solidFill>
                <a:latin typeface="Verdana"/>
                <a:cs typeface="Verdana"/>
              </a:rPr>
              <a:t> :- </a:t>
            </a:r>
            <a:r>
              <a:rPr lang="en-IN" sz="4000" spc="-220" dirty="0">
                <a:solidFill>
                  <a:srgbClr val="424242"/>
                </a:solidFill>
                <a:latin typeface="Verdana"/>
                <a:cs typeface="Verdana"/>
              </a:rPr>
              <a:t>By </a:t>
            </a:r>
            <a:r>
              <a:rPr lang="en-IN" sz="4000" spc="-125" dirty="0">
                <a:solidFill>
                  <a:srgbClr val="424242"/>
                </a:solidFill>
                <a:latin typeface="Verdana"/>
                <a:cs typeface="Verdana"/>
              </a:rPr>
              <a:t>Krishna Pachori</a:t>
            </a:r>
            <a:endParaRPr sz="4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553336"/>
            <a:ext cx="66935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0" dirty="0"/>
              <a:t>Appen</a:t>
            </a:r>
            <a:r>
              <a:rPr sz="3600" spc="165" dirty="0"/>
              <a:t>d</a:t>
            </a:r>
            <a:r>
              <a:rPr sz="3600" spc="-434" dirty="0"/>
              <a:t>ix</a:t>
            </a:r>
            <a:r>
              <a:rPr sz="3600" spc="-450" dirty="0"/>
              <a:t>:</a:t>
            </a:r>
            <a:r>
              <a:rPr sz="3600" spc="-295" dirty="0"/>
              <a:t> </a:t>
            </a:r>
            <a:r>
              <a:rPr sz="3600" spc="65" dirty="0"/>
              <a:t>Dat</a:t>
            </a:r>
            <a:r>
              <a:rPr sz="3600" spc="75" dirty="0"/>
              <a:t>a</a:t>
            </a:r>
            <a:r>
              <a:rPr sz="3600" spc="-260" dirty="0"/>
              <a:t> </a:t>
            </a:r>
            <a:r>
              <a:rPr sz="3600" spc="55" dirty="0"/>
              <a:t>Methodology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955" y="2351023"/>
            <a:ext cx="6517005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487680" indent="-274955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31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ando</a:t>
            </a:r>
            <a:r>
              <a:rPr sz="2400" spc="9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forest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class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ie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bu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2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top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40" dirty="0">
                <a:solidFill>
                  <a:srgbClr val="3D3C2C"/>
                </a:solidFill>
                <a:latin typeface="Verdana"/>
                <a:cs typeface="Verdana"/>
              </a:rPr>
              <a:t>a 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Kaggle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33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mulated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data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et</a:t>
            </a:r>
            <a:endParaRPr sz="2400">
              <a:latin typeface="Verdana"/>
              <a:cs typeface="Verdana"/>
            </a:endParaRPr>
          </a:p>
          <a:p>
            <a:pPr marL="287020" marR="84455" indent="-274955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3D3C2C"/>
                </a:solidFill>
                <a:latin typeface="Verdana"/>
                <a:cs typeface="Verdana"/>
              </a:rPr>
              <a:t>Cl</a:t>
            </a:r>
            <a:r>
              <a:rPr sz="2400" spc="114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32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80" dirty="0">
                <a:solidFill>
                  <a:srgbClr val="3D3C2C"/>
                </a:solidFill>
                <a:latin typeface="Verdana"/>
                <a:cs typeface="Verdana"/>
              </a:rPr>
              <a:t>mbalance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ad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j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ted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ng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Adapt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400" spc="90" dirty="0">
                <a:solidFill>
                  <a:srgbClr val="3D3C2C"/>
                </a:solidFill>
                <a:latin typeface="Verdana"/>
                <a:cs typeface="Verdana"/>
              </a:rPr>
              <a:t>e 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Synthe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(ADA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N)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31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pl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ng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met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hod</a:t>
            </a:r>
            <a:endParaRPr sz="240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190" dirty="0">
                <a:solidFill>
                  <a:srgbClr val="3D3C2C"/>
                </a:solidFill>
                <a:latin typeface="Verdana"/>
                <a:cs typeface="Verdana"/>
              </a:rPr>
              <a:t>Ma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nu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hy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erparameter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ng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3D3C2C"/>
                </a:solidFill>
                <a:latin typeface="Verdana"/>
                <a:cs typeface="Verdana"/>
              </a:rPr>
              <a:t>done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due 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x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tens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9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21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mputat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onal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mes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wh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n  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ng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14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Se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Cross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Val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dation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35261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4" dirty="0"/>
              <a:t>Attached</a:t>
            </a:r>
            <a:r>
              <a:rPr spc="-340" dirty="0"/>
              <a:t> </a:t>
            </a:r>
            <a:r>
              <a:rPr spc="-254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1774951" y="3102355"/>
            <a:ext cx="3249295" cy="17145"/>
          </a:xfrm>
          <a:custGeom>
            <a:avLst/>
            <a:gdLst/>
            <a:ahLst/>
            <a:cxnLst/>
            <a:rect l="l" t="t" r="r" b="b"/>
            <a:pathLst>
              <a:path w="3249295" h="17144">
                <a:moveTo>
                  <a:pt x="3249168" y="0"/>
                </a:moveTo>
                <a:lnTo>
                  <a:pt x="0" y="0"/>
                </a:lnTo>
                <a:lnTo>
                  <a:pt x="0" y="16764"/>
                </a:lnTo>
                <a:lnTo>
                  <a:pt x="3249168" y="16764"/>
                </a:lnTo>
                <a:lnTo>
                  <a:pt x="3249168" y="0"/>
                </a:lnTo>
                <a:close/>
              </a:path>
            </a:pathLst>
          </a:custGeom>
          <a:solidFill>
            <a:srgbClr val="E6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0954" y="2277461"/>
            <a:ext cx="5895645" cy="17081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Cos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Benef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Analy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80" dirty="0">
                <a:solidFill>
                  <a:srgbClr val="3D3C2C"/>
                </a:solidFill>
                <a:latin typeface="Verdana"/>
                <a:cs typeface="Verdana"/>
              </a:rPr>
              <a:t>s:</a:t>
            </a:r>
            <a:endParaRPr sz="2400" dirty="0">
              <a:latin typeface="Verdana"/>
              <a:cs typeface="Verdana"/>
            </a:endParaRPr>
          </a:p>
          <a:p>
            <a:pPr marL="584200" indent="-274955">
              <a:lnSpc>
                <a:spcPct val="100000"/>
              </a:lnSpc>
              <a:spcBef>
                <a:spcPts val="525"/>
              </a:spcBef>
              <a:buClr>
                <a:srgbClr val="93C500"/>
              </a:buClr>
              <a:buSzPct val="75000"/>
              <a:buFont typeface="Courier New"/>
              <a:buChar char="o"/>
              <a:tabLst>
                <a:tab pos="584835" algn="l"/>
              </a:tabLst>
            </a:pPr>
            <a:r>
              <a:rPr sz="2200" u="sng" spc="-20" dirty="0">
                <a:solidFill>
                  <a:srgbClr val="E68200"/>
                </a:solidFill>
                <a:latin typeface="Verdana"/>
                <a:cs typeface="Verdana"/>
              </a:rPr>
              <a:t>Cost</a:t>
            </a:r>
            <a:r>
              <a:rPr lang="en-IN" sz="2200" u="sng" spc="-165" dirty="0">
                <a:solidFill>
                  <a:srgbClr val="E68200"/>
                </a:solidFill>
                <a:latin typeface="Verdana"/>
                <a:cs typeface="Verdana"/>
              </a:rPr>
              <a:t>+</a:t>
            </a:r>
            <a:r>
              <a:rPr sz="2200" u="sng" spc="-65" dirty="0">
                <a:solidFill>
                  <a:srgbClr val="E68200"/>
                </a:solidFill>
                <a:latin typeface="Verdana"/>
                <a:cs typeface="Verdana"/>
              </a:rPr>
              <a:t>Benef</a:t>
            </a:r>
            <a:r>
              <a:rPr sz="2200" u="sng" spc="-20" dirty="0">
                <a:solidFill>
                  <a:srgbClr val="E68200"/>
                </a:solidFill>
                <a:latin typeface="Verdana"/>
                <a:cs typeface="Verdana"/>
              </a:rPr>
              <a:t>i</a:t>
            </a:r>
            <a:r>
              <a:rPr sz="2200" u="sng" spc="-125" dirty="0">
                <a:solidFill>
                  <a:srgbClr val="E68200"/>
                </a:solidFill>
                <a:latin typeface="Verdana"/>
                <a:cs typeface="Verdana"/>
              </a:rPr>
              <a:t>t</a:t>
            </a:r>
            <a:r>
              <a:rPr lang="en-IN" sz="2200" u="sng" spc="-180" dirty="0">
                <a:solidFill>
                  <a:srgbClr val="E68200"/>
                </a:solidFill>
                <a:latin typeface="Verdana"/>
                <a:cs typeface="Verdana"/>
              </a:rPr>
              <a:t>+</a:t>
            </a:r>
            <a:r>
              <a:rPr sz="2200" u="sng" spc="90" dirty="0">
                <a:solidFill>
                  <a:srgbClr val="E68200"/>
                </a:solidFill>
                <a:latin typeface="Verdana"/>
                <a:cs typeface="Verdana"/>
              </a:rPr>
              <a:t>A</a:t>
            </a:r>
            <a:r>
              <a:rPr sz="2200" u="sng" spc="-20" dirty="0">
                <a:solidFill>
                  <a:srgbClr val="E68200"/>
                </a:solidFill>
                <a:latin typeface="Verdana"/>
                <a:cs typeface="Verdana"/>
              </a:rPr>
              <a:t>na</a:t>
            </a:r>
            <a:r>
              <a:rPr sz="2200" u="sng" spc="-5" dirty="0">
                <a:solidFill>
                  <a:srgbClr val="E68200"/>
                </a:solidFill>
                <a:latin typeface="Verdana"/>
                <a:cs typeface="Verdana"/>
              </a:rPr>
              <a:t>l</a:t>
            </a:r>
            <a:r>
              <a:rPr sz="2200" u="sng" spc="-140" dirty="0">
                <a:solidFill>
                  <a:srgbClr val="E68200"/>
                </a:solidFill>
                <a:latin typeface="Verdana"/>
                <a:cs typeface="Verdana"/>
              </a:rPr>
              <a:t>y</a:t>
            </a:r>
            <a:r>
              <a:rPr sz="2200" u="sng" spc="-305" dirty="0">
                <a:solidFill>
                  <a:srgbClr val="E68200"/>
                </a:solidFill>
                <a:latin typeface="Verdana"/>
                <a:cs typeface="Verdana"/>
              </a:rPr>
              <a:t>s</a:t>
            </a:r>
            <a:r>
              <a:rPr sz="2200" u="sng" spc="-145" dirty="0">
                <a:solidFill>
                  <a:srgbClr val="E68200"/>
                </a:solidFill>
                <a:latin typeface="Verdana"/>
                <a:cs typeface="Verdana"/>
              </a:rPr>
              <a:t>i</a:t>
            </a:r>
            <a:r>
              <a:rPr sz="2200" u="sng" spc="-295" dirty="0">
                <a:solidFill>
                  <a:srgbClr val="E68200"/>
                </a:solidFill>
                <a:latin typeface="Verdana"/>
                <a:cs typeface="Verdana"/>
              </a:rPr>
              <a:t>s</a:t>
            </a:r>
            <a:r>
              <a:rPr lang="en-IN" sz="2200" u="sng" spc="-295" dirty="0">
                <a:solidFill>
                  <a:srgbClr val="E68200"/>
                </a:solidFill>
                <a:latin typeface="Verdana"/>
                <a:cs typeface="Verdana"/>
              </a:rPr>
              <a:t> by Krishna</a:t>
            </a:r>
            <a:r>
              <a:rPr sz="2200" spc="-225" dirty="0">
                <a:solidFill>
                  <a:srgbClr val="E68200"/>
                </a:solidFill>
                <a:latin typeface="Verdana"/>
                <a:cs typeface="Verdana"/>
              </a:rPr>
              <a:t>.</a:t>
            </a:r>
            <a:r>
              <a:rPr sz="2200" spc="-210" dirty="0">
                <a:solidFill>
                  <a:srgbClr val="E68200"/>
                </a:solidFill>
                <a:latin typeface="Verdana"/>
                <a:cs typeface="Verdana"/>
              </a:rPr>
              <a:t>xl</a:t>
            </a:r>
            <a:r>
              <a:rPr sz="2200" spc="-280" dirty="0">
                <a:solidFill>
                  <a:srgbClr val="E68200"/>
                </a:solidFill>
                <a:latin typeface="Verdana"/>
                <a:cs typeface="Verdana"/>
              </a:rPr>
              <a:t>sx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Random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Forest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3D3C2C"/>
                </a:solidFill>
                <a:latin typeface="Verdana"/>
                <a:cs typeface="Verdana"/>
              </a:rPr>
              <a:t>Cl</a:t>
            </a:r>
            <a:r>
              <a:rPr sz="2400" spc="114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32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31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ie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Model:</a:t>
            </a:r>
            <a:endParaRPr sz="2400" dirty="0">
              <a:latin typeface="Verdana"/>
              <a:cs typeface="Verdana"/>
            </a:endParaRPr>
          </a:p>
          <a:p>
            <a:pPr marL="584200" indent="-274955">
              <a:lnSpc>
                <a:spcPct val="100000"/>
              </a:lnSpc>
              <a:spcBef>
                <a:spcPts val="525"/>
              </a:spcBef>
              <a:buClr>
                <a:srgbClr val="93C500"/>
              </a:buClr>
              <a:buSzPct val="75000"/>
              <a:buFont typeface="Courier New"/>
              <a:buChar char="o"/>
              <a:tabLst>
                <a:tab pos="584835" algn="l"/>
              </a:tabLst>
            </a:pPr>
            <a:r>
              <a:rPr lang="en-US" sz="2200" spc="-215" dirty="0">
                <a:solidFill>
                  <a:srgbClr val="E68200"/>
                </a:solidFill>
                <a:latin typeface="Verdana"/>
                <a:cs typeface="Verdana"/>
              </a:rPr>
              <a:t>credit card fraud detection by </a:t>
            </a:r>
            <a:r>
              <a:rPr lang="en-US" sz="2200" spc="-215" dirty="0" err="1">
                <a:solidFill>
                  <a:srgbClr val="E68200"/>
                </a:solidFill>
                <a:latin typeface="Verdana"/>
                <a:cs typeface="Verdana"/>
              </a:rPr>
              <a:t>Krishna</a:t>
            </a:r>
            <a:r>
              <a:rPr sz="2200" spc="-215" dirty="0" err="1">
                <a:solidFill>
                  <a:srgbClr val="E68200"/>
                </a:solidFill>
                <a:latin typeface="Verdana"/>
                <a:cs typeface="Verdana"/>
              </a:rPr>
              <a:t>.</a:t>
            </a:r>
            <a:r>
              <a:rPr sz="2200" spc="-155" dirty="0" err="1">
                <a:solidFill>
                  <a:srgbClr val="E68200"/>
                </a:solidFill>
                <a:latin typeface="Verdana"/>
                <a:cs typeface="Verdana"/>
              </a:rPr>
              <a:t>i</a:t>
            </a:r>
            <a:r>
              <a:rPr sz="2200" spc="-5" dirty="0" err="1">
                <a:solidFill>
                  <a:srgbClr val="E68200"/>
                </a:solidFill>
                <a:latin typeface="Verdana"/>
                <a:cs typeface="Verdana"/>
              </a:rPr>
              <a:t>p</a:t>
            </a:r>
            <a:r>
              <a:rPr sz="2200" spc="-15" dirty="0" err="1">
                <a:solidFill>
                  <a:srgbClr val="E68200"/>
                </a:solidFill>
                <a:latin typeface="Verdana"/>
                <a:cs typeface="Verdana"/>
              </a:rPr>
              <a:t>y</a:t>
            </a:r>
            <a:r>
              <a:rPr sz="2200" spc="35" dirty="0" err="1">
                <a:solidFill>
                  <a:srgbClr val="E68200"/>
                </a:solidFill>
                <a:latin typeface="Verdana"/>
                <a:cs typeface="Verdana"/>
              </a:rPr>
              <a:t>nb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4951" y="3943603"/>
            <a:ext cx="4849495" cy="17145"/>
          </a:xfrm>
          <a:custGeom>
            <a:avLst/>
            <a:gdLst/>
            <a:ahLst/>
            <a:cxnLst/>
            <a:rect l="l" t="t" r="r" b="b"/>
            <a:pathLst>
              <a:path w="4849495" h="17145">
                <a:moveTo>
                  <a:pt x="4849368" y="0"/>
                </a:moveTo>
                <a:lnTo>
                  <a:pt x="0" y="0"/>
                </a:lnTo>
                <a:lnTo>
                  <a:pt x="0" y="16764"/>
                </a:lnTo>
                <a:lnTo>
                  <a:pt x="4849368" y="16764"/>
                </a:lnTo>
                <a:lnTo>
                  <a:pt x="4849368" y="0"/>
                </a:lnTo>
                <a:close/>
              </a:path>
            </a:pathLst>
          </a:custGeom>
          <a:solidFill>
            <a:srgbClr val="E682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CCB8-D01E-1C4C-27E2-7BE834806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819400"/>
            <a:ext cx="6934200" cy="3450563"/>
          </a:xfrm>
        </p:spPr>
        <p:txBody>
          <a:bodyPr/>
          <a:lstStyle/>
          <a:p>
            <a:r>
              <a:rPr lang="en-US" dirty="0"/>
              <a:t>Approach:</a:t>
            </a:r>
          </a:p>
          <a:p>
            <a:pPr marL="0" indent="0">
              <a:buNone/>
            </a:pPr>
            <a:r>
              <a:rPr lang="en-US" dirty="0"/>
              <a:t>The approach to the problem can be divided into below parts:</a:t>
            </a:r>
          </a:p>
          <a:p>
            <a:pPr marL="0" indent="0">
              <a:buNone/>
            </a:pPr>
            <a:endParaRPr lang="en-US" dirty="0"/>
          </a:p>
          <a:p>
            <a:pPr>
              <a:buAutoNum type="arabicPeriod"/>
            </a:pPr>
            <a:r>
              <a:rPr lang="en-US" dirty="0"/>
              <a:t>Data Understanding, Data Preparation and EDA </a:t>
            </a:r>
          </a:p>
          <a:p>
            <a:pPr>
              <a:buAutoNum type="arabicPeriod"/>
            </a:pPr>
            <a:r>
              <a:rPr lang="en-US" dirty="0"/>
              <a:t>Model Selection and Model Building</a:t>
            </a:r>
          </a:p>
          <a:p>
            <a:pPr>
              <a:buAutoNum type="arabicPeriod"/>
            </a:pPr>
            <a:r>
              <a:rPr lang="en-IN" dirty="0"/>
              <a:t>Model Evaluation</a:t>
            </a:r>
          </a:p>
          <a:p>
            <a:pPr>
              <a:buAutoNum type="arabicPeriod"/>
            </a:pPr>
            <a:r>
              <a:rPr lang="en-IN" dirty="0"/>
              <a:t>Cost-Benefit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C6E64-0B70-D974-900D-9E5818261069}"/>
              </a:ext>
            </a:extLst>
          </p:cNvPr>
          <p:cNvSpPr txBox="1"/>
          <p:nvPr/>
        </p:nvSpPr>
        <p:spPr>
          <a:xfrm>
            <a:off x="306354" y="218705"/>
            <a:ext cx="7313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Problem Statement: </a:t>
            </a:r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Suppose you are part of the analytics team working on a fraud detection model and its cost-benefit analysis. You need to develop a machine learning model to detect fraudulent transactions based on the historical transactional data of customers with a pool of merchants.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31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2075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Age</a:t>
            </a:r>
            <a:r>
              <a:rPr spc="114" dirty="0"/>
              <a:t>n</a:t>
            </a:r>
            <a:r>
              <a:rPr spc="280" dirty="0"/>
              <a:t>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5" y="2277995"/>
            <a:ext cx="3299460" cy="34270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2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Objective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2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Background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Key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84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25" dirty="0">
                <a:solidFill>
                  <a:srgbClr val="3D3C2C"/>
                </a:solidFill>
                <a:latin typeface="Verdana"/>
                <a:cs typeface="Verdana"/>
              </a:rPr>
              <a:t>ns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gh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Cos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Benef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Analy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Appendix:</a:t>
            </a:r>
            <a:endParaRPr sz="2400">
              <a:latin typeface="Verdana"/>
              <a:cs typeface="Verdana"/>
            </a:endParaRPr>
          </a:p>
          <a:p>
            <a:pPr marL="584200" indent="-274955">
              <a:lnSpc>
                <a:spcPct val="100000"/>
              </a:lnSpc>
              <a:spcBef>
                <a:spcPts val="525"/>
              </a:spcBef>
              <a:buClr>
                <a:srgbClr val="93C500"/>
              </a:buClr>
              <a:buSzPct val="75000"/>
              <a:buFont typeface="Courier New"/>
              <a:buChar char="o"/>
              <a:tabLst>
                <a:tab pos="584835" algn="l"/>
              </a:tabLst>
            </a:pPr>
            <a:r>
              <a:rPr sz="2200" spc="40" dirty="0">
                <a:solidFill>
                  <a:srgbClr val="3D3C2C"/>
                </a:solidFill>
                <a:latin typeface="Verdana"/>
                <a:cs typeface="Verdana"/>
              </a:rPr>
              <a:t>Data</a:t>
            </a:r>
            <a:r>
              <a:rPr sz="22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85" dirty="0">
                <a:solidFill>
                  <a:srgbClr val="3D3C2C"/>
                </a:solidFill>
                <a:latin typeface="Verdana"/>
                <a:cs typeface="Verdana"/>
              </a:rPr>
              <a:t>Attributes</a:t>
            </a:r>
            <a:endParaRPr sz="2200">
              <a:latin typeface="Verdana"/>
              <a:cs typeface="Verdana"/>
            </a:endParaRPr>
          </a:p>
          <a:p>
            <a:pPr marL="584200" indent="-274955">
              <a:lnSpc>
                <a:spcPct val="100000"/>
              </a:lnSpc>
              <a:spcBef>
                <a:spcPts val="530"/>
              </a:spcBef>
              <a:buClr>
                <a:srgbClr val="93C500"/>
              </a:buClr>
              <a:buSzPct val="75000"/>
              <a:buFont typeface="Courier New"/>
              <a:buChar char="o"/>
              <a:tabLst>
                <a:tab pos="584835" algn="l"/>
              </a:tabLst>
            </a:pPr>
            <a:r>
              <a:rPr sz="2200" spc="40" dirty="0">
                <a:solidFill>
                  <a:srgbClr val="3D3C2C"/>
                </a:solidFill>
                <a:latin typeface="Verdana"/>
                <a:cs typeface="Verdana"/>
              </a:rPr>
              <a:t>Data</a:t>
            </a:r>
            <a:r>
              <a:rPr sz="22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30" dirty="0">
                <a:solidFill>
                  <a:srgbClr val="3D3C2C"/>
                </a:solidFill>
                <a:latin typeface="Verdana"/>
                <a:cs typeface="Verdana"/>
              </a:rPr>
              <a:t>Methodology</a:t>
            </a:r>
            <a:endParaRPr sz="2200">
              <a:latin typeface="Verdana"/>
              <a:cs typeface="Verdana"/>
            </a:endParaRPr>
          </a:p>
          <a:p>
            <a:pPr marL="584200" indent="-274955">
              <a:lnSpc>
                <a:spcPct val="100000"/>
              </a:lnSpc>
              <a:spcBef>
                <a:spcPts val="525"/>
              </a:spcBef>
              <a:buClr>
                <a:srgbClr val="93C500"/>
              </a:buClr>
              <a:buSzPct val="75000"/>
              <a:buFont typeface="Courier New"/>
              <a:buChar char="o"/>
              <a:tabLst>
                <a:tab pos="584835" algn="l"/>
              </a:tabLst>
            </a:pPr>
            <a:r>
              <a:rPr sz="2200" spc="60" dirty="0">
                <a:solidFill>
                  <a:srgbClr val="3D3C2C"/>
                </a:solidFill>
                <a:latin typeface="Verdana"/>
                <a:cs typeface="Verdana"/>
              </a:rPr>
              <a:t>Attached</a:t>
            </a:r>
            <a:r>
              <a:rPr sz="22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45" dirty="0">
                <a:solidFill>
                  <a:srgbClr val="3D3C2C"/>
                </a:solidFill>
                <a:latin typeface="Verdana"/>
                <a:cs typeface="Verdana"/>
              </a:rPr>
              <a:t>Files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2458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5" y="2351023"/>
            <a:ext cx="601726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251460" indent="-274955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Gett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ng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2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3D3C2C"/>
                </a:solidFill>
                <a:latin typeface="Verdana"/>
                <a:cs typeface="Verdana"/>
              </a:rPr>
              <a:t>plac</a:t>
            </a:r>
            <a:r>
              <a:rPr sz="2400" spc="13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ed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ra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spc="105" dirty="0">
                <a:solidFill>
                  <a:srgbClr val="3D3C2C"/>
                </a:solidFill>
                <a:latin typeface="Verdana"/>
                <a:cs typeface="Verdana"/>
              </a:rPr>
              <a:t>d  </a:t>
            </a:r>
            <a:r>
              <a:rPr sz="2400" spc="110" dirty="0">
                <a:solidFill>
                  <a:srgbClr val="3D3C2C"/>
                </a:solidFill>
                <a:latin typeface="Verdana"/>
                <a:cs typeface="Verdana"/>
              </a:rPr>
              <a:t>dete</a:t>
            </a:r>
            <a:r>
              <a:rPr sz="24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syste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sa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2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13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urred 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costs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ncurred</a:t>
            </a:r>
            <a:endParaRPr sz="240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spc="120" dirty="0">
                <a:solidFill>
                  <a:srgbClr val="3D3C2C"/>
                </a:solidFill>
                <a:latin typeface="Verdana"/>
                <a:cs typeface="Verdana"/>
              </a:rPr>
              <a:t>ge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costs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20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re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2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ng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ncurred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du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to 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fra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r>
              <a:rPr sz="2400" spc="9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nu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detect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70" dirty="0">
                <a:solidFill>
                  <a:srgbClr val="3D3C2C"/>
                </a:solidFill>
                <a:latin typeface="Verdana"/>
                <a:cs typeface="Verdana"/>
              </a:rPr>
              <a:t>sy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tem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3035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Ba</a:t>
            </a:r>
            <a:r>
              <a:rPr spc="90" dirty="0"/>
              <a:t>c</a:t>
            </a:r>
            <a:r>
              <a:rPr spc="-114" dirty="0"/>
              <a:t>kgro</a:t>
            </a:r>
            <a:r>
              <a:rPr spc="-145" dirty="0"/>
              <a:t>u</a:t>
            </a:r>
            <a:r>
              <a:rPr spc="75" dirty="0"/>
              <a:t>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5" y="2351023"/>
            <a:ext cx="642366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A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machine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learning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model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has </a:t>
            </a:r>
            <a:r>
              <a:rPr sz="2400" spc="80" dirty="0">
                <a:solidFill>
                  <a:srgbClr val="3D3C2C"/>
                </a:solidFill>
                <a:latin typeface="Verdana"/>
                <a:cs typeface="Verdana"/>
              </a:rPr>
              <a:t>been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built </a:t>
            </a:r>
            <a:r>
              <a:rPr sz="2400" spc="-8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3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12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tect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frauds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ear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r>
              <a:rPr sz="2400" spc="9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110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2400" spc="18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te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losses</a:t>
            </a:r>
            <a:endParaRPr sz="2400">
              <a:latin typeface="Verdana"/>
              <a:cs typeface="Verdana"/>
            </a:endParaRPr>
          </a:p>
          <a:p>
            <a:pPr marL="287020" marR="39370" indent="-274955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29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ost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benef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2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r>
              <a:rPr sz="2400" spc="114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lys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2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has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een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3D3C2C"/>
                </a:solidFill>
                <a:latin typeface="Verdana"/>
                <a:cs typeface="Verdana"/>
              </a:rPr>
              <a:t>done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for 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deployment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same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2811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Key</a:t>
            </a:r>
            <a:r>
              <a:rPr spc="-290" dirty="0"/>
              <a:t> </a:t>
            </a:r>
            <a:r>
              <a:rPr spc="-300" dirty="0"/>
              <a:t>Insights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5" y="2351023"/>
            <a:ext cx="3695065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47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ransa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ct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oun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, 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category </a:t>
            </a:r>
            <a:r>
              <a:rPr sz="2400" spc="95" dirty="0">
                <a:solidFill>
                  <a:srgbClr val="3D3C2C"/>
                </a:solidFill>
                <a:latin typeface="Verdana"/>
                <a:cs typeface="Verdana"/>
              </a:rPr>
              <a:t>and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gender </a:t>
            </a:r>
            <a:r>
              <a:rPr sz="2400" spc="-8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ar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most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mportant 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variables</a:t>
            </a:r>
            <a:endParaRPr sz="2400">
              <a:latin typeface="Verdana"/>
              <a:cs typeface="Verdana"/>
            </a:endParaRPr>
          </a:p>
          <a:p>
            <a:pPr marL="287020" marR="107314" indent="-274955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Gas </a:t>
            </a:r>
            <a:r>
              <a:rPr sz="2400" spc="90" dirty="0">
                <a:solidFill>
                  <a:srgbClr val="3D3C2C"/>
                </a:solidFill>
                <a:latin typeface="Verdana"/>
                <a:cs typeface="Verdana"/>
              </a:rPr>
              <a:t>and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transport,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20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ro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ery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nd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shopp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ng 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are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the 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top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three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categories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1871091"/>
            <a:ext cx="2133600" cy="39201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5677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Curr</a:t>
            </a:r>
            <a:r>
              <a:rPr spc="-110" dirty="0"/>
              <a:t>e</a:t>
            </a:r>
            <a:r>
              <a:rPr spc="-160" dirty="0"/>
              <a:t>nt</a:t>
            </a:r>
            <a:r>
              <a:rPr spc="-285" dirty="0"/>
              <a:t> </a:t>
            </a:r>
            <a:r>
              <a:rPr spc="-120" dirty="0"/>
              <a:t>Inc</a:t>
            </a:r>
            <a:r>
              <a:rPr spc="-160" dirty="0"/>
              <a:t>u</a:t>
            </a:r>
            <a:r>
              <a:rPr spc="-140" dirty="0"/>
              <a:t>rred</a:t>
            </a:r>
            <a:r>
              <a:rPr spc="-285" dirty="0"/>
              <a:t> </a:t>
            </a:r>
            <a:r>
              <a:rPr spc="-265" dirty="0"/>
              <a:t>Losses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5" y="2277995"/>
            <a:ext cx="6452870" cy="21469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lang="en-IN" sz="2400" spc="-240" dirty="0">
                <a:solidFill>
                  <a:srgbClr val="3D3C2C"/>
                </a:solidFill>
                <a:latin typeface="Verdana"/>
                <a:cs typeface="Microsoft Sans Serif"/>
              </a:rPr>
              <a:t>77,183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ed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ransa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ct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ons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pe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onth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40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2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fraudulent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transact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ons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35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2400" spc="12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30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month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$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530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6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6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ount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pe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ra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spc="14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trans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ct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endParaRPr sz="2400" dirty="0">
              <a:latin typeface="Verdana"/>
              <a:cs typeface="Verdana"/>
            </a:endParaRPr>
          </a:p>
          <a:p>
            <a:pPr marL="287020" marR="1697355" indent="-274955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47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ot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l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cos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ts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ncurred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from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fra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spc="105" dirty="0">
                <a:solidFill>
                  <a:srgbClr val="3D3C2C"/>
                </a:solidFill>
                <a:latin typeface="Verdana"/>
                <a:cs typeface="Verdana"/>
              </a:rPr>
              <a:t>d 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tran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act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ons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$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213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lang="en-IN" sz="2400" spc="-229" dirty="0">
                <a:solidFill>
                  <a:srgbClr val="3D3C2C"/>
                </a:solidFill>
                <a:latin typeface="Verdana"/>
                <a:cs typeface="Verdana"/>
              </a:rPr>
              <a:t>25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66605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80" dirty="0"/>
              <a:t>Business Impact </a:t>
            </a:r>
            <a:r>
              <a:rPr sz="3600" spc="-80" dirty="0"/>
              <a:t>After</a:t>
            </a:r>
            <a:r>
              <a:rPr sz="3600" spc="-270" dirty="0"/>
              <a:t> </a:t>
            </a:r>
            <a:r>
              <a:rPr sz="3600" spc="70" dirty="0"/>
              <a:t>New</a:t>
            </a:r>
            <a:r>
              <a:rPr sz="3600" spc="-270" dirty="0"/>
              <a:t> </a:t>
            </a:r>
            <a:r>
              <a:rPr sz="3600" spc="254" dirty="0"/>
              <a:t>M</a:t>
            </a:r>
            <a:r>
              <a:rPr sz="3600" spc="170" dirty="0"/>
              <a:t>o</a:t>
            </a:r>
            <a:r>
              <a:rPr sz="3600" spc="55" dirty="0"/>
              <a:t>de</a:t>
            </a:r>
            <a:r>
              <a:rPr sz="3600" spc="25" dirty="0"/>
              <a:t>l</a:t>
            </a:r>
            <a:r>
              <a:rPr sz="3600" spc="-254" dirty="0"/>
              <a:t> </a:t>
            </a:r>
            <a:r>
              <a:rPr sz="3600" spc="-25" dirty="0"/>
              <a:t>Deployment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84224" y="2057400"/>
            <a:ext cx="6424295" cy="334517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marR="8890" indent="-274955">
              <a:lnSpc>
                <a:spcPts val="2380"/>
              </a:lnSpc>
              <a:spcBef>
                <a:spcPts val="390"/>
              </a:spcBef>
            </a:pPr>
            <a:r>
              <a:rPr sz="1650" spc="-16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1650" spc="-204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lang="en-IN" sz="2200" spc="-190" dirty="0">
                <a:solidFill>
                  <a:srgbClr val="3D3C2C"/>
                </a:solidFill>
                <a:latin typeface="Verdana"/>
                <a:cs typeface="Microsoft Sans Serif"/>
              </a:rPr>
              <a:t>681</a:t>
            </a:r>
            <a:r>
              <a:rPr sz="22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55" dirty="0">
                <a:solidFill>
                  <a:srgbClr val="3D3C2C"/>
                </a:solidFill>
                <a:latin typeface="Verdana"/>
                <a:cs typeface="Verdana"/>
              </a:rPr>
              <a:t>fra</a:t>
            </a:r>
            <a:r>
              <a:rPr sz="2200" spc="-9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200" spc="3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200" spc="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200" spc="-35" dirty="0">
                <a:solidFill>
                  <a:srgbClr val="3D3C2C"/>
                </a:solidFill>
                <a:latin typeface="Verdana"/>
                <a:cs typeface="Verdana"/>
              </a:rPr>
              <a:t>le</a:t>
            </a:r>
            <a:r>
              <a:rPr sz="2200" spc="-4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200" spc="-12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20" dirty="0">
                <a:solidFill>
                  <a:srgbClr val="3D3C2C"/>
                </a:solidFill>
                <a:latin typeface="Verdana"/>
                <a:cs typeface="Verdana"/>
              </a:rPr>
              <a:t>ransac</a:t>
            </a:r>
            <a:r>
              <a:rPr sz="2200" spc="-1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85" dirty="0">
                <a:solidFill>
                  <a:srgbClr val="3D3C2C"/>
                </a:solidFill>
                <a:latin typeface="Verdana"/>
                <a:cs typeface="Verdana"/>
              </a:rPr>
              <a:t>ons</a:t>
            </a:r>
            <a:r>
              <a:rPr sz="22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40" dirty="0">
                <a:solidFill>
                  <a:srgbClr val="3D3C2C"/>
                </a:solidFill>
                <a:latin typeface="Verdana"/>
                <a:cs typeface="Verdana"/>
              </a:rPr>
              <a:t>de</a:t>
            </a:r>
            <a:r>
              <a:rPr sz="2200" spc="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85" dirty="0">
                <a:solidFill>
                  <a:srgbClr val="3D3C2C"/>
                </a:solidFill>
                <a:latin typeface="Verdana"/>
                <a:cs typeface="Verdana"/>
              </a:rPr>
              <a:t>ect</a:t>
            </a:r>
            <a:r>
              <a:rPr sz="2200" spc="125" dirty="0">
                <a:solidFill>
                  <a:srgbClr val="3D3C2C"/>
                </a:solidFill>
                <a:latin typeface="Verdana"/>
                <a:cs typeface="Verdana"/>
              </a:rPr>
              <a:t>ed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20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25" dirty="0">
                <a:solidFill>
                  <a:srgbClr val="3D3C2C"/>
                </a:solidFill>
                <a:latin typeface="Verdana"/>
                <a:cs typeface="Verdana"/>
              </a:rPr>
              <a:t>he  </a:t>
            </a:r>
            <a:r>
              <a:rPr sz="2200" spc="20" dirty="0">
                <a:solidFill>
                  <a:srgbClr val="3D3C2C"/>
                </a:solidFill>
                <a:latin typeface="Verdana"/>
                <a:cs typeface="Verdana"/>
              </a:rPr>
              <a:t>model</a:t>
            </a:r>
            <a:r>
              <a:rPr lang="en-IN" sz="2200" spc="20" dirty="0">
                <a:solidFill>
                  <a:srgbClr val="3D3C2C"/>
                </a:solidFill>
                <a:latin typeface="Verdana"/>
                <a:cs typeface="Verdana"/>
              </a:rPr>
              <a:t> per month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510"/>
              </a:lnSpc>
              <a:spcBef>
                <a:spcPts val="225"/>
              </a:spcBef>
            </a:pPr>
            <a:r>
              <a:rPr sz="1650" spc="-16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1650" spc="-204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$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245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r>
              <a:rPr sz="2200" spc="-17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5</a:t>
            </a:r>
            <a:r>
              <a:rPr sz="22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25" dirty="0">
                <a:solidFill>
                  <a:srgbClr val="3D3C2C"/>
                </a:solidFill>
                <a:latin typeface="Verdana"/>
                <a:cs typeface="Verdana"/>
              </a:rPr>
              <a:t>co</a:t>
            </a:r>
            <a:r>
              <a:rPr sz="2200" spc="1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200" spc="-12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14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10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3D3C2C"/>
                </a:solidFill>
                <a:latin typeface="Verdana"/>
                <a:cs typeface="Verdana"/>
              </a:rPr>
              <a:t>pro</a:t>
            </a:r>
            <a:r>
              <a:rPr sz="2200" spc="-20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120" dirty="0">
                <a:solidFill>
                  <a:srgbClr val="3D3C2C"/>
                </a:solidFill>
                <a:latin typeface="Verdana"/>
                <a:cs typeface="Verdana"/>
              </a:rPr>
              <a:t>de</a:t>
            </a:r>
            <a:r>
              <a:rPr sz="22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95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200" spc="10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200" spc="-24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200" spc="-17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35" dirty="0">
                <a:solidFill>
                  <a:srgbClr val="3D3C2C"/>
                </a:solidFill>
                <a:latin typeface="Verdana"/>
                <a:cs typeface="Verdana"/>
              </a:rPr>
              <a:t>omer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65" dirty="0">
                <a:solidFill>
                  <a:srgbClr val="3D3C2C"/>
                </a:solidFill>
                <a:latin typeface="Verdana"/>
                <a:cs typeface="Verdana"/>
              </a:rPr>
              <a:t>suppor</a:t>
            </a:r>
            <a:r>
              <a:rPr sz="2200" spc="-4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14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10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endParaRPr sz="2200" dirty="0">
              <a:latin typeface="Verdana"/>
              <a:cs typeface="Verdana"/>
            </a:endParaRPr>
          </a:p>
          <a:p>
            <a:pPr marL="287020">
              <a:lnSpc>
                <a:spcPts val="2510"/>
              </a:lnSpc>
            </a:pPr>
            <a:r>
              <a:rPr sz="22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30" dirty="0">
                <a:solidFill>
                  <a:srgbClr val="3D3C2C"/>
                </a:solidFill>
                <a:latin typeface="Verdana"/>
                <a:cs typeface="Verdana"/>
              </a:rPr>
              <a:t>hese</a:t>
            </a:r>
            <a:r>
              <a:rPr sz="22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20" dirty="0">
                <a:solidFill>
                  <a:srgbClr val="3D3C2C"/>
                </a:solidFill>
                <a:latin typeface="Verdana"/>
                <a:cs typeface="Verdana"/>
              </a:rPr>
              <a:t>ransac</a:t>
            </a:r>
            <a:r>
              <a:rPr sz="2200" spc="-1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85" dirty="0">
                <a:solidFill>
                  <a:srgbClr val="3D3C2C"/>
                </a:solidFill>
                <a:latin typeface="Verdana"/>
                <a:cs typeface="Verdana"/>
              </a:rPr>
              <a:t>ons</a:t>
            </a:r>
            <a:r>
              <a:rPr sz="22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dirty="0">
                <a:solidFill>
                  <a:srgbClr val="3D3C2C"/>
                </a:solidFill>
                <a:latin typeface="Verdana"/>
                <a:cs typeface="Verdana"/>
              </a:rPr>
              <a:t>hat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29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2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$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lang="en-IN" sz="2200" spc="-245" dirty="0">
                <a:solidFill>
                  <a:srgbClr val="3D3C2C"/>
                </a:solidFill>
                <a:latin typeface="Verdana"/>
                <a:cs typeface="Verdana"/>
              </a:rPr>
              <a:t>1021.5</a:t>
            </a:r>
            <a:r>
              <a:rPr sz="2200" spc="-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5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2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200" dirty="0">
                <a:solidFill>
                  <a:srgbClr val="3D3C2C"/>
                </a:solidFill>
                <a:latin typeface="Verdana"/>
                <a:cs typeface="Verdana"/>
              </a:rPr>
              <a:t>tal</a:t>
            </a:r>
            <a:endParaRPr sz="2200" dirty="0">
              <a:latin typeface="Verdana"/>
              <a:cs typeface="Verdana"/>
            </a:endParaRPr>
          </a:p>
          <a:p>
            <a:pPr marL="287020" marR="319405" indent="-274955">
              <a:lnSpc>
                <a:spcPts val="2380"/>
              </a:lnSpc>
              <a:spcBef>
                <a:spcPts val="560"/>
              </a:spcBef>
            </a:pPr>
            <a:r>
              <a:rPr sz="1650" spc="-16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1650" spc="-204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lang="en-IN" sz="2200" spc="-190" dirty="0">
                <a:solidFill>
                  <a:srgbClr val="3D3C2C"/>
                </a:solidFill>
                <a:latin typeface="Verdana"/>
                <a:cs typeface="Microsoft Sans Serif"/>
              </a:rPr>
              <a:t>20</a:t>
            </a:r>
            <a:r>
              <a:rPr sz="22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55" dirty="0">
                <a:solidFill>
                  <a:srgbClr val="3D3C2C"/>
                </a:solidFill>
                <a:latin typeface="Verdana"/>
                <a:cs typeface="Verdana"/>
              </a:rPr>
              <a:t>fra</a:t>
            </a:r>
            <a:r>
              <a:rPr sz="2200" spc="-9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200" spc="3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200" spc="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200" spc="-35" dirty="0">
                <a:solidFill>
                  <a:srgbClr val="3D3C2C"/>
                </a:solidFill>
                <a:latin typeface="Verdana"/>
                <a:cs typeface="Verdana"/>
              </a:rPr>
              <a:t>le</a:t>
            </a:r>
            <a:r>
              <a:rPr sz="2200" spc="-4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200" spc="-12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20" dirty="0">
                <a:solidFill>
                  <a:srgbClr val="3D3C2C"/>
                </a:solidFill>
                <a:latin typeface="Verdana"/>
                <a:cs typeface="Verdana"/>
              </a:rPr>
              <a:t>ransac</a:t>
            </a:r>
            <a:r>
              <a:rPr sz="2200" spc="-1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85" dirty="0">
                <a:solidFill>
                  <a:srgbClr val="3D3C2C"/>
                </a:solidFill>
                <a:latin typeface="Verdana"/>
                <a:cs typeface="Verdana"/>
              </a:rPr>
              <a:t>ons</a:t>
            </a:r>
            <a:r>
              <a:rPr sz="22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3D3C2C"/>
                </a:solidFill>
                <a:latin typeface="Verdana"/>
                <a:cs typeface="Verdana"/>
              </a:rPr>
              <a:t>not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40" dirty="0">
                <a:solidFill>
                  <a:srgbClr val="3D3C2C"/>
                </a:solidFill>
                <a:latin typeface="Verdana"/>
                <a:cs typeface="Verdana"/>
              </a:rPr>
              <a:t>de</a:t>
            </a:r>
            <a:r>
              <a:rPr sz="2200" spc="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85" dirty="0">
                <a:solidFill>
                  <a:srgbClr val="3D3C2C"/>
                </a:solidFill>
                <a:latin typeface="Verdana"/>
                <a:cs typeface="Verdana"/>
              </a:rPr>
              <a:t>ect</a:t>
            </a:r>
            <a:r>
              <a:rPr sz="2200" spc="125" dirty="0">
                <a:solidFill>
                  <a:srgbClr val="3D3C2C"/>
                </a:solidFill>
                <a:latin typeface="Verdana"/>
                <a:cs typeface="Verdana"/>
              </a:rPr>
              <a:t>ed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3D3C2C"/>
                </a:solidFill>
                <a:latin typeface="Verdana"/>
                <a:cs typeface="Verdana"/>
              </a:rPr>
              <a:t>by  </a:t>
            </a:r>
            <a:r>
              <a:rPr sz="2200" spc="20" dirty="0">
                <a:solidFill>
                  <a:srgbClr val="3D3C2C"/>
                </a:solidFill>
                <a:latin typeface="Verdana"/>
                <a:cs typeface="Verdana"/>
              </a:rPr>
              <a:t>model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3D3C2C"/>
                </a:solidFill>
                <a:latin typeface="Verdana"/>
                <a:cs typeface="Verdana"/>
              </a:rPr>
              <a:t>w</a:t>
            </a:r>
            <a:r>
              <a:rPr sz="2200" spc="-1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110" dirty="0">
                <a:solidFill>
                  <a:srgbClr val="3D3C2C"/>
                </a:solidFill>
                <a:latin typeface="Verdana"/>
                <a:cs typeface="Verdana"/>
              </a:rPr>
              <a:t>ch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10" dirty="0">
                <a:solidFill>
                  <a:srgbClr val="3D3C2C"/>
                </a:solidFill>
                <a:latin typeface="Verdana"/>
                <a:cs typeface="Verdana"/>
              </a:rPr>
              <a:t>amou</a:t>
            </a:r>
            <a:r>
              <a:rPr sz="2200" spc="1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2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29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2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10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$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lang="en-IN" sz="2200" spc="-190" dirty="0">
                <a:solidFill>
                  <a:srgbClr val="3D3C2C"/>
                </a:solidFill>
                <a:latin typeface="Verdana"/>
                <a:cs typeface="Verdana"/>
              </a:rPr>
              <a:t>10613.2</a:t>
            </a:r>
            <a:r>
              <a:rPr sz="2200" spc="-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70" dirty="0">
                <a:solidFill>
                  <a:srgbClr val="3D3C2C"/>
                </a:solidFill>
                <a:latin typeface="Verdana"/>
                <a:cs typeface="Verdana"/>
              </a:rPr>
              <a:t>loss</a:t>
            </a:r>
            <a:endParaRPr sz="2200" dirty="0">
              <a:latin typeface="Verdana"/>
              <a:cs typeface="Verdana"/>
            </a:endParaRPr>
          </a:p>
          <a:p>
            <a:pPr marL="287020" marR="1322070" indent="-274955">
              <a:lnSpc>
                <a:spcPts val="2380"/>
              </a:lnSpc>
              <a:spcBef>
                <a:spcPts val="525"/>
              </a:spcBef>
            </a:pPr>
            <a:r>
              <a:rPr sz="1650" spc="-16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1650" spc="-204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200" spc="-44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20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20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3D3C2C"/>
                </a:solidFill>
                <a:latin typeface="Verdana"/>
                <a:cs typeface="Verdana"/>
              </a:rPr>
              <a:t>cost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5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25" dirty="0">
                <a:solidFill>
                  <a:srgbClr val="3D3C2C"/>
                </a:solidFill>
                <a:latin typeface="Verdana"/>
                <a:cs typeface="Verdana"/>
              </a:rPr>
              <a:t>ncurred</a:t>
            </a:r>
            <a:r>
              <a:rPr sz="22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3D3C2C"/>
                </a:solidFill>
                <a:latin typeface="Verdana"/>
                <a:cs typeface="Verdana"/>
              </a:rPr>
              <a:t>af</a:t>
            </a:r>
            <a:r>
              <a:rPr sz="2200" spc="-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85" dirty="0">
                <a:solidFill>
                  <a:srgbClr val="3D3C2C"/>
                </a:solidFill>
                <a:latin typeface="Verdana"/>
                <a:cs typeface="Verdana"/>
              </a:rPr>
              <a:t>er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200" spc="70" dirty="0">
                <a:solidFill>
                  <a:srgbClr val="3D3C2C"/>
                </a:solidFill>
                <a:latin typeface="Verdana"/>
                <a:cs typeface="Verdana"/>
              </a:rPr>
              <a:t>ew</a:t>
            </a:r>
            <a:r>
              <a:rPr sz="22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15" dirty="0">
                <a:solidFill>
                  <a:srgbClr val="3D3C2C"/>
                </a:solidFill>
                <a:latin typeface="Verdana"/>
                <a:cs typeface="Verdana"/>
              </a:rPr>
              <a:t>model  </a:t>
            </a:r>
            <a:r>
              <a:rPr sz="2200" spc="25" dirty="0">
                <a:solidFill>
                  <a:srgbClr val="3D3C2C"/>
                </a:solidFill>
                <a:latin typeface="Verdana"/>
                <a:cs typeface="Verdana"/>
              </a:rPr>
              <a:t>deplo</a:t>
            </a:r>
            <a:r>
              <a:rPr sz="2200" spc="2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200" spc="-10" dirty="0">
                <a:solidFill>
                  <a:srgbClr val="3D3C2C"/>
                </a:solidFill>
                <a:latin typeface="Verdana"/>
                <a:cs typeface="Verdana"/>
              </a:rPr>
              <a:t>me</a:t>
            </a:r>
            <a:r>
              <a:rPr sz="220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200" spc="-12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5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29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2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$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lang="en-IN" sz="2200" spc="-190" dirty="0">
                <a:solidFill>
                  <a:srgbClr val="3D3C2C"/>
                </a:solidFill>
                <a:latin typeface="Verdana"/>
                <a:cs typeface="Verdana"/>
              </a:rPr>
              <a:t>11364.5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510"/>
              </a:lnSpc>
              <a:spcBef>
                <a:spcPts val="225"/>
              </a:spcBef>
            </a:pPr>
            <a:r>
              <a:rPr sz="1650" spc="-16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1650" spc="-204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200" spc="-250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2200" spc="-10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15" dirty="0">
                <a:solidFill>
                  <a:srgbClr val="3D3C2C"/>
                </a:solidFill>
                <a:latin typeface="Verdana"/>
                <a:cs typeface="Verdana"/>
              </a:rPr>
              <a:t>nal</a:t>
            </a:r>
            <a:r>
              <a:rPr sz="22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75" dirty="0">
                <a:solidFill>
                  <a:srgbClr val="3D3C2C"/>
                </a:solidFill>
                <a:latin typeface="Verdana"/>
                <a:cs typeface="Verdana"/>
              </a:rPr>
              <a:t>sa</a:t>
            </a:r>
            <a:r>
              <a:rPr sz="2200" spc="-55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80" dirty="0">
                <a:solidFill>
                  <a:srgbClr val="3D3C2C"/>
                </a:solidFill>
                <a:latin typeface="Verdana"/>
                <a:cs typeface="Verdana"/>
              </a:rPr>
              <a:t>ngs</a:t>
            </a:r>
            <a:r>
              <a:rPr sz="22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15" dirty="0">
                <a:solidFill>
                  <a:srgbClr val="3D3C2C"/>
                </a:solidFill>
                <a:latin typeface="Verdana"/>
                <a:cs typeface="Verdana"/>
              </a:rPr>
              <a:t>aft</a:t>
            </a:r>
            <a:r>
              <a:rPr sz="2200" spc="2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200" spc="-28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2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25" dirty="0">
                <a:solidFill>
                  <a:srgbClr val="3D3C2C"/>
                </a:solidFill>
                <a:latin typeface="Verdana"/>
                <a:cs typeface="Verdana"/>
              </a:rPr>
              <a:t>new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20" dirty="0">
                <a:solidFill>
                  <a:srgbClr val="3D3C2C"/>
                </a:solidFill>
                <a:latin typeface="Verdana"/>
                <a:cs typeface="Verdana"/>
              </a:rPr>
              <a:t>model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55" dirty="0">
                <a:solidFill>
                  <a:srgbClr val="3D3C2C"/>
                </a:solidFill>
                <a:latin typeface="Verdana"/>
                <a:cs typeface="Verdana"/>
              </a:rPr>
              <a:t>dep</a:t>
            </a:r>
            <a:r>
              <a:rPr sz="2200" spc="2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200" spc="-1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200" spc="-3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200" spc="-10" dirty="0">
                <a:solidFill>
                  <a:srgbClr val="3D3C2C"/>
                </a:solidFill>
                <a:latin typeface="Verdana"/>
                <a:cs typeface="Verdana"/>
              </a:rPr>
              <a:t>me</a:t>
            </a:r>
            <a:r>
              <a:rPr sz="220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200" spc="-12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29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endParaRPr sz="2200" dirty="0">
              <a:latin typeface="Verdana"/>
              <a:cs typeface="Verdana"/>
            </a:endParaRPr>
          </a:p>
          <a:p>
            <a:pPr marL="287020">
              <a:lnSpc>
                <a:spcPts val="2510"/>
              </a:lnSpc>
            </a:pPr>
            <a:r>
              <a:rPr sz="2200" spc="-190" dirty="0">
                <a:solidFill>
                  <a:srgbClr val="3D3C2C"/>
                </a:solidFill>
                <a:latin typeface="Verdana"/>
                <a:cs typeface="Verdana"/>
              </a:rPr>
              <a:t>$</a:t>
            </a:r>
            <a:r>
              <a:rPr lang="en-IN" sz="2200" spc="-195" dirty="0">
                <a:solidFill>
                  <a:srgbClr val="3D3C2C"/>
                </a:solidFill>
                <a:latin typeface="Verdana"/>
                <a:cs typeface="Verdana"/>
              </a:rPr>
              <a:t>201960.82</a:t>
            </a:r>
            <a:r>
              <a:rPr sz="2200" spc="-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dirty="0">
                <a:solidFill>
                  <a:srgbClr val="3D3C2C"/>
                </a:solidFill>
                <a:latin typeface="Verdana"/>
                <a:cs typeface="Verdana"/>
              </a:rPr>
              <a:t>hat</a:t>
            </a:r>
            <a:r>
              <a:rPr sz="22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29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2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3D3C2C"/>
                </a:solidFill>
                <a:latin typeface="Verdana"/>
                <a:cs typeface="Verdana"/>
              </a:rPr>
              <a:t>red</a:t>
            </a:r>
            <a:r>
              <a:rPr sz="2200" spc="-3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200" spc="75" dirty="0">
                <a:solidFill>
                  <a:srgbClr val="3D3C2C"/>
                </a:solidFill>
                <a:latin typeface="Verdana"/>
                <a:cs typeface="Verdana"/>
              </a:rPr>
              <a:t>ct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2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5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2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10" dirty="0">
                <a:solidFill>
                  <a:srgbClr val="3D3C2C"/>
                </a:solidFill>
                <a:latin typeface="Verdana"/>
                <a:cs typeface="Verdana"/>
              </a:rPr>
              <a:t>loss</a:t>
            </a:r>
            <a:r>
              <a:rPr sz="2200" spc="-13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200" spc="-29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2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20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290" dirty="0">
                <a:solidFill>
                  <a:srgbClr val="3D3C2C"/>
                </a:solidFill>
                <a:latin typeface="Verdana"/>
                <a:cs typeface="Verdana"/>
              </a:rPr>
              <a:t>~</a:t>
            </a:r>
            <a:r>
              <a:rPr lang="en-IN" sz="2200" spc="-290" dirty="0">
                <a:solidFill>
                  <a:srgbClr val="3D3C2C"/>
                </a:solidFill>
                <a:latin typeface="Verdana"/>
                <a:cs typeface="Verdana"/>
              </a:rPr>
              <a:t>94</a:t>
            </a:r>
            <a:r>
              <a:rPr sz="2200" spc="-670" dirty="0">
                <a:solidFill>
                  <a:srgbClr val="3D3C2C"/>
                </a:solidFill>
                <a:latin typeface="Verdana"/>
                <a:cs typeface="Verdana"/>
              </a:rPr>
              <a:t>%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6424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Appendix:</a:t>
            </a:r>
            <a:r>
              <a:rPr spc="-295" dirty="0"/>
              <a:t> </a:t>
            </a:r>
            <a:r>
              <a:rPr spc="75" dirty="0"/>
              <a:t>Data</a:t>
            </a:r>
            <a:r>
              <a:rPr spc="-300" dirty="0"/>
              <a:t> </a:t>
            </a:r>
            <a:r>
              <a:rPr spc="-145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5" y="2325116"/>
            <a:ext cx="16370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6385" algn="l"/>
              </a:tabLst>
            </a:pPr>
            <a:r>
              <a:rPr sz="750" spc="-8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	</a:t>
            </a:r>
            <a:r>
              <a:rPr sz="1000" spc="-19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1000" spc="-3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1000" spc="7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000" spc="55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1000" spc="-55" dirty="0">
                <a:solidFill>
                  <a:srgbClr val="3D3C2C"/>
                </a:solidFill>
                <a:latin typeface="Verdana"/>
                <a:cs typeface="Verdana"/>
              </a:rPr>
              <a:t>sho</a:t>
            </a:r>
            <a:r>
              <a:rPr sz="1000" spc="-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0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000" spc="4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000" spc="-40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10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000" spc="-5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000" spc="-30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1000" spc="5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000" spc="65" dirty="0">
                <a:solidFill>
                  <a:srgbClr val="3D3C2C"/>
                </a:solidFill>
                <a:latin typeface="Verdana"/>
                <a:cs typeface="Verdana"/>
              </a:rPr>
              <a:t>da</a:t>
            </a:r>
            <a:r>
              <a:rPr sz="1000" spc="-5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000" spc="7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000" spc="-180" dirty="0">
                <a:solidFill>
                  <a:srgbClr val="3D3C2C"/>
                </a:solidFill>
                <a:latin typeface="Verdana"/>
                <a:cs typeface="Verdana"/>
              </a:rPr>
              <a:t>: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2505" y="2613152"/>
            <a:ext cx="24180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3D3C2C"/>
                </a:solidFill>
                <a:latin typeface="Verdana"/>
                <a:cs typeface="Verdana"/>
              </a:rPr>
              <a:t>trans</a:t>
            </a:r>
            <a:r>
              <a:rPr sz="900" i="1" spc="-35" dirty="0">
                <a:solidFill>
                  <a:srgbClr val="3D3C2C"/>
                </a:solidFill>
                <a:latin typeface="Verdana"/>
                <a:cs typeface="Verdana"/>
              </a:rPr>
              <a:t>date</a:t>
            </a:r>
            <a:r>
              <a:rPr sz="900" spc="-35" dirty="0">
                <a:solidFill>
                  <a:srgbClr val="3D3C2C"/>
                </a:solidFill>
                <a:latin typeface="Verdana"/>
                <a:cs typeface="Verdana"/>
              </a:rPr>
              <a:t>trans_time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30" dirty="0">
                <a:solidFill>
                  <a:srgbClr val="3D3C2C"/>
                </a:solidFill>
                <a:latin typeface="Verdana"/>
                <a:cs typeface="Verdana"/>
              </a:rPr>
              <a:t>Transaction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30" dirty="0">
                <a:solidFill>
                  <a:srgbClr val="3D3C2C"/>
                </a:solidFill>
                <a:latin typeface="Verdana"/>
                <a:cs typeface="Verdana"/>
              </a:rPr>
              <a:t>DateTime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2505" y="2750311"/>
            <a:ext cx="2426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cc</a:t>
            </a:r>
            <a:r>
              <a:rPr sz="900" spc="-120" dirty="0">
                <a:solidFill>
                  <a:srgbClr val="3D3C2C"/>
                </a:solidFill>
                <a:latin typeface="Verdana"/>
                <a:cs typeface="Verdana"/>
              </a:rPr>
              <a:t>_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nu</a:t>
            </a:r>
            <a:r>
              <a:rPr sz="900" spc="-3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3D3C2C"/>
                </a:solidFill>
                <a:latin typeface="Verdana"/>
                <a:cs typeface="Verdana"/>
              </a:rPr>
              <a:t>Cr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-10" dirty="0">
                <a:solidFill>
                  <a:srgbClr val="3D3C2C"/>
                </a:solidFill>
                <a:latin typeface="Verdana"/>
                <a:cs typeface="Verdana"/>
              </a:rPr>
              <a:t>be</a:t>
            </a:r>
            <a:r>
              <a:rPr sz="900" spc="-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-10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2505" y="2887471"/>
            <a:ext cx="1591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55" dirty="0">
                <a:solidFill>
                  <a:srgbClr val="3D3C2C"/>
                </a:solidFill>
                <a:latin typeface="Verdana"/>
                <a:cs typeface="Verdana"/>
              </a:rPr>
              <a:t>Me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2505" y="3024885"/>
            <a:ext cx="1892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900" spc="-40" dirty="0">
                <a:solidFill>
                  <a:srgbClr val="3D3C2C"/>
                </a:solidFill>
                <a:latin typeface="Verdana"/>
                <a:cs typeface="Verdana"/>
              </a:rPr>
              <a:t>or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Ca</a:t>
            </a:r>
            <a:r>
              <a:rPr sz="900" spc="1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900" spc="-40" dirty="0">
                <a:solidFill>
                  <a:srgbClr val="3D3C2C"/>
                </a:solidFill>
                <a:latin typeface="Verdana"/>
                <a:cs typeface="Verdana"/>
              </a:rPr>
              <a:t>or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2505" y="3162046"/>
            <a:ext cx="1603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10" dirty="0">
                <a:solidFill>
                  <a:srgbClr val="3D3C2C"/>
                </a:solidFill>
                <a:latin typeface="Verdana"/>
                <a:cs typeface="Verdana"/>
              </a:rPr>
              <a:t>ou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8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30" dirty="0">
                <a:solidFill>
                  <a:srgbClr val="3D3C2C"/>
                </a:solidFill>
                <a:latin typeface="Verdana"/>
                <a:cs typeface="Verdana"/>
              </a:rPr>
              <a:t>sa</a:t>
            </a: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ti</a:t>
            </a:r>
            <a:r>
              <a:rPr sz="900" spc="1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2505" y="3299205"/>
            <a:ext cx="2099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-10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-10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Hold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2505" y="3436365"/>
            <a:ext cx="2124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3D3C2C"/>
                </a:solidFill>
                <a:latin typeface="Verdana"/>
                <a:cs typeface="Verdana"/>
              </a:rPr>
              <a:t>la</a:t>
            </a:r>
            <a:r>
              <a:rPr sz="900" spc="-10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t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10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t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3D3C2C"/>
                </a:solidFill>
                <a:latin typeface="Verdana"/>
                <a:cs typeface="Verdana"/>
              </a:rPr>
              <a:t>Cr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900" spc="5" dirty="0">
                <a:solidFill>
                  <a:srgbClr val="3D3C2C"/>
                </a:solidFill>
                <a:latin typeface="Verdana"/>
                <a:cs typeface="Verdana"/>
              </a:rPr>
              <a:t>ol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2505" y="3573526"/>
            <a:ext cx="2190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80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3D3C2C"/>
                </a:solidFill>
                <a:latin typeface="Verdana"/>
                <a:cs typeface="Verdana"/>
              </a:rPr>
              <a:t>Cr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Hold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2505" y="3710685"/>
            <a:ext cx="24434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ee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7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ee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dd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2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12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Hold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2505" y="3847845"/>
            <a:ext cx="176466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it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9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25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2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9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Hold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2505" y="3985005"/>
            <a:ext cx="191071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7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Hold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62505" y="4122166"/>
            <a:ext cx="16560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5" dirty="0">
                <a:solidFill>
                  <a:srgbClr val="3D3C2C"/>
                </a:solidFill>
                <a:latin typeface="Verdana"/>
                <a:cs typeface="Verdana"/>
              </a:rPr>
              <a:t>z</a:t>
            </a:r>
            <a:r>
              <a:rPr sz="900" spc="-4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9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80" dirty="0">
                <a:solidFill>
                  <a:srgbClr val="3D3C2C"/>
                </a:solidFill>
                <a:latin typeface="Verdana"/>
                <a:cs typeface="Verdana"/>
              </a:rPr>
              <a:t>Z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9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Hold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2505" y="4259326"/>
            <a:ext cx="24555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3D3C2C"/>
                </a:solidFill>
                <a:latin typeface="Verdana"/>
                <a:cs typeface="Verdana"/>
              </a:rPr>
              <a:t>la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tit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 L</a:t>
            </a:r>
            <a:r>
              <a:rPr sz="900" spc="75" dirty="0">
                <a:solidFill>
                  <a:srgbClr val="3D3C2C"/>
                </a:solidFill>
                <a:latin typeface="Verdana"/>
                <a:cs typeface="Verdana"/>
              </a:rPr>
              <a:t>oc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ti</a:t>
            </a:r>
            <a:r>
              <a:rPr sz="900" spc="1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9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Hold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2505" y="4396485"/>
            <a:ext cx="26663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3D3C2C"/>
                </a:solidFill>
                <a:latin typeface="Verdana"/>
                <a:cs typeface="Verdana"/>
              </a:rPr>
              <a:t>lon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9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900" spc="2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900" spc="15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it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900" spc="75" dirty="0">
                <a:solidFill>
                  <a:srgbClr val="3D3C2C"/>
                </a:solidFill>
                <a:latin typeface="Verdana"/>
                <a:cs typeface="Verdana"/>
              </a:rPr>
              <a:t>oc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ti</a:t>
            </a:r>
            <a:r>
              <a:rPr sz="900" spc="1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Hold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2505" y="4533722"/>
            <a:ext cx="26054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it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900" spc="-125" dirty="0">
                <a:solidFill>
                  <a:srgbClr val="3D3C2C"/>
                </a:solidFill>
                <a:latin typeface="Verdana"/>
                <a:cs typeface="Verdana"/>
              </a:rPr>
              <a:t>_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900" spc="3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9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Verdana"/>
                <a:cs typeface="Verdana"/>
              </a:rPr>
              <a:t>Cr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ed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95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7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5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900" spc="-1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35" dirty="0">
                <a:solidFill>
                  <a:srgbClr val="3D3C2C"/>
                </a:solidFill>
                <a:latin typeface="Verdana"/>
                <a:cs typeface="Verdana"/>
              </a:rPr>
              <a:t>er</a:t>
            </a:r>
            <a:r>
              <a:rPr sz="900" spc="-95" dirty="0">
                <a:solidFill>
                  <a:srgbClr val="3D3C2C"/>
                </a:solidFill>
                <a:latin typeface="Verdana"/>
                <a:cs typeface="Verdana"/>
              </a:rPr>
              <a:t>'s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25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1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900" spc="3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-5" dirty="0">
                <a:solidFill>
                  <a:srgbClr val="3D3C2C"/>
                </a:solidFill>
                <a:latin typeface="Verdana"/>
                <a:cs typeface="Verdana"/>
              </a:rPr>
              <a:t>la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ti</a:t>
            </a:r>
            <a:r>
              <a:rPr sz="900" spc="3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62505" y="4671186"/>
            <a:ext cx="17354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5" dirty="0">
                <a:solidFill>
                  <a:srgbClr val="3D3C2C"/>
                </a:solidFill>
                <a:latin typeface="Verdana"/>
                <a:cs typeface="Verdana"/>
              </a:rPr>
              <a:t>j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ob</a:t>
            </a:r>
            <a:r>
              <a:rPr sz="9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25" dirty="0">
                <a:solidFill>
                  <a:srgbClr val="3D3C2C"/>
                </a:solidFill>
                <a:latin typeface="Verdana"/>
                <a:cs typeface="Verdana"/>
              </a:rPr>
              <a:t>J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3D3C2C"/>
                </a:solidFill>
                <a:latin typeface="Verdana"/>
                <a:cs typeface="Verdana"/>
              </a:rPr>
              <a:t>Cr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Hold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62505" y="4808346"/>
            <a:ext cx="22625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ob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Verdana"/>
                <a:cs typeface="Verdana"/>
              </a:rPr>
              <a:t>Da</a:t>
            </a:r>
            <a:r>
              <a:rPr sz="900" spc="-1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2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900" spc="-4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9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Hold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62505" y="4945507"/>
            <a:ext cx="18072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135" dirty="0">
                <a:solidFill>
                  <a:srgbClr val="3D3C2C"/>
                </a:solidFill>
                <a:latin typeface="Verdana"/>
                <a:cs typeface="Verdana"/>
              </a:rPr>
              <a:t>_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nu</a:t>
            </a:r>
            <a:r>
              <a:rPr sz="900" spc="-3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9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30" dirty="0">
                <a:solidFill>
                  <a:srgbClr val="3D3C2C"/>
                </a:solidFill>
                <a:latin typeface="Verdana"/>
                <a:cs typeface="Verdana"/>
              </a:rPr>
              <a:t>sa</a:t>
            </a: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ti</a:t>
            </a:r>
            <a:r>
              <a:rPr sz="900" spc="1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-10" dirty="0">
                <a:solidFill>
                  <a:srgbClr val="3D3C2C"/>
                </a:solidFill>
                <a:latin typeface="Verdana"/>
                <a:cs typeface="Verdana"/>
              </a:rPr>
              <a:t>ber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62505" y="5082667"/>
            <a:ext cx="19824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un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x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_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ti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4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X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9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tr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30" dirty="0">
                <a:solidFill>
                  <a:srgbClr val="3D3C2C"/>
                </a:solidFill>
                <a:latin typeface="Verdana"/>
                <a:cs typeface="Verdana"/>
              </a:rPr>
              <a:t>sa</a:t>
            </a: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ti</a:t>
            </a:r>
            <a:r>
              <a:rPr sz="900" spc="1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62505" y="5219827"/>
            <a:ext cx="23704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900" spc="-120" dirty="0">
                <a:solidFill>
                  <a:srgbClr val="3D3C2C"/>
                </a:solidFill>
                <a:latin typeface="Verdana"/>
                <a:cs typeface="Verdana"/>
              </a:rPr>
              <a:t>_</a:t>
            </a:r>
            <a:r>
              <a:rPr sz="900" spc="-5" dirty="0">
                <a:solidFill>
                  <a:srgbClr val="3D3C2C"/>
                </a:solidFill>
                <a:latin typeface="Verdana"/>
                <a:cs typeface="Verdana"/>
              </a:rPr>
              <a:t>la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tit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 L</a:t>
            </a:r>
            <a:r>
              <a:rPr sz="900" spc="75" dirty="0">
                <a:solidFill>
                  <a:srgbClr val="3D3C2C"/>
                </a:solidFill>
                <a:latin typeface="Verdana"/>
                <a:cs typeface="Verdana"/>
              </a:rPr>
              <a:t>oc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ti</a:t>
            </a:r>
            <a:r>
              <a:rPr sz="900" spc="1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55" dirty="0">
                <a:solidFill>
                  <a:srgbClr val="3D3C2C"/>
                </a:solidFill>
                <a:latin typeface="Verdana"/>
                <a:cs typeface="Verdana"/>
              </a:rPr>
              <a:t>Me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62505" y="5356986"/>
            <a:ext cx="25806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merch_long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3D3C2C"/>
                </a:solidFill>
                <a:latin typeface="Verdana"/>
                <a:cs typeface="Verdana"/>
              </a:rPr>
              <a:t>Longitude</a:t>
            </a:r>
            <a:r>
              <a:rPr sz="9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5" dirty="0">
                <a:solidFill>
                  <a:srgbClr val="3D3C2C"/>
                </a:solidFill>
                <a:latin typeface="Verdana"/>
                <a:cs typeface="Verdana"/>
              </a:rPr>
              <a:t>Location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3D3C2C"/>
                </a:solidFill>
                <a:latin typeface="Verdana"/>
                <a:cs typeface="Verdana"/>
              </a:rPr>
              <a:t>Merchant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8186" y="2439896"/>
            <a:ext cx="2339975" cy="321183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286385" algn="l"/>
              </a:tabLst>
            </a:pPr>
            <a:r>
              <a:rPr sz="650" spc="20" dirty="0">
                <a:solidFill>
                  <a:srgbClr val="93C500"/>
                </a:solidFill>
                <a:latin typeface="Courier New"/>
                <a:cs typeface="Courier New"/>
              </a:rPr>
              <a:t>o	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05" dirty="0">
                <a:solidFill>
                  <a:srgbClr val="3D3C2C"/>
                </a:solidFill>
                <a:latin typeface="Verdana"/>
                <a:cs typeface="Verdana"/>
              </a:rPr>
              <a:t>x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Un</a:t>
            </a: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10" dirty="0">
                <a:solidFill>
                  <a:srgbClr val="3D3C2C"/>
                </a:solidFill>
                <a:latin typeface="Verdana"/>
                <a:cs typeface="Verdana"/>
              </a:rPr>
              <a:t>q</a:t>
            </a:r>
            <a:r>
              <a:rPr sz="900" spc="1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ie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900" spc="-40" dirty="0">
                <a:solidFill>
                  <a:srgbClr val="3D3C2C"/>
                </a:solidFill>
                <a:latin typeface="Verdana"/>
                <a:cs typeface="Verdana"/>
              </a:rPr>
              <a:t>or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25" dirty="0">
                <a:solidFill>
                  <a:srgbClr val="3D3C2C"/>
                </a:solidFill>
                <a:latin typeface="Verdana"/>
                <a:cs typeface="Verdana"/>
              </a:rPr>
              <a:t>ow</a:t>
            </a:r>
            <a:endParaRPr sz="900" dirty="0">
              <a:latin typeface="Verdana"/>
              <a:cs typeface="Verdana"/>
            </a:endParaRPr>
          </a:p>
          <a:p>
            <a:pPr marL="12700" marR="2266950" algn="just">
              <a:lnSpc>
                <a:spcPts val="1080"/>
              </a:lnSpc>
              <a:spcBef>
                <a:spcPts val="35"/>
              </a:spcBef>
            </a:pPr>
            <a:r>
              <a:rPr sz="650" spc="20" dirty="0">
                <a:solidFill>
                  <a:srgbClr val="93C500"/>
                </a:solidFill>
                <a:latin typeface="Courier New"/>
                <a:cs typeface="Courier New"/>
              </a:rPr>
              <a:t>o  o  o</a:t>
            </a:r>
            <a:endParaRPr sz="650" dirty="0">
              <a:latin typeface="Courier New"/>
              <a:cs typeface="Courier New"/>
            </a:endParaRPr>
          </a:p>
          <a:p>
            <a:pPr marL="12700" marR="2266950" algn="just">
              <a:lnSpc>
                <a:spcPts val="1080"/>
              </a:lnSpc>
            </a:pPr>
            <a:r>
              <a:rPr sz="650" spc="20" dirty="0">
                <a:solidFill>
                  <a:srgbClr val="93C500"/>
                </a:solidFill>
                <a:latin typeface="Courier New"/>
                <a:cs typeface="Courier New"/>
              </a:rPr>
              <a:t>o  o  o  o  o  o  o  o  o  o  o</a:t>
            </a:r>
            <a:endParaRPr sz="650" dirty="0">
              <a:latin typeface="Courier New"/>
              <a:cs typeface="Courier New"/>
            </a:endParaRPr>
          </a:p>
          <a:p>
            <a:pPr marL="12700" marR="2266950" algn="just">
              <a:lnSpc>
                <a:spcPts val="1080"/>
              </a:lnSpc>
              <a:spcBef>
                <a:spcPts val="5"/>
              </a:spcBef>
            </a:pPr>
            <a:r>
              <a:rPr sz="650" spc="20" dirty="0">
                <a:solidFill>
                  <a:srgbClr val="93C500"/>
                </a:solidFill>
                <a:latin typeface="Courier New"/>
                <a:cs typeface="Courier New"/>
              </a:rPr>
              <a:t>o  o  o  o  o  o  o  o</a:t>
            </a:r>
            <a:endParaRPr sz="650" dirty="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2505" y="5494121"/>
            <a:ext cx="20396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135" dirty="0">
                <a:solidFill>
                  <a:srgbClr val="3D3C2C"/>
                </a:solidFill>
                <a:latin typeface="Verdana"/>
                <a:cs typeface="Verdana"/>
              </a:rPr>
              <a:t>_</a:t>
            </a:r>
            <a:r>
              <a:rPr sz="900" spc="-35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5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5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Fl</a:t>
            </a:r>
            <a:r>
              <a:rPr sz="900" spc="-4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40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200" dirty="0">
                <a:solidFill>
                  <a:srgbClr val="3D3C2C"/>
                </a:solidFill>
                <a:latin typeface="Verdana"/>
                <a:cs typeface="Verdana"/>
              </a:rPr>
              <a:t>&lt;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---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9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Verdana"/>
                <a:cs typeface="Verdana"/>
              </a:rPr>
              <a:t>Cla</a:t>
            </a:r>
            <a:r>
              <a:rPr sz="900" spc="-1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12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587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Microsoft Sans Serif</vt:lpstr>
      <vt:lpstr>Trebuchet MS</vt:lpstr>
      <vt:lpstr>Verdana</vt:lpstr>
      <vt:lpstr>Wingdings 3</vt:lpstr>
      <vt:lpstr>Facet</vt:lpstr>
      <vt:lpstr>New Credit  Card Fraud  Detection  System</vt:lpstr>
      <vt:lpstr>PowerPoint Presentation</vt:lpstr>
      <vt:lpstr>Agenda</vt:lpstr>
      <vt:lpstr>Objective</vt:lpstr>
      <vt:lpstr>Background</vt:lpstr>
      <vt:lpstr>Key Insights</vt:lpstr>
      <vt:lpstr>Current Incurred Losses</vt:lpstr>
      <vt:lpstr>Business Impact After New Model Deployment</vt:lpstr>
      <vt:lpstr>Appendix: Data Attributes</vt:lpstr>
      <vt:lpstr>Appendix: Data Methodology</vt:lpstr>
      <vt:lpstr>Attached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Bhavin</dc:creator>
  <cp:lastModifiedBy>Krishna Pachori</cp:lastModifiedBy>
  <cp:revision>4</cp:revision>
  <dcterms:created xsi:type="dcterms:W3CDTF">2022-06-05T17:38:22Z</dcterms:created>
  <dcterms:modified xsi:type="dcterms:W3CDTF">2022-06-05T18:05:19Z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2022-06-05T00:00:00Z</vt:filetime>
  </property>
</Properties>
</file>