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10.jpg" ContentType="image/jpg"/>
  <Override PartName="/ppt/media/image12.jpg" ContentType="image/jpg"/>
  <Override PartName="/ppt/media/image16.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725"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6/30/2023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4539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6/30/2023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092419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6/30/2023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548090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6/30/2023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239788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6/30/2023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5523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6/30/2023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363789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6/30/2023</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205129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6/30/2023</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439118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8BD707-D9CF-40AE-B4C6-C98DA3205C09}" type="datetimeFigureOut">
              <a:rPr lang="en-US" smtClean="0"/>
              <a:t>6/30/2023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134180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D8BD707-D9CF-40AE-B4C6-C98DA3205C09}" type="datetimeFigureOut">
              <a:rPr lang="en-US" smtClean="0"/>
              <a:t>6/30/2023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2689778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6/30/2023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636287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D8BD707-D9CF-40AE-B4C6-C98DA3205C09}" type="datetimeFigureOut">
              <a:rPr lang="en-US" smtClean="0"/>
              <a:t>6/30/2023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6F15528-21DE-4FAA-801E-634DDDAF4B2B}"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261692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12.jp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image" Target="../media/image16.jp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48294" y="1676400"/>
            <a:ext cx="4185920" cy="2769870"/>
          </a:xfrm>
          <a:prstGeom prst="rect">
            <a:avLst/>
          </a:prstGeom>
        </p:spPr>
        <p:txBody>
          <a:bodyPr vert="horz" wrap="square" lIns="0" tIns="12700" rIns="0" bIns="0" rtlCol="0">
            <a:spAutoFit/>
          </a:bodyPr>
          <a:lstStyle/>
          <a:p>
            <a:pPr marL="12700" marR="5080">
              <a:lnSpc>
                <a:spcPct val="100000"/>
              </a:lnSpc>
              <a:spcBef>
                <a:spcPts val="100"/>
              </a:spcBef>
            </a:pPr>
            <a:r>
              <a:rPr sz="6000" dirty="0">
                <a:solidFill>
                  <a:srgbClr val="00B050"/>
                </a:solidFill>
              </a:rPr>
              <a:t>Leads  </a:t>
            </a:r>
            <a:r>
              <a:rPr sz="6000" spc="-5" dirty="0">
                <a:solidFill>
                  <a:srgbClr val="00B050"/>
                </a:solidFill>
              </a:rPr>
              <a:t>Scoring  </a:t>
            </a:r>
            <a:r>
              <a:rPr sz="6000" dirty="0">
                <a:solidFill>
                  <a:srgbClr val="00B050"/>
                </a:solidFill>
              </a:rPr>
              <a:t>Case</a:t>
            </a:r>
            <a:r>
              <a:rPr sz="6000" spc="-110" dirty="0">
                <a:solidFill>
                  <a:srgbClr val="00B050"/>
                </a:solidFill>
              </a:rPr>
              <a:t> </a:t>
            </a:r>
            <a:r>
              <a:rPr sz="6000" spc="-5" dirty="0">
                <a:solidFill>
                  <a:srgbClr val="00B050"/>
                </a:solidFill>
              </a:rPr>
              <a:t>Study</a:t>
            </a:r>
            <a:endParaRPr sz="6000" dirty="0">
              <a:solidFill>
                <a:srgbClr val="00B050"/>
              </a:solidFill>
            </a:endParaRPr>
          </a:p>
        </p:txBody>
      </p:sp>
      <p:sp>
        <p:nvSpPr>
          <p:cNvPr id="5" name="Rectangle 4">
            <a:extLst>
              <a:ext uri="{FF2B5EF4-FFF2-40B4-BE49-F238E27FC236}">
                <a16:creationId xmlns:a16="http://schemas.microsoft.com/office/drawing/2014/main" id="{28650264-40F8-5FF7-5ADC-E33C124DAC04}"/>
              </a:ext>
            </a:extLst>
          </p:cNvPr>
          <p:cNvSpPr/>
          <p:nvPr/>
        </p:nvSpPr>
        <p:spPr>
          <a:xfrm>
            <a:off x="1676400" y="4724400"/>
            <a:ext cx="4267200" cy="461665"/>
          </a:xfrm>
          <a:prstGeom prst="rect">
            <a:avLst/>
          </a:prstGeom>
          <a:noFill/>
        </p:spPr>
        <p:txBody>
          <a:bodyPr wrap="square" lIns="91440" tIns="45720" rIns="91440" bIns="45720">
            <a:spAutoFit/>
          </a:bodyPr>
          <a:lstStyle/>
          <a:p>
            <a:pPr algn="ctr"/>
            <a:r>
              <a:rPr lang="en-US" sz="2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By Krishna Pachori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770" y="599792"/>
            <a:ext cx="5260340" cy="751488"/>
          </a:xfrm>
          <a:prstGeom prst="rect">
            <a:avLst/>
          </a:prstGeom>
        </p:spPr>
        <p:txBody>
          <a:bodyPr vert="horz" wrap="square" lIns="0" tIns="12700" rIns="0" bIns="0" rtlCol="0">
            <a:spAutoFit/>
            <a:scene3d>
              <a:camera prst="orthographicFront"/>
              <a:lightRig rig="harsh" dir="t"/>
            </a:scene3d>
            <a:sp3d extrusionH="57150" prstMaterial="matte">
              <a:bevelT w="63500" h="12700" prst="angle"/>
              <a:contourClr>
                <a:schemeClr val="bg1">
                  <a:lumMod val="65000"/>
                </a:schemeClr>
              </a:contourClr>
            </a:sp3d>
          </a:bodyPr>
          <a:lstStyle/>
          <a:p>
            <a:pPr marL="12700">
              <a:lnSpc>
                <a:spcPct val="100000"/>
              </a:lnSpc>
              <a:spcBef>
                <a:spcPts val="100"/>
              </a:spcBef>
            </a:pPr>
            <a:r>
              <a:rPr b="1" spc="0" dirty="0">
                <a:ln/>
                <a:solidFill>
                  <a:schemeClr val="accent3"/>
                </a:solidFill>
              </a:rPr>
              <a:t>Precision and Recall</a:t>
            </a:r>
          </a:p>
        </p:txBody>
      </p:sp>
      <p:sp>
        <p:nvSpPr>
          <p:cNvPr id="5" name="TextBox 4">
            <a:extLst>
              <a:ext uri="{FF2B5EF4-FFF2-40B4-BE49-F238E27FC236}">
                <a16:creationId xmlns:a16="http://schemas.microsoft.com/office/drawing/2014/main" id="{499012BC-7FCF-FA08-FA8A-82BB975F1AA5}"/>
              </a:ext>
            </a:extLst>
          </p:cNvPr>
          <p:cNvSpPr txBox="1"/>
          <p:nvPr/>
        </p:nvSpPr>
        <p:spPr>
          <a:xfrm>
            <a:off x="914400" y="2133600"/>
            <a:ext cx="7924022" cy="3970318"/>
          </a:xfrm>
          <a:prstGeom prst="rect">
            <a:avLst/>
          </a:prstGeom>
          <a:noFill/>
        </p:spPr>
        <p:txBody>
          <a:bodyPr wrap="square">
            <a:spAutoFit/>
          </a:bodyPr>
          <a:lstStyle/>
          <a:p>
            <a:pPr marL="285750" indent="-285750">
              <a:buFont typeface="Arial" panose="020B0604020202020204" pitchFamily="34" charset="0"/>
              <a:buChar char="•"/>
            </a:pPr>
            <a:r>
              <a:rPr lang="en-US" dirty="0"/>
              <a:t>We used this cutoff point to create a new column in our final dataset for predicting the outcomes.</a:t>
            </a:r>
          </a:p>
          <a:p>
            <a:pPr marL="285750" indent="-285750">
              <a:buFont typeface="Arial" panose="020B0604020202020204" pitchFamily="34" charset="0"/>
              <a:buChar char="•"/>
            </a:pPr>
            <a:r>
              <a:rPr lang="en-US" dirty="0"/>
              <a:t>After this we did another type of evaluation which is by checking Precision and Recall</a:t>
            </a:r>
          </a:p>
          <a:p>
            <a:pPr marL="285750" indent="-285750">
              <a:buFont typeface="Arial" panose="020B0604020202020204" pitchFamily="34" charset="0"/>
              <a:buChar char="•"/>
            </a:pPr>
            <a:r>
              <a:rPr lang="en-US" dirty="0"/>
              <a:t>As we all know, Precision and Recall plays very important role in build our model more business oriented and it also tells how our model behaves.</a:t>
            </a:r>
          </a:p>
          <a:p>
            <a:pPr marL="285750" indent="-285750">
              <a:buFont typeface="Arial" panose="020B0604020202020204" pitchFamily="34" charset="0"/>
              <a:buChar char="•"/>
            </a:pPr>
            <a:r>
              <a:rPr lang="en-US" dirty="0"/>
              <a:t>Hence, we evaluated the precision and recall for this model and found the score as 0.73 for precision and 0.79 for recall.</a:t>
            </a:r>
          </a:p>
          <a:p>
            <a:pPr marL="285750" indent="-285750">
              <a:buFont typeface="Arial" panose="020B0604020202020204" pitchFamily="34" charset="0"/>
              <a:buChar char="•"/>
            </a:pPr>
            <a:r>
              <a:rPr lang="en-US" dirty="0"/>
              <a:t>Now, recall our business objective - the recall percentage I will consider more valuable because it is okay if our precision is little low which means less hot lead customers but we don't want to left out any hot leads which are willing to get converted hence our focus on this will be more on Recall than Precision.</a:t>
            </a:r>
          </a:p>
          <a:p>
            <a:pPr marL="285750" indent="-285750">
              <a:buFont typeface="Arial" panose="020B0604020202020204" pitchFamily="34" charset="0"/>
              <a:buChar char="•"/>
            </a:pPr>
            <a:r>
              <a:rPr lang="en-US" dirty="0" err="1"/>
              <a:t>i.e</a:t>
            </a:r>
            <a:r>
              <a:rPr lang="en-US" dirty="0"/>
              <a:t> We get more relevant results - as many as hot lead customers from our model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000000"/>
          </a:solidFill>
        </p:spPr>
        <p:txBody>
          <a:bodyPr wrap="square" lIns="0" tIns="0" rIns="0" bIns="0" rtlCol="0"/>
          <a:lstStyle/>
          <a:p>
            <a:endParaRPr/>
          </a:p>
        </p:txBody>
      </p:sp>
      <p:grpSp>
        <p:nvGrpSpPr>
          <p:cNvPr id="3" name="object 3"/>
          <p:cNvGrpSpPr/>
          <p:nvPr/>
        </p:nvGrpSpPr>
        <p:grpSpPr>
          <a:xfrm>
            <a:off x="0" y="2670047"/>
            <a:ext cx="4036060" cy="4188460"/>
            <a:chOff x="0" y="2670047"/>
            <a:chExt cx="4036060" cy="4188460"/>
          </a:xfrm>
        </p:grpSpPr>
        <p:sp>
          <p:nvSpPr>
            <p:cNvPr id="4" name="object 4"/>
            <p:cNvSpPr/>
            <p:nvPr/>
          </p:nvSpPr>
          <p:spPr>
            <a:xfrm>
              <a:off x="0" y="2670047"/>
              <a:ext cx="4035552" cy="418795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0" y="2892552"/>
              <a:ext cx="1520951" cy="2365248"/>
            </a:xfrm>
            <a:prstGeom prst="rect">
              <a:avLst/>
            </a:prstGeom>
            <a:blipFill>
              <a:blip r:embed="rId3" cstate="print"/>
              <a:stretch>
                <a:fillRect/>
              </a:stretch>
            </a:blipFill>
          </p:spPr>
          <p:txBody>
            <a:bodyPr wrap="square" lIns="0" tIns="0" rIns="0" bIns="0" rtlCol="0"/>
            <a:lstStyle/>
            <a:p>
              <a:endParaRPr/>
            </a:p>
          </p:txBody>
        </p:sp>
      </p:grpSp>
      <p:sp>
        <p:nvSpPr>
          <p:cNvPr id="6" name="object 6"/>
          <p:cNvSpPr/>
          <p:nvPr/>
        </p:nvSpPr>
        <p:spPr>
          <a:xfrm>
            <a:off x="8607552" y="1676400"/>
            <a:ext cx="2819400" cy="2819400"/>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7997952" y="0"/>
            <a:ext cx="1606296" cy="1139952"/>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8604504" y="6095999"/>
            <a:ext cx="993648" cy="761999"/>
          </a:xfrm>
          <a:prstGeom prst="rect">
            <a:avLst/>
          </a:prstGeom>
          <a:blipFill>
            <a:blip r:embed="rId6" cstate="print"/>
            <a:stretch>
              <a:fillRect/>
            </a:stretch>
          </a:blipFill>
        </p:spPr>
        <p:txBody>
          <a:bodyPr wrap="square" lIns="0" tIns="0" rIns="0" bIns="0" rtlCol="0"/>
          <a:lstStyle/>
          <a:p>
            <a:endParaRPr/>
          </a:p>
        </p:txBody>
      </p:sp>
      <p:grpSp>
        <p:nvGrpSpPr>
          <p:cNvPr id="9" name="object 9"/>
          <p:cNvGrpSpPr/>
          <p:nvPr/>
        </p:nvGrpSpPr>
        <p:grpSpPr>
          <a:xfrm>
            <a:off x="10393680" y="0"/>
            <a:ext cx="768985" cy="1207770"/>
            <a:chOff x="10393680" y="0"/>
            <a:chExt cx="768985" cy="1207770"/>
          </a:xfrm>
        </p:grpSpPr>
        <p:sp>
          <p:nvSpPr>
            <p:cNvPr id="10" name="object 10"/>
            <p:cNvSpPr/>
            <p:nvPr/>
          </p:nvSpPr>
          <p:spPr>
            <a:xfrm>
              <a:off x="10393680" y="0"/>
              <a:ext cx="768857" cy="1207770"/>
            </a:xfrm>
            <a:prstGeom prst="rect">
              <a:avLst/>
            </a:prstGeom>
            <a:blipFill>
              <a:blip r:embed="rId7" cstate="print"/>
              <a:stretch>
                <a:fillRect/>
              </a:stretch>
            </a:blipFill>
          </p:spPr>
          <p:txBody>
            <a:bodyPr wrap="square" lIns="0" tIns="0" rIns="0" bIns="0" rtlCol="0"/>
            <a:lstStyle/>
            <a:p>
              <a:endParaRPr/>
            </a:p>
          </p:txBody>
        </p:sp>
        <p:sp>
          <p:nvSpPr>
            <p:cNvPr id="11" name="object 11"/>
            <p:cNvSpPr/>
            <p:nvPr/>
          </p:nvSpPr>
          <p:spPr>
            <a:xfrm>
              <a:off x="10436352" y="0"/>
              <a:ext cx="685800" cy="1143000"/>
            </a:xfrm>
            <a:custGeom>
              <a:avLst/>
              <a:gdLst/>
              <a:ahLst/>
              <a:cxnLst/>
              <a:rect l="l" t="t" r="r" b="b"/>
              <a:pathLst>
                <a:path w="685800" h="1143000">
                  <a:moveTo>
                    <a:pt x="685800" y="0"/>
                  </a:moveTo>
                  <a:lnTo>
                    <a:pt x="0" y="0"/>
                  </a:lnTo>
                  <a:lnTo>
                    <a:pt x="0" y="1143000"/>
                  </a:lnTo>
                  <a:lnTo>
                    <a:pt x="685800" y="1143000"/>
                  </a:lnTo>
                  <a:lnTo>
                    <a:pt x="685800" y="0"/>
                  </a:lnTo>
                  <a:close/>
                </a:path>
              </a:pathLst>
            </a:custGeom>
            <a:solidFill>
              <a:srgbClr val="AF1512"/>
            </a:solidFill>
          </p:spPr>
          <p:txBody>
            <a:bodyPr wrap="square" lIns="0" tIns="0" rIns="0" bIns="0" rtlCol="0"/>
            <a:lstStyle/>
            <a:p>
              <a:endParaRPr/>
            </a:p>
          </p:txBody>
        </p:sp>
      </p:grpSp>
      <p:sp>
        <p:nvSpPr>
          <p:cNvPr id="12" name="object 12"/>
          <p:cNvSpPr txBox="1">
            <a:spLocks noGrp="1"/>
          </p:cNvSpPr>
          <p:nvPr>
            <p:ph type="title"/>
          </p:nvPr>
        </p:nvSpPr>
        <p:spPr>
          <a:xfrm>
            <a:off x="684682" y="293271"/>
            <a:ext cx="3884929" cy="937435"/>
          </a:xfrm>
          <a:prstGeom prst="rect">
            <a:avLst/>
          </a:prstGeom>
        </p:spPr>
        <p:txBody>
          <a:bodyPr vert="horz" wrap="square" lIns="0" tIns="64769" rIns="0" bIns="0" rtlCol="0">
            <a:spAutoFit/>
          </a:bodyPr>
          <a:lstStyle/>
          <a:p>
            <a:pPr marL="12700" marR="5080">
              <a:lnSpc>
                <a:spcPts val="3360"/>
              </a:lnSpc>
              <a:spcBef>
                <a:spcPts val="509"/>
              </a:spcBef>
            </a:pPr>
            <a:r>
              <a:rPr sz="3100" spc="0" dirty="0">
                <a:ln w="0"/>
                <a:solidFill>
                  <a:schemeClr val="accent1"/>
                </a:solidFill>
                <a:effectLst>
                  <a:outerShdw blurRad="38100" dist="25400" dir="5400000" algn="ctr" rotWithShape="0">
                    <a:srgbClr val="6E747A">
                      <a:alpha val="43000"/>
                    </a:srgbClr>
                  </a:outerShdw>
                </a:effectLst>
              </a:rPr>
              <a:t>Precision and Recall  tradeoff</a:t>
            </a:r>
          </a:p>
        </p:txBody>
      </p:sp>
      <p:sp>
        <p:nvSpPr>
          <p:cNvPr id="13" name="object 13"/>
          <p:cNvSpPr txBox="1"/>
          <p:nvPr/>
        </p:nvSpPr>
        <p:spPr>
          <a:xfrm>
            <a:off x="684682" y="1378966"/>
            <a:ext cx="3422015" cy="2893695"/>
          </a:xfrm>
          <a:prstGeom prst="rect">
            <a:avLst/>
          </a:prstGeom>
        </p:spPr>
        <p:txBody>
          <a:bodyPr vert="horz" wrap="square" lIns="0" tIns="11430" rIns="0" bIns="0" rtlCol="0">
            <a:spAutoFit/>
          </a:bodyPr>
          <a:lstStyle/>
          <a:p>
            <a:pPr marL="356870" marR="385445" indent="-344805">
              <a:lnSpc>
                <a:spcPct val="100000"/>
              </a:lnSpc>
              <a:spcBef>
                <a:spcPts val="90"/>
              </a:spcBef>
              <a:tabLst>
                <a:tab pos="356870" algn="l"/>
              </a:tabLst>
            </a:pPr>
            <a:r>
              <a:rPr sz="1600" spc="285" dirty="0">
                <a:solidFill>
                  <a:srgbClr val="89D0D5"/>
                </a:solidFill>
                <a:latin typeface="Arial"/>
                <a:cs typeface="Arial"/>
              </a:rPr>
              <a:t>	</a:t>
            </a:r>
            <a:r>
              <a:rPr sz="2000" b="1" spc="50" dirty="0">
                <a:ln w="0"/>
                <a:solidFill>
                  <a:schemeClr val="bg2"/>
                </a:solidFill>
                <a:effectLst>
                  <a:innerShdw blurRad="63500" dist="50800" dir="13500000">
                    <a:srgbClr val="000000">
                      <a:alpha val="50000"/>
                    </a:srgbClr>
                  </a:innerShdw>
                </a:effectLst>
                <a:latin typeface="Gothic Uralic"/>
                <a:cs typeface="Gothic Uralic"/>
              </a:rPr>
              <a:t>We created a graph  which will show us the  tradeoff between  Precision and recall.</a:t>
            </a:r>
          </a:p>
          <a:p>
            <a:pPr marL="356870" marR="5080" indent="-344805">
              <a:lnSpc>
                <a:spcPct val="100000"/>
              </a:lnSpc>
              <a:spcBef>
                <a:spcPts val="990"/>
              </a:spcBef>
              <a:tabLst>
                <a:tab pos="356870" algn="l"/>
              </a:tabLst>
            </a:pPr>
            <a:r>
              <a:rPr sz="1600" b="1" spc="50" dirty="0">
                <a:ln w="0"/>
                <a:solidFill>
                  <a:schemeClr val="bg2"/>
                </a:solidFill>
                <a:effectLst>
                  <a:innerShdw blurRad="63500" dist="50800" dir="13500000">
                    <a:srgbClr val="000000">
                      <a:alpha val="50000"/>
                    </a:srgbClr>
                  </a:innerShdw>
                </a:effectLst>
                <a:latin typeface="Arial"/>
                <a:cs typeface="Arial"/>
              </a:rPr>
              <a:t>	</a:t>
            </a:r>
            <a:r>
              <a:rPr sz="2000" b="1" spc="50" dirty="0">
                <a:ln w="0"/>
                <a:solidFill>
                  <a:schemeClr val="bg2"/>
                </a:solidFill>
                <a:effectLst>
                  <a:innerShdw blurRad="63500" dist="50800" dir="13500000">
                    <a:srgbClr val="000000">
                      <a:alpha val="50000"/>
                    </a:srgbClr>
                  </a:innerShdw>
                </a:effectLst>
                <a:latin typeface="Gothic Uralic"/>
                <a:cs typeface="Gothic Uralic"/>
              </a:rPr>
              <a:t>We found that there is a  trade off between  Precision and Recall and  the meeting point is  approximately at 0.5.</a:t>
            </a:r>
          </a:p>
        </p:txBody>
      </p:sp>
      <p:sp>
        <p:nvSpPr>
          <p:cNvPr id="14" name="object 14"/>
          <p:cNvSpPr/>
          <p:nvPr/>
        </p:nvSpPr>
        <p:spPr>
          <a:xfrm>
            <a:off x="4730496" y="1347216"/>
            <a:ext cx="6388608" cy="4538472"/>
          </a:xfrm>
          <a:prstGeom prst="rect">
            <a:avLst/>
          </a:prstGeom>
          <a:blipFill>
            <a:blip r:embed="rId8" cstate="print"/>
            <a:stretch>
              <a:fillRect/>
            </a:stretch>
          </a:blipFill>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AFE8A8C-93A5-B1BC-9F0D-AEC5500F8E0B}"/>
              </a:ext>
            </a:extLst>
          </p:cNvPr>
          <p:cNvSpPr>
            <a:spLocks noGrp="1"/>
          </p:cNvSpPr>
          <p:nvPr>
            <p:ph type="title"/>
          </p:nvPr>
        </p:nvSpPr>
        <p:spPr>
          <a:xfrm>
            <a:off x="1143000" y="76200"/>
            <a:ext cx="10058400" cy="1450757"/>
          </a:xfrm>
        </p:spPr>
        <p:txBody>
          <a:bodyPr/>
          <a:lstStyle/>
          <a:p>
            <a:r>
              <a:rPr lang="en-IN" spc="0" dirty="0">
                <a:ln w="0"/>
                <a:solidFill>
                  <a:schemeClr val="accent1"/>
                </a:solidFill>
                <a:effectLst>
                  <a:outerShdw blurRad="38100" dist="25400" dir="5400000" algn="ctr" rotWithShape="0">
                    <a:srgbClr val="6E747A">
                      <a:alpha val="43000"/>
                    </a:srgbClr>
                  </a:outerShdw>
                </a:effectLst>
              </a:rPr>
              <a:t>With RFE 2 </a:t>
            </a:r>
          </a:p>
        </p:txBody>
      </p:sp>
      <p:sp>
        <p:nvSpPr>
          <p:cNvPr id="7" name="TextBox 6">
            <a:extLst>
              <a:ext uri="{FF2B5EF4-FFF2-40B4-BE49-F238E27FC236}">
                <a16:creationId xmlns:a16="http://schemas.microsoft.com/office/drawing/2014/main" id="{BAD0FB3D-70E1-3F64-61B7-6CF9481827FB}"/>
              </a:ext>
            </a:extLst>
          </p:cNvPr>
          <p:cNvSpPr txBox="1"/>
          <p:nvPr/>
        </p:nvSpPr>
        <p:spPr>
          <a:xfrm>
            <a:off x="838200" y="2057400"/>
            <a:ext cx="7085822" cy="3416320"/>
          </a:xfrm>
          <a:prstGeom prst="rect">
            <a:avLst/>
          </a:prstGeom>
          <a:noFill/>
        </p:spPr>
        <p:txBody>
          <a:bodyPr wrap="square">
            <a:spAutoFit/>
          </a:bodyPr>
          <a:lstStyle/>
          <a:p>
            <a:pPr marL="285750" indent="-285750">
              <a:buFont typeface="Arial" panose="020B0604020202020204" pitchFamily="34" charset="0"/>
              <a:buChar char="•"/>
            </a:pPr>
            <a:r>
              <a:rPr lang="en-US" dirty="0"/>
              <a:t>After completing our model evaluation from </a:t>
            </a:r>
            <a:r>
              <a:rPr lang="en-US" dirty="0" err="1"/>
              <a:t>rfe</a:t>
            </a:r>
            <a:r>
              <a:rPr lang="en-US" dirty="0"/>
              <a:t> 1, we proceeded with our second </a:t>
            </a:r>
            <a:r>
              <a:rPr lang="en-US" dirty="0" err="1"/>
              <a:t>rfe</a:t>
            </a:r>
            <a:r>
              <a:rPr lang="en-US" dirty="0"/>
              <a:t> method with count 15. </a:t>
            </a:r>
          </a:p>
          <a:p>
            <a:pPr marL="285750" indent="-285750">
              <a:buFont typeface="Arial" panose="020B0604020202020204" pitchFamily="34" charset="0"/>
              <a:buChar char="•"/>
            </a:pPr>
            <a:r>
              <a:rPr lang="en-US" dirty="0"/>
              <a:t>We did that same steps as were mentioned in </a:t>
            </a:r>
            <a:r>
              <a:rPr lang="en-US" dirty="0" err="1"/>
              <a:t>rfe</a:t>
            </a:r>
            <a:r>
              <a:rPr lang="en-US" dirty="0"/>
              <a:t> 1, like creating a model and checking the insignificant values and VIFs and dropping those and running again until we reach our model with no insignificant variables and low VIFs. </a:t>
            </a:r>
          </a:p>
          <a:p>
            <a:pPr marL="285750" indent="-285750">
              <a:buFont typeface="Arial" panose="020B0604020202020204" pitchFamily="34" charset="0"/>
              <a:buChar char="•"/>
            </a:pPr>
            <a:r>
              <a:rPr lang="en-US" dirty="0"/>
              <a:t>Ultimately, we found out last final model with all significant values and low VIFs. </a:t>
            </a:r>
          </a:p>
          <a:p>
            <a:pPr marL="285750" indent="-285750">
              <a:buFont typeface="Arial" panose="020B0604020202020204" pitchFamily="34" charset="0"/>
              <a:buChar char="•"/>
            </a:pPr>
            <a:r>
              <a:rPr lang="en-US" dirty="0"/>
              <a:t>We predicted the final model in train set and created a new dataset with original converted values and prediction values. </a:t>
            </a:r>
          </a:p>
          <a:p>
            <a:pPr marL="285750" indent="-285750">
              <a:buFont typeface="Arial" panose="020B0604020202020204" pitchFamily="34" charset="0"/>
              <a:buChar char="•"/>
            </a:pPr>
            <a:r>
              <a:rPr lang="en-US" dirty="0"/>
              <a:t>After this want to verify which final model is the best – one that was created with 19 variables or the one created with 15 variables. </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000000"/>
          </a:solidFill>
        </p:spPr>
        <p:txBody>
          <a:bodyPr wrap="square" lIns="0" tIns="0" rIns="0" bIns="0" rtlCol="0"/>
          <a:lstStyle/>
          <a:p>
            <a:endParaRPr/>
          </a:p>
        </p:txBody>
      </p:sp>
      <p:grpSp>
        <p:nvGrpSpPr>
          <p:cNvPr id="3" name="object 3"/>
          <p:cNvGrpSpPr/>
          <p:nvPr/>
        </p:nvGrpSpPr>
        <p:grpSpPr>
          <a:xfrm>
            <a:off x="0" y="2670047"/>
            <a:ext cx="4036060" cy="4188460"/>
            <a:chOff x="0" y="2670047"/>
            <a:chExt cx="4036060" cy="4188460"/>
          </a:xfrm>
        </p:grpSpPr>
        <p:sp>
          <p:nvSpPr>
            <p:cNvPr id="4" name="object 4"/>
            <p:cNvSpPr/>
            <p:nvPr/>
          </p:nvSpPr>
          <p:spPr>
            <a:xfrm>
              <a:off x="0" y="2670047"/>
              <a:ext cx="4035552" cy="418795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0" y="2892552"/>
              <a:ext cx="1520951" cy="2365248"/>
            </a:xfrm>
            <a:prstGeom prst="rect">
              <a:avLst/>
            </a:prstGeom>
            <a:blipFill>
              <a:blip r:embed="rId3" cstate="print"/>
              <a:stretch>
                <a:fillRect/>
              </a:stretch>
            </a:blipFill>
          </p:spPr>
          <p:txBody>
            <a:bodyPr wrap="square" lIns="0" tIns="0" rIns="0" bIns="0" rtlCol="0"/>
            <a:lstStyle/>
            <a:p>
              <a:endParaRPr/>
            </a:p>
          </p:txBody>
        </p:sp>
      </p:grpSp>
      <p:sp>
        <p:nvSpPr>
          <p:cNvPr id="6" name="object 6"/>
          <p:cNvSpPr/>
          <p:nvPr/>
        </p:nvSpPr>
        <p:spPr>
          <a:xfrm>
            <a:off x="8607552" y="1676400"/>
            <a:ext cx="2819400" cy="2819400"/>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7997952" y="0"/>
            <a:ext cx="1606296" cy="1139952"/>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8604504" y="6095999"/>
            <a:ext cx="993648" cy="761999"/>
          </a:xfrm>
          <a:prstGeom prst="rect">
            <a:avLst/>
          </a:prstGeom>
          <a:blipFill>
            <a:blip r:embed="rId6" cstate="print"/>
            <a:stretch>
              <a:fillRect/>
            </a:stretch>
          </a:blipFill>
        </p:spPr>
        <p:txBody>
          <a:bodyPr wrap="square" lIns="0" tIns="0" rIns="0" bIns="0" rtlCol="0"/>
          <a:lstStyle/>
          <a:p>
            <a:endParaRPr/>
          </a:p>
        </p:txBody>
      </p:sp>
      <p:grpSp>
        <p:nvGrpSpPr>
          <p:cNvPr id="9" name="object 9"/>
          <p:cNvGrpSpPr/>
          <p:nvPr/>
        </p:nvGrpSpPr>
        <p:grpSpPr>
          <a:xfrm>
            <a:off x="10393680" y="0"/>
            <a:ext cx="768985" cy="1207770"/>
            <a:chOff x="10393680" y="0"/>
            <a:chExt cx="768985" cy="1207770"/>
          </a:xfrm>
        </p:grpSpPr>
        <p:sp>
          <p:nvSpPr>
            <p:cNvPr id="10" name="object 10"/>
            <p:cNvSpPr/>
            <p:nvPr/>
          </p:nvSpPr>
          <p:spPr>
            <a:xfrm>
              <a:off x="10393680" y="0"/>
              <a:ext cx="768857" cy="1207770"/>
            </a:xfrm>
            <a:prstGeom prst="rect">
              <a:avLst/>
            </a:prstGeom>
            <a:blipFill>
              <a:blip r:embed="rId7" cstate="print"/>
              <a:stretch>
                <a:fillRect/>
              </a:stretch>
            </a:blipFill>
          </p:spPr>
          <p:txBody>
            <a:bodyPr wrap="square" lIns="0" tIns="0" rIns="0" bIns="0" rtlCol="0"/>
            <a:lstStyle/>
            <a:p>
              <a:endParaRPr/>
            </a:p>
          </p:txBody>
        </p:sp>
        <p:sp>
          <p:nvSpPr>
            <p:cNvPr id="11" name="object 11"/>
            <p:cNvSpPr/>
            <p:nvPr/>
          </p:nvSpPr>
          <p:spPr>
            <a:xfrm>
              <a:off x="10436352" y="0"/>
              <a:ext cx="685800" cy="1143000"/>
            </a:xfrm>
            <a:custGeom>
              <a:avLst/>
              <a:gdLst/>
              <a:ahLst/>
              <a:cxnLst/>
              <a:rect l="l" t="t" r="r" b="b"/>
              <a:pathLst>
                <a:path w="685800" h="1143000">
                  <a:moveTo>
                    <a:pt x="685800" y="0"/>
                  </a:moveTo>
                  <a:lnTo>
                    <a:pt x="0" y="0"/>
                  </a:lnTo>
                  <a:lnTo>
                    <a:pt x="0" y="1143000"/>
                  </a:lnTo>
                  <a:lnTo>
                    <a:pt x="685800" y="1143000"/>
                  </a:lnTo>
                  <a:lnTo>
                    <a:pt x="685800" y="0"/>
                  </a:lnTo>
                  <a:close/>
                </a:path>
              </a:pathLst>
            </a:custGeom>
            <a:solidFill>
              <a:srgbClr val="AF1512"/>
            </a:solidFill>
          </p:spPr>
          <p:txBody>
            <a:bodyPr wrap="square" lIns="0" tIns="0" rIns="0" bIns="0" rtlCol="0"/>
            <a:lstStyle/>
            <a:p>
              <a:endParaRPr/>
            </a:p>
          </p:txBody>
        </p:sp>
      </p:grpSp>
      <p:sp>
        <p:nvSpPr>
          <p:cNvPr id="12" name="object 12"/>
          <p:cNvSpPr txBox="1">
            <a:spLocks noGrp="1"/>
          </p:cNvSpPr>
          <p:nvPr>
            <p:ph type="title"/>
          </p:nvPr>
        </p:nvSpPr>
        <p:spPr>
          <a:xfrm>
            <a:off x="891032" y="416988"/>
            <a:ext cx="3438525" cy="751488"/>
          </a:xfrm>
          <a:prstGeom prst="rect">
            <a:avLst/>
          </a:prstGeom>
        </p:spPr>
        <p:txBody>
          <a:bodyPr vert="horz" wrap="square" lIns="0" tIns="12700" rIns="0" bIns="0" rtlCol="0">
            <a:spAutoFit/>
          </a:bodyPr>
          <a:lstStyle/>
          <a:p>
            <a:pPr marL="12700">
              <a:lnSpc>
                <a:spcPct val="100000"/>
              </a:lnSpc>
              <a:spcBef>
                <a:spcPts val="100"/>
              </a:spcBef>
              <a:tabLst>
                <a:tab pos="1004569" algn="l"/>
                <a:tab pos="3126740" algn="l"/>
              </a:tabLst>
            </a:pPr>
            <a:r>
              <a:rPr spc="0" dirty="0">
                <a:ln w="0"/>
                <a:solidFill>
                  <a:schemeClr val="accent1"/>
                </a:solidFill>
                <a:effectLst>
                  <a:outerShdw blurRad="38100" dist="25400" dir="5400000" algn="ctr" rotWithShape="0">
                    <a:srgbClr val="6E747A">
                      <a:alpha val="43000"/>
                    </a:srgbClr>
                  </a:outerShdw>
                </a:effectLst>
              </a:rPr>
              <a:t>RFE</a:t>
            </a:r>
            <a:r>
              <a:rPr dirty="0">
                <a:solidFill>
                  <a:srgbClr val="F5E1A9"/>
                </a:solidFill>
              </a:rPr>
              <a:t>	1</a:t>
            </a:r>
            <a:r>
              <a:rPr spc="-20" dirty="0">
                <a:solidFill>
                  <a:srgbClr val="F5E1A9"/>
                </a:solidFill>
              </a:rPr>
              <a:t> </a:t>
            </a:r>
            <a:r>
              <a:rPr spc="-5" dirty="0">
                <a:solidFill>
                  <a:srgbClr val="F5E1A9"/>
                </a:solidFill>
              </a:rPr>
              <a:t>v</a:t>
            </a:r>
            <a:r>
              <a:rPr dirty="0">
                <a:solidFill>
                  <a:srgbClr val="F5E1A9"/>
                </a:solidFill>
              </a:rPr>
              <a:t>s </a:t>
            </a:r>
            <a:r>
              <a:rPr spc="-5" dirty="0">
                <a:solidFill>
                  <a:srgbClr val="F5E1A9"/>
                </a:solidFill>
              </a:rPr>
              <a:t>RF</a:t>
            </a:r>
            <a:r>
              <a:rPr dirty="0">
                <a:solidFill>
                  <a:srgbClr val="F5E1A9"/>
                </a:solidFill>
              </a:rPr>
              <a:t>E	2</a:t>
            </a:r>
          </a:p>
        </p:txBody>
      </p:sp>
      <p:sp>
        <p:nvSpPr>
          <p:cNvPr id="13" name="object 13"/>
          <p:cNvSpPr txBox="1"/>
          <p:nvPr/>
        </p:nvSpPr>
        <p:spPr>
          <a:xfrm>
            <a:off x="992530" y="1477518"/>
            <a:ext cx="3433445" cy="4359910"/>
          </a:xfrm>
          <a:prstGeom prst="rect">
            <a:avLst/>
          </a:prstGeom>
        </p:spPr>
        <p:txBody>
          <a:bodyPr vert="horz" wrap="square" lIns="0" tIns="62230" rIns="0" bIns="0" rtlCol="0">
            <a:spAutoFit/>
          </a:bodyPr>
          <a:lstStyle/>
          <a:p>
            <a:pPr marL="356870" marR="84455" indent="-344805">
              <a:lnSpc>
                <a:spcPct val="80000"/>
              </a:lnSpc>
              <a:spcBef>
                <a:spcPts val="490"/>
              </a:spcBef>
              <a:tabLst>
                <a:tab pos="356870" algn="l"/>
              </a:tabLst>
            </a:pPr>
            <a:r>
              <a:rPr sz="1250" spc="240" dirty="0">
                <a:solidFill>
                  <a:srgbClr val="89D0D5"/>
                </a:solidFill>
                <a:latin typeface="Arial"/>
                <a:cs typeface="Arial"/>
              </a:rPr>
              <a:t></a:t>
            </a:r>
            <a:r>
              <a:rPr sz="1250" b="1" spc="50" dirty="0">
                <a:ln w="0"/>
                <a:solidFill>
                  <a:schemeClr val="bg2"/>
                </a:solidFill>
                <a:effectLst>
                  <a:innerShdw blurRad="63500" dist="50800" dir="13500000">
                    <a:srgbClr val="000000">
                      <a:alpha val="50000"/>
                    </a:srgbClr>
                  </a:innerShdw>
                </a:effectLst>
                <a:latin typeface="Arial"/>
                <a:cs typeface="Arial"/>
              </a:rPr>
              <a:t>	</a:t>
            </a:r>
            <a:r>
              <a:rPr sz="1600" b="1" spc="50" dirty="0">
                <a:ln w="0"/>
                <a:solidFill>
                  <a:schemeClr val="bg2"/>
                </a:solidFill>
                <a:effectLst>
                  <a:innerShdw blurRad="63500" dist="50800" dir="13500000">
                    <a:srgbClr val="000000">
                      <a:alpha val="50000"/>
                    </a:srgbClr>
                  </a:innerShdw>
                </a:effectLst>
                <a:latin typeface="Gothic Uralic"/>
                <a:cs typeface="Gothic Uralic"/>
              </a:rPr>
              <a:t>We want to choose our final  model for test dataset  prediction and in order to do  that we plotted ROC curve for  the RFE 2 model and  compared these two graphs</a:t>
            </a:r>
          </a:p>
          <a:p>
            <a:pPr marL="356870" marR="371475" indent="-344805">
              <a:lnSpc>
                <a:spcPct val="80000"/>
              </a:lnSpc>
              <a:spcBef>
                <a:spcPts val="1010"/>
              </a:spcBef>
              <a:tabLst>
                <a:tab pos="356870" algn="l"/>
              </a:tabLst>
            </a:pPr>
            <a:r>
              <a:rPr sz="1250" b="1" spc="50" dirty="0">
                <a:ln w="0"/>
                <a:solidFill>
                  <a:schemeClr val="bg2"/>
                </a:solidFill>
                <a:effectLst>
                  <a:innerShdw blurRad="63500" dist="50800" dir="13500000">
                    <a:srgbClr val="000000">
                      <a:alpha val="50000"/>
                    </a:srgbClr>
                  </a:innerShdw>
                </a:effectLst>
                <a:latin typeface="Arial"/>
                <a:cs typeface="Arial"/>
              </a:rPr>
              <a:t>	</a:t>
            </a:r>
            <a:r>
              <a:rPr sz="1600" b="1" spc="50" dirty="0">
                <a:ln w="0"/>
                <a:solidFill>
                  <a:schemeClr val="bg2"/>
                </a:solidFill>
                <a:effectLst>
                  <a:innerShdw blurRad="63500" dist="50800" dir="13500000">
                    <a:srgbClr val="000000">
                      <a:alpha val="50000"/>
                    </a:srgbClr>
                  </a:innerShdw>
                </a:effectLst>
                <a:latin typeface="Gothic Uralic"/>
                <a:cs typeface="Gothic Uralic"/>
              </a:rPr>
              <a:t>Attached graph plotted for  the RFE 2 on the right.</a:t>
            </a:r>
          </a:p>
          <a:p>
            <a:pPr marL="356870" marR="52069" indent="-344805">
              <a:lnSpc>
                <a:spcPct val="80000"/>
              </a:lnSpc>
              <a:spcBef>
                <a:spcPts val="1010"/>
              </a:spcBef>
              <a:tabLst>
                <a:tab pos="356870" algn="l"/>
              </a:tabLst>
            </a:pPr>
            <a:r>
              <a:rPr sz="1250" b="1" spc="50" dirty="0">
                <a:ln w="0"/>
                <a:solidFill>
                  <a:schemeClr val="bg2"/>
                </a:solidFill>
                <a:effectLst>
                  <a:innerShdw blurRad="63500" dist="50800" dir="13500000">
                    <a:srgbClr val="000000">
                      <a:alpha val="50000"/>
                    </a:srgbClr>
                  </a:innerShdw>
                </a:effectLst>
                <a:latin typeface="Arial"/>
                <a:cs typeface="Arial"/>
              </a:rPr>
              <a:t>	</a:t>
            </a:r>
            <a:r>
              <a:rPr sz="1600" b="1" spc="50" dirty="0">
                <a:ln w="0"/>
                <a:solidFill>
                  <a:schemeClr val="bg2"/>
                </a:solidFill>
                <a:effectLst>
                  <a:innerShdw blurRad="63500" dist="50800" dir="13500000">
                    <a:srgbClr val="000000">
                      <a:alpha val="50000"/>
                    </a:srgbClr>
                  </a:innerShdw>
                </a:effectLst>
                <a:latin typeface="Gothic Uralic"/>
                <a:cs typeface="Gothic Uralic"/>
              </a:rPr>
              <a:t>What we found was the auc  score(area under the curve) in  rfe 2 was 0.87 which was less  than auc score generated in  rfe 1.</a:t>
            </a:r>
          </a:p>
          <a:p>
            <a:pPr marL="356870" marR="5080" indent="-344805">
              <a:lnSpc>
                <a:spcPct val="80000"/>
              </a:lnSpc>
              <a:spcBef>
                <a:spcPts val="985"/>
              </a:spcBef>
              <a:tabLst>
                <a:tab pos="356870" algn="l"/>
              </a:tabLst>
            </a:pPr>
            <a:r>
              <a:rPr sz="1250" b="1" spc="50" dirty="0">
                <a:ln w="0"/>
                <a:solidFill>
                  <a:schemeClr val="bg2"/>
                </a:solidFill>
                <a:effectLst>
                  <a:innerShdw blurRad="63500" dist="50800" dir="13500000">
                    <a:srgbClr val="000000">
                      <a:alpha val="50000"/>
                    </a:srgbClr>
                  </a:innerShdw>
                </a:effectLst>
                <a:latin typeface="Arial"/>
                <a:cs typeface="Arial"/>
              </a:rPr>
              <a:t>	</a:t>
            </a:r>
            <a:r>
              <a:rPr sz="1600" b="1" spc="50" dirty="0">
                <a:ln w="0"/>
                <a:solidFill>
                  <a:schemeClr val="bg2"/>
                </a:solidFill>
                <a:effectLst>
                  <a:innerShdw blurRad="63500" dist="50800" dir="13500000">
                    <a:srgbClr val="000000">
                      <a:alpha val="50000"/>
                    </a:srgbClr>
                  </a:innerShdw>
                </a:effectLst>
                <a:latin typeface="Gothic Uralic"/>
                <a:cs typeface="Gothic Uralic"/>
              </a:rPr>
              <a:t>As we all know that the auc  score shows the model  accuracy and stability, we  found that the final model  created by RFE 1 is more stable  and accurate than the final  model created by RFE 2.</a:t>
            </a:r>
          </a:p>
        </p:txBody>
      </p:sp>
      <p:sp>
        <p:nvSpPr>
          <p:cNvPr id="14" name="object 14"/>
          <p:cNvSpPr/>
          <p:nvPr/>
        </p:nvSpPr>
        <p:spPr>
          <a:xfrm>
            <a:off x="5041391" y="1499616"/>
            <a:ext cx="7040879" cy="4379976"/>
          </a:xfrm>
          <a:prstGeom prst="rect">
            <a:avLst/>
          </a:prstGeom>
          <a:blipFill>
            <a:blip r:embed="rId8" cstate="print"/>
            <a:stretch>
              <a:fillRect/>
            </a:stretch>
          </a:blipFill>
        </p:spPr>
        <p:txBody>
          <a:bodyPr wrap="square" lIns="0" tIns="0" rIns="0" bIns="0" rtlCol="0"/>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554" y="415896"/>
            <a:ext cx="5356860" cy="751488"/>
          </a:xfrm>
          <a:prstGeom prst="rect">
            <a:avLst/>
          </a:prstGeom>
        </p:spPr>
        <p:txBody>
          <a:bodyPr vert="horz" wrap="square" lIns="0" tIns="12700" rIns="0" bIns="0" rtlCol="0">
            <a:spAutoFit/>
          </a:bodyPr>
          <a:lstStyle/>
          <a:p>
            <a:pPr marL="12700">
              <a:lnSpc>
                <a:spcPct val="100000"/>
              </a:lnSpc>
              <a:spcBef>
                <a:spcPts val="100"/>
              </a:spcBef>
            </a:pPr>
            <a:r>
              <a:rPr spc="0" dirty="0">
                <a:ln w="0"/>
                <a:solidFill>
                  <a:schemeClr val="accent1"/>
                </a:solidFill>
                <a:effectLst>
                  <a:outerShdw blurRad="38100" dist="25400" dir="5400000" algn="ctr" rotWithShape="0">
                    <a:srgbClr val="6E747A">
                      <a:alpha val="43000"/>
                    </a:srgbClr>
                  </a:outerShdw>
                </a:effectLst>
              </a:rPr>
              <a:t>Prediction on test set</a:t>
            </a:r>
          </a:p>
        </p:txBody>
      </p:sp>
      <p:sp>
        <p:nvSpPr>
          <p:cNvPr id="7" name="TextBox 6">
            <a:extLst>
              <a:ext uri="{FF2B5EF4-FFF2-40B4-BE49-F238E27FC236}">
                <a16:creationId xmlns:a16="http://schemas.microsoft.com/office/drawing/2014/main" id="{0A195404-83D1-D3F5-C3AB-C9453B196238}"/>
              </a:ext>
            </a:extLst>
          </p:cNvPr>
          <p:cNvSpPr txBox="1"/>
          <p:nvPr/>
        </p:nvSpPr>
        <p:spPr>
          <a:xfrm>
            <a:off x="762000" y="2133600"/>
            <a:ext cx="8381222" cy="3416320"/>
          </a:xfrm>
          <a:prstGeom prst="rect">
            <a:avLst/>
          </a:prstGeom>
          <a:noFill/>
        </p:spPr>
        <p:txBody>
          <a:bodyPr wrap="square">
            <a:spAutoFit/>
          </a:bodyPr>
          <a:lstStyle/>
          <a:p>
            <a:pPr marL="285750" indent="-285750">
              <a:buFont typeface="Arial" panose="020B0604020202020204" pitchFamily="34" charset="0"/>
              <a:buChar char="•"/>
            </a:pPr>
            <a:r>
              <a:rPr lang="en-US" dirty="0"/>
              <a:t>Before predicting on test set, we need to standardize the test set and need to have exact same columns present in our final train dataset. </a:t>
            </a:r>
          </a:p>
          <a:p>
            <a:pPr marL="285750" indent="-285750">
              <a:buFont typeface="Arial" panose="020B0604020202020204" pitchFamily="34" charset="0"/>
              <a:buChar char="•"/>
            </a:pPr>
            <a:r>
              <a:rPr lang="en-US" dirty="0"/>
              <a:t>After doing the above step, we started predicting the test set and the new predictions values were saved in new </a:t>
            </a:r>
            <a:r>
              <a:rPr lang="en-US" dirty="0" err="1"/>
              <a:t>dataframe</a:t>
            </a:r>
            <a:r>
              <a:rPr lang="en-US" dirty="0"/>
              <a:t>. </a:t>
            </a:r>
          </a:p>
          <a:p>
            <a:pPr marL="285750" indent="-285750">
              <a:buFont typeface="Arial" panose="020B0604020202020204" pitchFamily="34" charset="0"/>
              <a:buChar char="•"/>
            </a:pPr>
            <a:r>
              <a:rPr lang="en-US" dirty="0"/>
              <a:t>After this we did model evaluation i.e. finding the accuracy, precision and recall. </a:t>
            </a:r>
          </a:p>
          <a:p>
            <a:pPr marL="285750" indent="-285750">
              <a:buFont typeface="Arial" panose="020B0604020202020204" pitchFamily="34" charset="0"/>
              <a:buChar char="•"/>
            </a:pPr>
            <a:r>
              <a:rPr lang="en-US" dirty="0"/>
              <a:t>The accuracy score we found was 0.82, precision 0.76 and recall 0.79 approximately. </a:t>
            </a:r>
          </a:p>
          <a:p>
            <a:pPr marL="285750" indent="-285750">
              <a:buFont typeface="Arial" panose="020B0604020202020204" pitchFamily="34" charset="0"/>
              <a:buChar char="•"/>
            </a:pPr>
            <a:r>
              <a:rPr lang="en-US" dirty="0"/>
              <a:t>This shows that our test prediction is having accuracy , precision and recall score in an acceptable range. </a:t>
            </a:r>
          </a:p>
          <a:p>
            <a:pPr marL="285750" indent="-285750">
              <a:buFont typeface="Arial" panose="020B0604020202020204" pitchFamily="34" charset="0"/>
              <a:buChar char="•"/>
            </a:pPr>
            <a:r>
              <a:rPr lang="en-US" dirty="0"/>
              <a:t>This also shows that our model is stable with good accuracy and recall/sensitivity. </a:t>
            </a:r>
          </a:p>
          <a:p>
            <a:pPr marL="285750" indent="-285750">
              <a:buFont typeface="Arial" panose="020B0604020202020204" pitchFamily="34" charset="0"/>
              <a:buChar char="•"/>
            </a:pPr>
            <a:r>
              <a:rPr lang="en-US" dirty="0"/>
              <a:t>Lead score is created on test dataset to identify hot leads – high the lead score higher the chance of converted, low the lead score lower the chance of getting converted. </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609600"/>
            <a:ext cx="2917825" cy="665480"/>
          </a:xfrm>
          <a:prstGeom prst="rect">
            <a:avLst/>
          </a:prstGeom>
        </p:spPr>
        <p:txBody>
          <a:bodyPr vert="horz" wrap="square" lIns="0" tIns="12700" rIns="0" bIns="0" rtlCol="0">
            <a:spAutoFit/>
          </a:bodyPr>
          <a:lstStyle/>
          <a:p>
            <a:pPr marL="12700">
              <a:lnSpc>
                <a:spcPct val="100000"/>
              </a:lnSpc>
              <a:spcBef>
                <a:spcPts val="100"/>
              </a:spcBef>
            </a:pPr>
            <a:r>
              <a:rPr dirty="0"/>
              <a:t>Conclusion</a:t>
            </a:r>
          </a:p>
        </p:txBody>
      </p:sp>
      <p:sp>
        <p:nvSpPr>
          <p:cNvPr id="5" name="TextBox 4">
            <a:extLst>
              <a:ext uri="{FF2B5EF4-FFF2-40B4-BE49-F238E27FC236}">
                <a16:creationId xmlns:a16="http://schemas.microsoft.com/office/drawing/2014/main" id="{DCBA5116-C726-AD4E-9EE0-6925B0BAE29D}"/>
              </a:ext>
            </a:extLst>
          </p:cNvPr>
          <p:cNvSpPr txBox="1"/>
          <p:nvPr/>
        </p:nvSpPr>
        <p:spPr>
          <a:xfrm>
            <a:off x="1066800" y="1828800"/>
            <a:ext cx="8152622" cy="4247317"/>
          </a:xfrm>
          <a:prstGeom prst="rect">
            <a:avLst/>
          </a:prstGeom>
          <a:noFill/>
        </p:spPr>
        <p:txBody>
          <a:bodyPr wrap="square">
            <a:spAutoFit/>
          </a:bodyPr>
          <a:lstStyle/>
          <a:p>
            <a:r>
              <a:rPr lang="en-US" dirty="0">
                <a:solidFill>
                  <a:schemeClr val="bg2">
                    <a:lumMod val="50000"/>
                  </a:schemeClr>
                </a:solidFill>
              </a:rPr>
              <a:t>Valuable Insights – </a:t>
            </a:r>
          </a:p>
          <a:p>
            <a:endParaRPr lang="en-US" dirty="0"/>
          </a:p>
          <a:p>
            <a:pPr marL="285750" indent="-285750">
              <a:buFont typeface="Arial" panose="020B0604020202020204" pitchFamily="34" charset="0"/>
              <a:buChar char="•"/>
            </a:pPr>
            <a:r>
              <a:rPr lang="en-US" dirty="0"/>
              <a:t>The Accuracy, Precision and Recall/Sensitivity are showing promising scores in test set which is as expected after looking the same in train set evaluation steps. Means the recall is having high score value than precision which is acceptable for business needs. </a:t>
            </a:r>
          </a:p>
          <a:p>
            <a:pPr marL="285750" indent="-285750">
              <a:buFont typeface="Arial" panose="020B0604020202020204" pitchFamily="34" charset="0"/>
              <a:buChar char="•"/>
            </a:pPr>
            <a:r>
              <a:rPr lang="en-US" dirty="0"/>
              <a:t>In business terms, this model has an ability to adjust with the company’s requirements in coming future. </a:t>
            </a:r>
          </a:p>
          <a:p>
            <a:pPr marL="285750" indent="-285750">
              <a:buFont typeface="Arial" panose="020B0604020202020204" pitchFamily="34" charset="0"/>
              <a:buChar char="•"/>
            </a:pPr>
            <a:r>
              <a:rPr lang="en-US" dirty="0"/>
              <a:t>This concludes that the model is in stable state. </a:t>
            </a:r>
          </a:p>
          <a:p>
            <a:endParaRPr lang="en-US" dirty="0"/>
          </a:p>
          <a:p>
            <a:r>
              <a:rPr lang="en-US" dirty="0"/>
              <a:t>Important features responsible for good conversion rate or the ones' which contributes more towards the probability of a lead getting converted are : </a:t>
            </a:r>
          </a:p>
          <a:p>
            <a:pPr marL="342900" indent="-342900">
              <a:buAutoNum type="alphaLcParenR"/>
            </a:pPr>
            <a:r>
              <a:rPr lang="en-US" dirty="0"/>
              <a:t>Last Notable </a:t>
            </a:r>
            <a:r>
              <a:rPr lang="en-US" dirty="0" err="1"/>
              <a:t>Activity_Had</a:t>
            </a:r>
            <a:r>
              <a:rPr lang="en-US" dirty="0"/>
              <a:t> a Phone Conversation </a:t>
            </a:r>
          </a:p>
          <a:p>
            <a:pPr marL="342900" indent="-342900">
              <a:buAutoNum type="alphaLcParenR"/>
            </a:pPr>
            <a:r>
              <a:rPr lang="en-US" dirty="0"/>
              <a:t>b) Lead </a:t>
            </a:r>
            <a:r>
              <a:rPr lang="en-US" dirty="0" err="1"/>
              <a:t>Origin_Lead</a:t>
            </a:r>
            <a:r>
              <a:rPr lang="en-US" dirty="0"/>
              <a:t> Add Form and </a:t>
            </a:r>
          </a:p>
          <a:p>
            <a:pPr marL="342900" indent="-342900">
              <a:buAutoNum type="alphaLcParenR"/>
            </a:pPr>
            <a:r>
              <a:rPr lang="en-US" dirty="0"/>
              <a:t>c) What is your current </a:t>
            </a:r>
            <a:r>
              <a:rPr lang="en-US" dirty="0" err="1"/>
              <a:t>occupation_Working</a:t>
            </a:r>
            <a:r>
              <a:rPr lang="en-US" dirty="0"/>
              <a:t> Professional</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55AAD1-9F7A-ADAD-A836-168BA956E633}"/>
              </a:ext>
            </a:extLst>
          </p:cNvPr>
          <p:cNvSpPr>
            <a:spLocks noGrp="1"/>
          </p:cNvSpPr>
          <p:nvPr>
            <p:ph type="title"/>
          </p:nvPr>
        </p:nvSpPr>
        <p:spPr>
          <a:xfrm>
            <a:off x="4267200" y="2133600"/>
            <a:ext cx="10058400" cy="1450757"/>
          </a:xfrm>
        </p:spPr>
        <p:txBody>
          <a:bodyPr/>
          <a:lstStyle/>
          <a:p>
            <a:r>
              <a:rPr lang="en-IN" spc="0" dirty="0">
                <a:ln w="0"/>
                <a:solidFill>
                  <a:schemeClr val="tx1"/>
                </a:solidFill>
                <a:effectLst>
                  <a:outerShdw blurRad="38100" dist="19050" dir="2700000" algn="tl" rotWithShape="0">
                    <a:schemeClr val="dk1">
                      <a:alpha val="40000"/>
                    </a:schemeClr>
                  </a:outerShdw>
                </a:effectLst>
                <a:highlight>
                  <a:srgbClr val="FFFF00"/>
                </a:highlight>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97529" y="862406"/>
            <a:ext cx="4876165" cy="666115"/>
          </a:xfrm>
          <a:prstGeom prst="rect">
            <a:avLst/>
          </a:prstGeom>
        </p:spPr>
        <p:txBody>
          <a:bodyPr vert="horz" wrap="square" lIns="0" tIns="12700" rIns="0" bIns="0" rtlCol="0">
            <a:spAutoFit/>
          </a:bodyPr>
          <a:lstStyle/>
          <a:p>
            <a:pPr marL="12700">
              <a:lnSpc>
                <a:spcPct val="100000"/>
              </a:lnSpc>
              <a:spcBef>
                <a:spcPts val="100"/>
              </a:spcBef>
            </a:pPr>
            <a:r>
              <a:rPr spc="-5" dirty="0">
                <a:solidFill>
                  <a:srgbClr val="FFC000"/>
                </a:solidFill>
              </a:rPr>
              <a:t>Problem</a:t>
            </a:r>
            <a:r>
              <a:rPr spc="-55" dirty="0">
                <a:solidFill>
                  <a:srgbClr val="FFC000"/>
                </a:solidFill>
              </a:rPr>
              <a:t> </a:t>
            </a:r>
            <a:r>
              <a:rPr spc="-10" dirty="0">
                <a:solidFill>
                  <a:srgbClr val="FFC000"/>
                </a:solidFill>
              </a:rPr>
              <a:t>statement</a:t>
            </a:r>
          </a:p>
        </p:txBody>
      </p:sp>
      <p:sp>
        <p:nvSpPr>
          <p:cNvPr id="3" name="object 3"/>
          <p:cNvSpPr txBox="1"/>
          <p:nvPr/>
        </p:nvSpPr>
        <p:spPr>
          <a:xfrm>
            <a:off x="1205228" y="2438400"/>
            <a:ext cx="8660765" cy="2124941"/>
          </a:xfrm>
          <a:prstGeom prst="rect">
            <a:avLst/>
          </a:prstGeom>
        </p:spPr>
        <p:txBody>
          <a:bodyPr vert="horz" wrap="square" lIns="0" tIns="11430" rIns="0" bIns="0" rtlCol="0">
            <a:spAutoFit/>
          </a:bodyPr>
          <a:lstStyle/>
          <a:p>
            <a:pPr marL="355600" marR="5080" indent="-342900">
              <a:lnSpc>
                <a:spcPct val="100000"/>
              </a:lnSpc>
              <a:spcBef>
                <a:spcPts val="90"/>
              </a:spcBef>
              <a:buFont typeface="Wingdings" panose="05000000000000000000" pitchFamily="2" charset="2"/>
              <a:buChar char="v"/>
            </a:pPr>
            <a:r>
              <a:rPr sz="2000" spc="-5" dirty="0">
                <a:latin typeface="Gothic Uralic"/>
                <a:cs typeface="Gothic Uralic"/>
              </a:rPr>
              <a:t>Create </a:t>
            </a:r>
            <a:r>
              <a:rPr sz="2000" spc="-10" dirty="0">
                <a:latin typeface="Gothic Uralic"/>
                <a:cs typeface="Gothic Uralic"/>
              </a:rPr>
              <a:t>a </a:t>
            </a:r>
            <a:r>
              <a:rPr sz="2000" spc="-5" dirty="0">
                <a:latin typeface="Gothic Uralic"/>
                <a:cs typeface="Gothic Uralic"/>
              </a:rPr>
              <a:t>model in </a:t>
            </a:r>
            <a:r>
              <a:rPr sz="2000" spc="-10" dirty="0">
                <a:latin typeface="Gothic Uralic"/>
                <a:cs typeface="Gothic Uralic"/>
              </a:rPr>
              <a:t>such a </a:t>
            </a:r>
            <a:r>
              <a:rPr sz="2000" dirty="0">
                <a:latin typeface="Gothic Uralic"/>
                <a:cs typeface="Gothic Uralic"/>
              </a:rPr>
              <a:t>way that the </a:t>
            </a:r>
            <a:r>
              <a:rPr sz="2000" spc="-10" dirty="0">
                <a:latin typeface="Gothic Uralic"/>
                <a:cs typeface="Gothic Uralic"/>
              </a:rPr>
              <a:t>customers </a:t>
            </a:r>
            <a:r>
              <a:rPr sz="2000" spc="5" dirty="0">
                <a:latin typeface="Gothic Uralic"/>
                <a:cs typeface="Gothic Uralic"/>
              </a:rPr>
              <a:t>with </a:t>
            </a:r>
            <a:r>
              <a:rPr sz="2000" spc="-5" dirty="0">
                <a:latin typeface="Gothic Uralic"/>
                <a:cs typeface="Gothic Uralic"/>
              </a:rPr>
              <a:t>high lead </a:t>
            </a:r>
            <a:r>
              <a:rPr sz="2000" spc="-10" dirty="0">
                <a:latin typeface="Gothic Uralic"/>
                <a:cs typeface="Gothic Uralic"/>
              </a:rPr>
              <a:t>score  </a:t>
            </a:r>
            <a:r>
              <a:rPr sz="2000" spc="-5" dirty="0">
                <a:latin typeface="Gothic Uralic"/>
                <a:cs typeface="Gothic Uralic"/>
              </a:rPr>
              <a:t>have higher </a:t>
            </a:r>
            <a:r>
              <a:rPr sz="2000" spc="-10" dirty="0">
                <a:latin typeface="Gothic Uralic"/>
                <a:cs typeface="Gothic Uralic"/>
              </a:rPr>
              <a:t>conversion </a:t>
            </a:r>
            <a:r>
              <a:rPr sz="2000" spc="-5" dirty="0">
                <a:latin typeface="Gothic Uralic"/>
                <a:cs typeface="Gothic Uralic"/>
              </a:rPr>
              <a:t>chance and low lead </a:t>
            </a:r>
            <a:r>
              <a:rPr sz="2000" spc="-10" dirty="0">
                <a:latin typeface="Gothic Uralic"/>
                <a:cs typeface="Gothic Uralic"/>
              </a:rPr>
              <a:t>score </a:t>
            </a:r>
            <a:r>
              <a:rPr sz="2000" spc="-5" dirty="0">
                <a:latin typeface="Gothic Uralic"/>
                <a:cs typeface="Gothic Uralic"/>
              </a:rPr>
              <a:t>have lower  conversion chance. </a:t>
            </a:r>
            <a:r>
              <a:rPr sz="2000" spc="-10" dirty="0">
                <a:latin typeface="Gothic Uralic"/>
                <a:cs typeface="Gothic Uralic"/>
              </a:rPr>
              <a:t>The </a:t>
            </a:r>
            <a:r>
              <a:rPr sz="2000" spc="-5" dirty="0">
                <a:latin typeface="Gothic Uralic"/>
                <a:cs typeface="Gothic Uralic"/>
              </a:rPr>
              <a:t>ballpark </a:t>
            </a:r>
            <a:r>
              <a:rPr sz="2000" spc="-10" dirty="0">
                <a:latin typeface="Gothic Uralic"/>
                <a:cs typeface="Gothic Uralic"/>
              </a:rPr>
              <a:t>of </a:t>
            </a:r>
            <a:r>
              <a:rPr sz="2000" dirty="0">
                <a:latin typeface="Gothic Uralic"/>
                <a:cs typeface="Gothic Uralic"/>
              </a:rPr>
              <a:t>the </a:t>
            </a:r>
            <a:r>
              <a:rPr sz="2000" spc="-5" dirty="0">
                <a:latin typeface="Gothic Uralic"/>
                <a:cs typeface="Gothic Uralic"/>
              </a:rPr>
              <a:t>target lead conversion </a:t>
            </a:r>
            <a:r>
              <a:rPr sz="2000" dirty="0">
                <a:latin typeface="Gothic Uralic"/>
                <a:cs typeface="Gothic Uralic"/>
              </a:rPr>
              <a:t>rate is  </a:t>
            </a:r>
            <a:r>
              <a:rPr sz="2000" spc="-10" dirty="0">
                <a:latin typeface="Gothic Uralic"/>
                <a:cs typeface="Gothic Uralic"/>
              </a:rPr>
              <a:t>around</a:t>
            </a:r>
            <a:r>
              <a:rPr sz="2000" spc="15" dirty="0">
                <a:latin typeface="Gothic Uralic"/>
                <a:cs typeface="Gothic Uralic"/>
              </a:rPr>
              <a:t> </a:t>
            </a:r>
            <a:r>
              <a:rPr sz="2000" spc="-10" dirty="0">
                <a:latin typeface="Gothic Uralic"/>
                <a:cs typeface="Gothic Uralic"/>
              </a:rPr>
              <a:t>80%.</a:t>
            </a:r>
            <a:endParaRPr sz="2000" dirty="0">
              <a:latin typeface="Gothic Uralic"/>
              <a:cs typeface="Gothic Uralic"/>
            </a:endParaRPr>
          </a:p>
          <a:p>
            <a:pPr marL="342900" indent="-342900">
              <a:lnSpc>
                <a:spcPct val="100000"/>
              </a:lnSpc>
              <a:buFont typeface="Wingdings" panose="05000000000000000000" pitchFamily="2" charset="2"/>
              <a:buChar char="v"/>
            </a:pPr>
            <a:endParaRPr sz="2400" dirty="0">
              <a:latin typeface="Gothic Uralic"/>
              <a:cs typeface="Gothic Uralic"/>
            </a:endParaRPr>
          </a:p>
          <a:p>
            <a:pPr marL="355600" indent="-342900">
              <a:lnSpc>
                <a:spcPct val="100000"/>
              </a:lnSpc>
              <a:spcBef>
                <a:spcPts val="1565"/>
              </a:spcBef>
              <a:buFont typeface="Wingdings" panose="05000000000000000000" pitchFamily="2" charset="2"/>
              <a:buChar char="v"/>
            </a:pPr>
            <a:r>
              <a:rPr sz="2000" spc="-20" dirty="0">
                <a:latin typeface="Gothic Uralic"/>
                <a:cs typeface="Gothic Uralic"/>
              </a:rPr>
              <a:t>Also </a:t>
            </a:r>
            <a:r>
              <a:rPr sz="2000" dirty="0">
                <a:latin typeface="Gothic Uralic"/>
                <a:cs typeface="Gothic Uralic"/>
              </a:rPr>
              <a:t>the </a:t>
            </a:r>
            <a:r>
              <a:rPr sz="2000" spc="-5" dirty="0">
                <a:latin typeface="Gothic Uralic"/>
                <a:cs typeface="Gothic Uralic"/>
              </a:rPr>
              <a:t>model </a:t>
            </a:r>
            <a:r>
              <a:rPr sz="2000" spc="-10" dirty="0">
                <a:latin typeface="Gothic Uralic"/>
                <a:cs typeface="Gothic Uralic"/>
              </a:rPr>
              <a:t>should </a:t>
            </a:r>
            <a:r>
              <a:rPr sz="2000" spc="-5" dirty="0">
                <a:latin typeface="Gothic Uralic"/>
                <a:cs typeface="Gothic Uralic"/>
              </a:rPr>
              <a:t>be able </a:t>
            </a:r>
            <a:r>
              <a:rPr sz="2000" spc="5" dirty="0">
                <a:latin typeface="Gothic Uralic"/>
                <a:cs typeface="Gothic Uralic"/>
              </a:rPr>
              <a:t>to </a:t>
            </a:r>
            <a:r>
              <a:rPr sz="2000" spc="-10" dirty="0">
                <a:latin typeface="Gothic Uralic"/>
                <a:cs typeface="Gothic Uralic"/>
              </a:rPr>
              <a:t>adjust </a:t>
            </a:r>
            <a:r>
              <a:rPr sz="2000" dirty="0">
                <a:latin typeface="Gothic Uralic"/>
                <a:cs typeface="Gothic Uralic"/>
              </a:rPr>
              <a:t>if the </a:t>
            </a:r>
            <a:r>
              <a:rPr sz="2000" spc="-10" dirty="0">
                <a:latin typeface="Gothic Uralic"/>
                <a:cs typeface="Gothic Uralic"/>
              </a:rPr>
              <a:t>company’s</a:t>
            </a:r>
            <a:r>
              <a:rPr sz="2000" spc="105" dirty="0">
                <a:latin typeface="Gothic Uralic"/>
                <a:cs typeface="Gothic Uralic"/>
              </a:rPr>
              <a:t> </a:t>
            </a:r>
            <a:r>
              <a:rPr sz="2000" spc="-5" dirty="0">
                <a:latin typeface="Gothic Uralic"/>
                <a:cs typeface="Gothic Uralic"/>
              </a:rPr>
              <a:t>requirement</a:t>
            </a:r>
            <a:endParaRPr sz="2000" dirty="0">
              <a:latin typeface="Gothic Uralic"/>
              <a:cs typeface="Gothic Uralic"/>
            </a:endParaRPr>
          </a:p>
          <a:p>
            <a:pPr marL="12700">
              <a:lnSpc>
                <a:spcPct val="100000"/>
              </a:lnSpc>
            </a:pPr>
            <a:r>
              <a:rPr lang="en-IN" sz="2000" spc="-5" dirty="0">
                <a:latin typeface="Gothic Uralic"/>
                <a:cs typeface="Gothic Uralic"/>
              </a:rPr>
              <a:t>      </a:t>
            </a:r>
            <a:r>
              <a:rPr sz="2000" spc="-5" dirty="0">
                <a:latin typeface="Gothic Uralic"/>
                <a:cs typeface="Gothic Uralic"/>
              </a:rPr>
              <a:t>changes </a:t>
            </a:r>
            <a:r>
              <a:rPr sz="2000" dirty="0">
                <a:latin typeface="Gothic Uralic"/>
                <a:cs typeface="Gothic Uralic"/>
              </a:rPr>
              <a:t>in </a:t>
            </a:r>
            <a:r>
              <a:rPr sz="2000" spc="-5" dirty="0">
                <a:latin typeface="Gothic Uralic"/>
                <a:cs typeface="Gothic Uralic"/>
              </a:rPr>
              <a:t>near</a:t>
            </a:r>
            <a:r>
              <a:rPr sz="2000" spc="-10" dirty="0">
                <a:latin typeface="Gothic Uralic"/>
                <a:cs typeface="Gothic Uralic"/>
              </a:rPr>
              <a:t> </a:t>
            </a:r>
            <a:r>
              <a:rPr sz="2000" spc="-5" dirty="0">
                <a:latin typeface="Gothic Uralic"/>
                <a:cs typeface="Gothic Uralic"/>
              </a:rPr>
              <a:t>future.</a:t>
            </a:r>
            <a:endParaRPr sz="2000" dirty="0">
              <a:latin typeface="Gothic Uralic"/>
              <a:cs typeface="Gothic Uralic"/>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000000"/>
          </a:solidFill>
        </p:spPr>
        <p:txBody>
          <a:bodyPr wrap="square" lIns="0" tIns="0" rIns="0" bIns="0" rtlCol="0"/>
          <a:lstStyle/>
          <a:p>
            <a:endParaRPr/>
          </a:p>
        </p:txBody>
      </p:sp>
      <p:grpSp>
        <p:nvGrpSpPr>
          <p:cNvPr id="3" name="object 3"/>
          <p:cNvGrpSpPr/>
          <p:nvPr/>
        </p:nvGrpSpPr>
        <p:grpSpPr>
          <a:xfrm>
            <a:off x="0" y="0"/>
            <a:ext cx="11427460" cy="6858000"/>
            <a:chOff x="0" y="0"/>
            <a:chExt cx="11427460" cy="6858000"/>
          </a:xfrm>
        </p:grpSpPr>
        <p:sp>
          <p:nvSpPr>
            <p:cNvPr id="4" name="object 4"/>
            <p:cNvSpPr/>
            <p:nvPr/>
          </p:nvSpPr>
          <p:spPr>
            <a:xfrm>
              <a:off x="0" y="2670047"/>
              <a:ext cx="4035552" cy="418795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0" y="2892551"/>
              <a:ext cx="1520951" cy="2365248"/>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8607552" y="1676400"/>
              <a:ext cx="2819400" cy="2819400"/>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8604504" y="6095999"/>
              <a:ext cx="993648" cy="761999"/>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10393680" y="0"/>
              <a:ext cx="768857" cy="1207770"/>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10436352" y="0"/>
              <a:ext cx="685800" cy="1143000"/>
            </a:xfrm>
            <a:custGeom>
              <a:avLst/>
              <a:gdLst/>
              <a:ahLst/>
              <a:cxnLst/>
              <a:rect l="l" t="t" r="r" b="b"/>
              <a:pathLst>
                <a:path w="685800" h="1143000">
                  <a:moveTo>
                    <a:pt x="685800" y="0"/>
                  </a:moveTo>
                  <a:lnTo>
                    <a:pt x="0" y="0"/>
                  </a:lnTo>
                  <a:lnTo>
                    <a:pt x="0" y="1143000"/>
                  </a:lnTo>
                  <a:lnTo>
                    <a:pt x="685800" y="1143000"/>
                  </a:lnTo>
                  <a:lnTo>
                    <a:pt x="685800" y="0"/>
                  </a:lnTo>
                  <a:close/>
                </a:path>
              </a:pathLst>
            </a:custGeom>
            <a:solidFill>
              <a:srgbClr val="AF1512"/>
            </a:solidFill>
          </p:spPr>
          <p:txBody>
            <a:bodyPr wrap="square" lIns="0" tIns="0" rIns="0" bIns="0" rtlCol="0"/>
            <a:lstStyle/>
            <a:p>
              <a:endParaRPr/>
            </a:p>
          </p:txBody>
        </p:sp>
      </p:grpSp>
      <p:sp>
        <p:nvSpPr>
          <p:cNvPr id="10" name="object 10"/>
          <p:cNvSpPr/>
          <p:nvPr/>
        </p:nvSpPr>
        <p:spPr>
          <a:xfrm>
            <a:off x="7997952" y="0"/>
            <a:ext cx="1606296" cy="1139952"/>
          </a:xfrm>
          <a:prstGeom prst="rect">
            <a:avLst/>
          </a:prstGeom>
          <a:blipFill>
            <a:blip r:embed="rId7" cstate="print"/>
            <a:stretch>
              <a:fillRect/>
            </a:stretch>
          </a:blipFill>
        </p:spPr>
        <p:txBody>
          <a:bodyPr wrap="square" lIns="0" tIns="0" rIns="0" bIns="0" rtlCol="0"/>
          <a:lstStyle/>
          <a:p>
            <a:endParaRPr/>
          </a:p>
        </p:txBody>
      </p:sp>
      <p:sp>
        <p:nvSpPr>
          <p:cNvPr id="11" name="object 11"/>
          <p:cNvSpPr txBox="1">
            <a:spLocks noGrp="1"/>
          </p:cNvSpPr>
          <p:nvPr>
            <p:ph type="title"/>
          </p:nvPr>
        </p:nvSpPr>
        <p:spPr>
          <a:xfrm>
            <a:off x="609600" y="349376"/>
            <a:ext cx="5789574" cy="603885"/>
          </a:xfrm>
          <a:prstGeom prst="rect">
            <a:avLst/>
          </a:prstGeom>
        </p:spPr>
        <p:txBody>
          <a:bodyPr vert="horz" wrap="square" lIns="0" tIns="11430" rIns="0" bIns="0" rtlCol="0">
            <a:spAutoFit/>
          </a:bodyPr>
          <a:lstStyle/>
          <a:p>
            <a:pPr marL="12700">
              <a:lnSpc>
                <a:spcPct val="100000"/>
              </a:lnSpc>
              <a:spcBef>
                <a:spcPts val="90"/>
              </a:spcBef>
            </a:pPr>
            <a:r>
              <a:rPr sz="3800" b="1"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Approach of the analysis</a:t>
            </a:r>
          </a:p>
        </p:txBody>
      </p:sp>
      <p:sp>
        <p:nvSpPr>
          <p:cNvPr id="12" name="object 12"/>
          <p:cNvSpPr txBox="1"/>
          <p:nvPr/>
        </p:nvSpPr>
        <p:spPr>
          <a:xfrm>
            <a:off x="544474" y="4143883"/>
            <a:ext cx="186055" cy="219710"/>
          </a:xfrm>
          <a:prstGeom prst="rect">
            <a:avLst/>
          </a:prstGeom>
        </p:spPr>
        <p:txBody>
          <a:bodyPr vert="horz" wrap="square" lIns="0" tIns="15240" rIns="0" bIns="0" rtlCol="0">
            <a:spAutoFit/>
          </a:bodyPr>
          <a:lstStyle/>
          <a:p>
            <a:pPr marL="12700">
              <a:lnSpc>
                <a:spcPct val="100000"/>
              </a:lnSpc>
              <a:spcBef>
                <a:spcPts val="120"/>
              </a:spcBef>
            </a:pPr>
            <a:r>
              <a:rPr sz="1250" dirty="0">
                <a:solidFill>
                  <a:srgbClr val="89D0D5"/>
                </a:solidFill>
                <a:latin typeface="Gothic Uralic"/>
                <a:cs typeface="Gothic Uralic"/>
              </a:rPr>
              <a:t>II</a:t>
            </a:r>
            <a:r>
              <a:rPr sz="1250" spc="50" dirty="0">
                <a:solidFill>
                  <a:srgbClr val="89D0D5"/>
                </a:solidFill>
                <a:latin typeface="Gothic Uralic"/>
                <a:cs typeface="Gothic Uralic"/>
              </a:rPr>
              <a:t>I</a:t>
            </a:r>
            <a:r>
              <a:rPr sz="1250" spc="5" dirty="0">
                <a:solidFill>
                  <a:srgbClr val="89D0D5"/>
                </a:solidFill>
                <a:latin typeface="Gothic Uralic"/>
                <a:cs typeface="Gothic Uralic"/>
              </a:rPr>
              <a:t>.</a:t>
            </a:r>
            <a:endParaRPr sz="1250">
              <a:latin typeface="Gothic Uralic"/>
              <a:cs typeface="Gothic Uralic"/>
            </a:endParaRPr>
          </a:p>
        </p:txBody>
      </p:sp>
      <p:sp>
        <p:nvSpPr>
          <p:cNvPr id="13" name="object 13"/>
          <p:cNvSpPr txBox="1"/>
          <p:nvPr/>
        </p:nvSpPr>
        <p:spPr>
          <a:xfrm>
            <a:off x="544474" y="1210132"/>
            <a:ext cx="3122930" cy="4479290"/>
          </a:xfrm>
          <a:prstGeom prst="rect">
            <a:avLst/>
          </a:prstGeom>
        </p:spPr>
        <p:txBody>
          <a:bodyPr vert="horz" wrap="square" lIns="0" tIns="38100" rIns="0" bIns="0" rtlCol="0">
            <a:spAutoFit/>
          </a:bodyPr>
          <a:lstStyle/>
          <a:p>
            <a:pPr marL="412115" marR="6350" indent="-400050">
              <a:lnSpc>
                <a:spcPct val="90100"/>
              </a:lnSpc>
              <a:spcBef>
                <a:spcPts val="300"/>
              </a:spcBef>
              <a:buClr>
                <a:srgbClr val="89D0D5"/>
              </a:buClr>
              <a:buSzPct val="78125"/>
              <a:buAutoNum type="romanUcPeriod"/>
              <a:tabLst>
                <a:tab pos="412115" algn="l"/>
                <a:tab pos="412750" algn="l"/>
              </a:tabLst>
            </a:pPr>
            <a:r>
              <a:rPr sz="1600" b="1" spc="50" dirty="0">
                <a:ln w="0"/>
                <a:solidFill>
                  <a:schemeClr val="bg2"/>
                </a:solidFill>
                <a:effectLst>
                  <a:innerShdw blurRad="63500" dist="50800" dir="13500000">
                    <a:srgbClr val="000000">
                      <a:alpha val="50000"/>
                    </a:srgbClr>
                  </a:innerShdw>
                </a:effectLst>
                <a:latin typeface="Gothic Uralic"/>
                <a:cs typeface="Gothic Uralic"/>
              </a:rPr>
              <a:t>We started our analysis  with our cleaned dataset  by converting all the binary  variables to ‘0’ and ‘1’ and  multiple categories into  dummy variables.</a:t>
            </a:r>
          </a:p>
          <a:p>
            <a:pPr marL="412115" marR="114300" indent="-400050">
              <a:lnSpc>
                <a:spcPct val="90100"/>
              </a:lnSpc>
              <a:spcBef>
                <a:spcPts val="1005"/>
              </a:spcBef>
              <a:buClr>
                <a:srgbClr val="89D0D5"/>
              </a:buClr>
              <a:buSzPct val="78125"/>
              <a:buAutoNum type="romanUcPeriod"/>
              <a:tabLst>
                <a:tab pos="412115" algn="l"/>
                <a:tab pos="412750" algn="l"/>
              </a:tabLst>
            </a:pPr>
            <a:r>
              <a:rPr sz="1600" b="1" spc="50" dirty="0">
                <a:ln w="0"/>
                <a:solidFill>
                  <a:schemeClr val="bg2"/>
                </a:solidFill>
                <a:effectLst>
                  <a:innerShdw blurRad="63500" dist="50800" dir="13500000">
                    <a:srgbClr val="000000">
                      <a:alpha val="50000"/>
                    </a:srgbClr>
                  </a:innerShdw>
                </a:effectLst>
                <a:latin typeface="Gothic Uralic"/>
                <a:cs typeface="Gothic Uralic"/>
              </a:rPr>
              <a:t>Next, we checked the  outliers of the dataset. The  visualization of those  outliers we can see on the  graph attached on the  right side.</a:t>
            </a:r>
          </a:p>
          <a:p>
            <a:pPr marL="412115" marR="5080">
              <a:lnSpc>
                <a:spcPct val="90000"/>
              </a:lnSpc>
              <a:spcBef>
                <a:spcPts val="1010"/>
              </a:spcBef>
            </a:pPr>
            <a:r>
              <a:rPr sz="1600" b="1" spc="50" dirty="0">
                <a:ln w="0"/>
                <a:solidFill>
                  <a:schemeClr val="bg2"/>
                </a:solidFill>
                <a:effectLst>
                  <a:innerShdw blurRad="63500" dist="50800" dir="13500000">
                    <a:srgbClr val="000000">
                      <a:alpha val="50000"/>
                    </a:srgbClr>
                  </a:innerShdw>
                </a:effectLst>
                <a:latin typeface="Gothic Uralic"/>
                <a:cs typeface="Gothic Uralic"/>
              </a:rPr>
              <a:t>Outliers in logistic model is  very sensitive hence we  need to deal with it without  losing our valuable  information. This can be  achieved by creating bins.  Hence, we did it.</a:t>
            </a:r>
          </a:p>
        </p:txBody>
      </p:sp>
      <p:sp>
        <p:nvSpPr>
          <p:cNvPr id="14" name="object 14"/>
          <p:cNvSpPr/>
          <p:nvPr/>
        </p:nvSpPr>
        <p:spPr>
          <a:xfrm>
            <a:off x="3791711" y="1237488"/>
            <a:ext cx="7410450" cy="5292090"/>
          </a:xfrm>
          <a:prstGeom prst="rect">
            <a:avLst/>
          </a:prstGeom>
          <a:blipFill>
            <a:blip r:embed="rId8" cstate="print"/>
            <a:stretch>
              <a:fillRect/>
            </a:stretch>
          </a:blipFill>
        </p:spPr>
        <p:txBody>
          <a:bodyPr wrap="square" lIns="0" tIns="0" rIns="0" bIns="0" rtlCol="0"/>
          <a:lstStyle/>
          <a:p>
            <a:endParaRPr/>
          </a:p>
        </p:txBody>
      </p:sp>
      <p:sp>
        <p:nvSpPr>
          <p:cNvPr id="15" name="object 15"/>
          <p:cNvSpPr/>
          <p:nvPr/>
        </p:nvSpPr>
        <p:spPr>
          <a:xfrm>
            <a:off x="3846576" y="1240536"/>
            <a:ext cx="7303008" cy="5184648"/>
          </a:xfrm>
          <a:prstGeom prst="rect">
            <a:avLst/>
          </a:prstGeom>
          <a:blipFill>
            <a:blip r:embed="rId9" cstate="print"/>
            <a:stretch>
              <a:fillRect/>
            </a:stretch>
          </a:blip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000000"/>
          </a:solidFill>
        </p:spPr>
        <p:txBody>
          <a:bodyPr wrap="square" lIns="0" tIns="0" rIns="0" bIns="0" rtlCol="0"/>
          <a:lstStyle/>
          <a:p>
            <a:endParaRPr/>
          </a:p>
        </p:txBody>
      </p:sp>
      <p:grpSp>
        <p:nvGrpSpPr>
          <p:cNvPr id="3" name="object 3"/>
          <p:cNvGrpSpPr/>
          <p:nvPr/>
        </p:nvGrpSpPr>
        <p:grpSpPr>
          <a:xfrm>
            <a:off x="0" y="1676400"/>
            <a:ext cx="11427460" cy="5181600"/>
            <a:chOff x="0" y="1676400"/>
            <a:chExt cx="11427460" cy="5181600"/>
          </a:xfrm>
        </p:grpSpPr>
        <p:sp>
          <p:nvSpPr>
            <p:cNvPr id="4" name="object 4"/>
            <p:cNvSpPr/>
            <p:nvPr/>
          </p:nvSpPr>
          <p:spPr>
            <a:xfrm>
              <a:off x="0" y="2670047"/>
              <a:ext cx="4035552" cy="418795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0" y="2892552"/>
              <a:ext cx="1520951" cy="2365248"/>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8607552" y="1676400"/>
              <a:ext cx="2819400" cy="2819400"/>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8604504" y="6095999"/>
              <a:ext cx="993648" cy="761999"/>
            </a:xfrm>
            <a:prstGeom prst="rect">
              <a:avLst/>
            </a:prstGeom>
            <a:blipFill>
              <a:blip r:embed="rId5" cstate="print"/>
              <a:stretch>
                <a:fillRect/>
              </a:stretch>
            </a:blipFill>
          </p:spPr>
          <p:txBody>
            <a:bodyPr wrap="square" lIns="0" tIns="0" rIns="0" bIns="0" rtlCol="0"/>
            <a:lstStyle/>
            <a:p>
              <a:endParaRPr/>
            </a:p>
          </p:txBody>
        </p:sp>
      </p:grpSp>
      <p:sp>
        <p:nvSpPr>
          <p:cNvPr id="8" name="object 8"/>
          <p:cNvSpPr/>
          <p:nvPr/>
        </p:nvSpPr>
        <p:spPr>
          <a:xfrm>
            <a:off x="7997952" y="0"/>
            <a:ext cx="1606296" cy="1139952"/>
          </a:xfrm>
          <a:prstGeom prst="rect">
            <a:avLst/>
          </a:prstGeom>
          <a:blipFill>
            <a:blip r:embed="rId6" cstate="print"/>
            <a:stretch>
              <a:fillRect/>
            </a:stretch>
          </a:blipFill>
        </p:spPr>
        <p:txBody>
          <a:bodyPr wrap="square" lIns="0" tIns="0" rIns="0" bIns="0" rtlCol="0"/>
          <a:lstStyle/>
          <a:p>
            <a:endParaRPr/>
          </a:p>
        </p:txBody>
      </p:sp>
      <p:grpSp>
        <p:nvGrpSpPr>
          <p:cNvPr id="9" name="object 9"/>
          <p:cNvGrpSpPr/>
          <p:nvPr/>
        </p:nvGrpSpPr>
        <p:grpSpPr>
          <a:xfrm>
            <a:off x="10393680" y="0"/>
            <a:ext cx="768985" cy="1207770"/>
            <a:chOff x="10393680" y="0"/>
            <a:chExt cx="768985" cy="1207770"/>
          </a:xfrm>
        </p:grpSpPr>
        <p:sp>
          <p:nvSpPr>
            <p:cNvPr id="10" name="object 10"/>
            <p:cNvSpPr/>
            <p:nvPr/>
          </p:nvSpPr>
          <p:spPr>
            <a:xfrm>
              <a:off x="10393680" y="0"/>
              <a:ext cx="768857" cy="1207770"/>
            </a:xfrm>
            <a:prstGeom prst="rect">
              <a:avLst/>
            </a:prstGeom>
            <a:blipFill>
              <a:blip r:embed="rId7" cstate="print"/>
              <a:stretch>
                <a:fillRect/>
              </a:stretch>
            </a:blipFill>
          </p:spPr>
          <p:txBody>
            <a:bodyPr wrap="square" lIns="0" tIns="0" rIns="0" bIns="0" rtlCol="0"/>
            <a:lstStyle/>
            <a:p>
              <a:endParaRPr/>
            </a:p>
          </p:txBody>
        </p:sp>
        <p:sp>
          <p:nvSpPr>
            <p:cNvPr id="11" name="object 11"/>
            <p:cNvSpPr/>
            <p:nvPr/>
          </p:nvSpPr>
          <p:spPr>
            <a:xfrm>
              <a:off x="10436352" y="0"/>
              <a:ext cx="685800" cy="1143000"/>
            </a:xfrm>
            <a:custGeom>
              <a:avLst/>
              <a:gdLst/>
              <a:ahLst/>
              <a:cxnLst/>
              <a:rect l="l" t="t" r="r" b="b"/>
              <a:pathLst>
                <a:path w="685800" h="1143000">
                  <a:moveTo>
                    <a:pt x="685800" y="0"/>
                  </a:moveTo>
                  <a:lnTo>
                    <a:pt x="0" y="0"/>
                  </a:lnTo>
                  <a:lnTo>
                    <a:pt x="0" y="1143000"/>
                  </a:lnTo>
                  <a:lnTo>
                    <a:pt x="685800" y="1143000"/>
                  </a:lnTo>
                  <a:lnTo>
                    <a:pt x="685800" y="0"/>
                  </a:lnTo>
                  <a:close/>
                </a:path>
              </a:pathLst>
            </a:custGeom>
            <a:solidFill>
              <a:srgbClr val="AF1512"/>
            </a:solidFill>
          </p:spPr>
          <p:txBody>
            <a:bodyPr wrap="square" lIns="0" tIns="0" rIns="0" bIns="0" rtlCol="0"/>
            <a:lstStyle/>
            <a:p>
              <a:endParaRPr/>
            </a:p>
          </p:txBody>
        </p:sp>
      </p:grpSp>
      <p:sp>
        <p:nvSpPr>
          <p:cNvPr id="12" name="object 12"/>
          <p:cNvSpPr txBox="1">
            <a:spLocks noGrp="1"/>
          </p:cNvSpPr>
          <p:nvPr>
            <p:ph type="title"/>
          </p:nvPr>
        </p:nvSpPr>
        <p:spPr>
          <a:xfrm>
            <a:off x="604215" y="-3586"/>
            <a:ext cx="2896235" cy="751488"/>
          </a:xfrm>
          <a:prstGeom prst="rect">
            <a:avLst/>
          </a:prstGeom>
        </p:spPr>
        <p:txBody>
          <a:bodyPr vert="horz" wrap="square" lIns="0" tIns="12700" rIns="0" bIns="0" rtlCol="0">
            <a:spAutoFit/>
          </a:bodyPr>
          <a:lstStyle/>
          <a:p>
            <a:pPr marL="12700">
              <a:lnSpc>
                <a:spcPct val="100000"/>
              </a:lnSpc>
              <a:spcBef>
                <a:spcPts val="100"/>
              </a:spcBef>
            </a:pPr>
            <a:r>
              <a:rPr spc="0" dirty="0">
                <a:ln w="0"/>
                <a:solidFill>
                  <a:schemeClr val="accent1"/>
                </a:solidFill>
                <a:effectLst>
                  <a:outerShdw blurRad="38100" dist="25400" dir="5400000" algn="ctr" rotWithShape="0">
                    <a:srgbClr val="6E747A">
                      <a:alpha val="43000"/>
                    </a:srgbClr>
                  </a:outerShdw>
                </a:effectLst>
              </a:rPr>
              <a:t>Correlation</a:t>
            </a:r>
            <a:endParaRPr spc="-5" dirty="0">
              <a:solidFill>
                <a:srgbClr val="F5E1A9"/>
              </a:solidFill>
            </a:endParaRPr>
          </a:p>
        </p:txBody>
      </p:sp>
      <p:sp>
        <p:nvSpPr>
          <p:cNvPr id="13" name="object 13"/>
          <p:cNvSpPr txBox="1"/>
          <p:nvPr/>
        </p:nvSpPr>
        <p:spPr>
          <a:xfrm>
            <a:off x="563981" y="1267790"/>
            <a:ext cx="2938145" cy="4027256"/>
          </a:xfrm>
          <a:prstGeom prst="rect">
            <a:avLst/>
          </a:prstGeom>
        </p:spPr>
        <p:txBody>
          <a:bodyPr vert="horz" wrap="square" lIns="0" tIns="33020" rIns="0" bIns="0" rtlCol="0">
            <a:spAutoFit/>
          </a:bodyPr>
          <a:lstStyle/>
          <a:p>
            <a:pPr marL="12700" marR="366395">
              <a:lnSpc>
                <a:spcPct val="90000"/>
              </a:lnSpc>
              <a:spcBef>
                <a:spcPts val="260"/>
              </a:spcBef>
            </a:pPr>
            <a:r>
              <a:rPr sz="1400" spc="-20" dirty="0">
                <a:solidFill>
                  <a:srgbClr val="FFFFFF"/>
                </a:solidFill>
                <a:latin typeface="Gothic Uralic"/>
                <a:cs typeface="Gothic Uralic"/>
              </a:rPr>
              <a:t>After </a:t>
            </a:r>
            <a:r>
              <a:rPr sz="1400" spc="-15" dirty="0">
                <a:solidFill>
                  <a:srgbClr val="FFFFFF"/>
                </a:solidFill>
                <a:latin typeface="Gothic Uralic"/>
                <a:cs typeface="Gothic Uralic"/>
              </a:rPr>
              <a:t>fixing the </a:t>
            </a:r>
            <a:r>
              <a:rPr sz="1400" spc="-10" dirty="0">
                <a:solidFill>
                  <a:srgbClr val="FFFFFF"/>
                </a:solidFill>
                <a:latin typeface="Gothic Uralic"/>
                <a:cs typeface="Gothic Uralic"/>
              </a:rPr>
              <a:t>outliers and  </a:t>
            </a:r>
            <a:r>
              <a:rPr sz="1400" spc="-15" dirty="0">
                <a:solidFill>
                  <a:srgbClr val="FFFFFF"/>
                </a:solidFill>
                <a:latin typeface="Gothic Uralic"/>
                <a:cs typeface="Gothic Uralic"/>
              </a:rPr>
              <a:t>dummy </a:t>
            </a:r>
            <a:r>
              <a:rPr sz="1400" spc="-10" dirty="0">
                <a:solidFill>
                  <a:srgbClr val="FFFFFF"/>
                </a:solidFill>
                <a:latin typeface="Gothic Uralic"/>
                <a:cs typeface="Gothic Uralic"/>
              </a:rPr>
              <a:t>creation we </a:t>
            </a:r>
            <a:r>
              <a:rPr sz="1400" spc="-5" dirty="0">
                <a:solidFill>
                  <a:srgbClr val="FFFFFF"/>
                </a:solidFill>
                <a:latin typeface="Gothic Uralic"/>
                <a:cs typeface="Gothic Uralic"/>
              </a:rPr>
              <a:t>proceed  </a:t>
            </a:r>
            <a:r>
              <a:rPr sz="1400" spc="-15" dirty="0">
                <a:solidFill>
                  <a:srgbClr val="FFFFFF"/>
                </a:solidFill>
                <a:latin typeface="Gothic Uralic"/>
                <a:cs typeface="Gothic Uralic"/>
              </a:rPr>
              <a:t>with </a:t>
            </a:r>
            <a:r>
              <a:rPr sz="1400" spc="-10" dirty="0">
                <a:solidFill>
                  <a:srgbClr val="FFFFFF"/>
                </a:solidFill>
                <a:latin typeface="Gothic Uralic"/>
                <a:cs typeface="Gothic Uralic"/>
              </a:rPr>
              <a:t>our next step </a:t>
            </a:r>
            <a:r>
              <a:rPr sz="1400" spc="-5" dirty="0">
                <a:solidFill>
                  <a:srgbClr val="FFFFFF"/>
                </a:solidFill>
                <a:latin typeface="Gothic Uralic"/>
                <a:cs typeface="Gothic Uralic"/>
              </a:rPr>
              <a:t>of analysis  </a:t>
            </a:r>
            <a:r>
              <a:rPr sz="1400" spc="-10" dirty="0">
                <a:solidFill>
                  <a:srgbClr val="FFFFFF"/>
                </a:solidFill>
                <a:latin typeface="Gothic Uralic"/>
                <a:cs typeface="Gothic Uralic"/>
              </a:rPr>
              <a:t>which is data</a:t>
            </a:r>
            <a:r>
              <a:rPr sz="1400" spc="55" dirty="0">
                <a:solidFill>
                  <a:srgbClr val="FFFFFF"/>
                </a:solidFill>
                <a:latin typeface="Gothic Uralic"/>
                <a:cs typeface="Gothic Uralic"/>
              </a:rPr>
              <a:t> </a:t>
            </a:r>
            <a:r>
              <a:rPr sz="1400" spc="-10" dirty="0">
                <a:solidFill>
                  <a:srgbClr val="FFFFFF"/>
                </a:solidFill>
                <a:latin typeface="Gothic Uralic"/>
                <a:cs typeface="Gothic Uralic"/>
              </a:rPr>
              <a:t>preparation.</a:t>
            </a:r>
            <a:endParaRPr sz="1400" dirty="0">
              <a:latin typeface="Gothic Uralic"/>
              <a:cs typeface="Gothic Uralic"/>
            </a:endParaRPr>
          </a:p>
          <a:p>
            <a:pPr marL="356870" marR="74295" indent="-344805">
              <a:lnSpc>
                <a:spcPts val="1510"/>
              </a:lnSpc>
              <a:spcBef>
                <a:spcPts val="1035"/>
              </a:spcBef>
              <a:buClr>
                <a:srgbClr val="89D0D5"/>
              </a:buClr>
              <a:buSzPct val="78571"/>
              <a:buAutoNum type="alphaLcParenR"/>
              <a:tabLst>
                <a:tab pos="356870" algn="l"/>
                <a:tab pos="357505" algn="l"/>
              </a:tabLst>
            </a:pPr>
            <a:r>
              <a:rPr sz="1400" spc="-30" dirty="0">
                <a:solidFill>
                  <a:srgbClr val="FFFFFF"/>
                </a:solidFill>
                <a:latin typeface="Gothic Uralic"/>
                <a:cs typeface="Gothic Uralic"/>
              </a:rPr>
              <a:t>We </a:t>
            </a:r>
            <a:r>
              <a:rPr sz="1400" spc="-5" dirty="0">
                <a:solidFill>
                  <a:srgbClr val="FFFFFF"/>
                </a:solidFill>
                <a:latin typeface="Gothic Uralic"/>
                <a:cs typeface="Gothic Uralic"/>
              </a:rPr>
              <a:t>split </a:t>
            </a:r>
            <a:r>
              <a:rPr sz="1400" spc="-15" dirty="0">
                <a:solidFill>
                  <a:srgbClr val="FFFFFF"/>
                </a:solidFill>
                <a:latin typeface="Gothic Uralic"/>
                <a:cs typeface="Gothic Uralic"/>
              </a:rPr>
              <a:t>the </a:t>
            </a:r>
            <a:r>
              <a:rPr sz="1400" spc="-5" dirty="0">
                <a:solidFill>
                  <a:srgbClr val="FFFFFF"/>
                </a:solidFill>
                <a:latin typeface="Gothic Uralic"/>
                <a:cs typeface="Gothic Uralic"/>
              </a:rPr>
              <a:t>dataset </a:t>
            </a:r>
            <a:r>
              <a:rPr sz="1400" spc="-15" dirty="0">
                <a:solidFill>
                  <a:srgbClr val="FFFFFF"/>
                </a:solidFill>
                <a:latin typeface="Gothic Uralic"/>
                <a:cs typeface="Gothic Uralic"/>
              </a:rPr>
              <a:t>into train  </a:t>
            </a:r>
            <a:r>
              <a:rPr sz="1400" spc="-10" dirty="0">
                <a:solidFill>
                  <a:srgbClr val="FFFFFF"/>
                </a:solidFill>
                <a:latin typeface="Gothic Uralic"/>
                <a:cs typeface="Gothic Uralic"/>
              </a:rPr>
              <a:t>and </a:t>
            </a:r>
            <a:r>
              <a:rPr sz="1400" spc="-5" dirty="0">
                <a:solidFill>
                  <a:srgbClr val="FFFFFF"/>
                </a:solidFill>
                <a:latin typeface="Gothic Uralic"/>
                <a:cs typeface="Gothic Uralic"/>
              </a:rPr>
              <a:t>test </a:t>
            </a:r>
            <a:r>
              <a:rPr sz="1400" dirty="0">
                <a:solidFill>
                  <a:srgbClr val="FFFFFF"/>
                </a:solidFill>
                <a:latin typeface="Gothic Uralic"/>
                <a:cs typeface="Gothic Uralic"/>
              </a:rPr>
              <a:t>set </a:t>
            </a:r>
            <a:r>
              <a:rPr sz="1400" spc="-10" dirty="0">
                <a:solidFill>
                  <a:srgbClr val="FFFFFF"/>
                </a:solidFill>
                <a:latin typeface="Gothic Uralic"/>
                <a:cs typeface="Gothic Uralic"/>
              </a:rPr>
              <a:t>and </a:t>
            </a:r>
            <a:r>
              <a:rPr sz="1400" spc="-5" dirty="0">
                <a:solidFill>
                  <a:srgbClr val="FFFFFF"/>
                </a:solidFill>
                <a:latin typeface="Gothic Uralic"/>
                <a:cs typeface="Gothic Uralic"/>
              </a:rPr>
              <a:t>do  </a:t>
            </a:r>
            <a:r>
              <a:rPr sz="1400" spc="-10" dirty="0">
                <a:solidFill>
                  <a:srgbClr val="FFFFFF"/>
                </a:solidFill>
                <a:latin typeface="Gothic Uralic"/>
                <a:cs typeface="Gothic Uralic"/>
              </a:rPr>
              <a:t>standardization on </a:t>
            </a:r>
            <a:r>
              <a:rPr sz="1400" spc="-15" dirty="0">
                <a:solidFill>
                  <a:srgbClr val="FFFFFF"/>
                </a:solidFill>
                <a:latin typeface="Gothic Uralic"/>
                <a:cs typeface="Gothic Uralic"/>
              </a:rPr>
              <a:t>the  </a:t>
            </a:r>
            <a:r>
              <a:rPr sz="1400" spc="-10" dirty="0">
                <a:solidFill>
                  <a:srgbClr val="FFFFFF"/>
                </a:solidFill>
                <a:latin typeface="Gothic Uralic"/>
                <a:cs typeface="Gothic Uralic"/>
              </a:rPr>
              <a:t>features.</a:t>
            </a:r>
            <a:endParaRPr sz="1400" dirty="0">
              <a:latin typeface="Gothic Uralic"/>
              <a:cs typeface="Gothic Uralic"/>
            </a:endParaRPr>
          </a:p>
          <a:p>
            <a:pPr marL="356870" marR="5080" indent="-344805">
              <a:lnSpc>
                <a:spcPct val="90000"/>
              </a:lnSpc>
              <a:spcBef>
                <a:spcPts val="969"/>
              </a:spcBef>
              <a:buClr>
                <a:srgbClr val="89D0D5"/>
              </a:buClr>
              <a:buSzPct val="78571"/>
              <a:buAutoNum type="alphaLcParenR"/>
              <a:tabLst>
                <a:tab pos="356870" algn="l"/>
                <a:tab pos="357505" algn="l"/>
              </a:tabLst>
            </a:pPr>
            <a:r>
              <a:rPr sz="1400" b="1" spc="50" dirty="0">
                <a:ln w="0"/>
                <a:solidFill>
                  <a:schemeClr val="bg2"/>
                </a:solidFill>
                <a:effectLst>
                  <a:innerShdw blurRad="63500" dist="50800" dir="13500000">
                    <a:srgbClr val="000000">
                      <a:alpha val="50000"/>
                    </a:srgbClr>
                  </a:innerShdw>
                </a:effectLst>
                <a:latin typeface="Gothic Uralic"/>
                <a:cs typeface="Gothic Uralic"/>
              </a:rPr>
              <a:t>Standardization</a:t>
            </a:r>
            <a:r>
              <a:rPr sz="1400" spc="-10" dirty="0">
                <a:solidFill>
                  <a:srgbClr val="FFFFFF"/>
                </a:solidFill>
                <a:latin typeface="Gothic Uralic"/>
                <a:cs typeface="Gothic Uralic"/>
              </a:rPr>
              <a:t> is required </a:t>
            </a:r>
            <a:r>
              <a:rPr sz="1400" spc="-15" dirty="0">
                <a:solidFill>
                  <a:srgbClr val="FFFFFF"/>
                </a:solidFill>
                <a:latin typeface="Gothic Uralic"/>
                <a:cs typeface="Gothic Uralic"/>
              </a:rPr>
              <a:t>in  </a:t>
            </a:r>
            <a:r>
              <a:rPr sz="1400" spc="-10" dirty="0">
                <a:solidFill>
                  <a:srgbClr val="FFFFFF"/>
                </a:solidFill>
                <a:latin typeface="Gothic Uralic"/>
                <a:cs typeface="Gothic Uralic"/>
              </a:rPr>
              <a:t>order </a:t>
            </a:r>
            <a:r>
              <a:rPr sz="1400" spc="-15" dirty="0">
                <a:solidFill>
                  <a:srgbClr val="FFFFFF"/>
                </a:solidFill>
                <a:latin typeface="Gothic Uralic"/>
                <a:cs typeface="Gothic Uralic"/>
              </a:rPr>
              <a:t>to </a:t>
            </a:r>
            <a:r>
              <a:rPr sz="1400" spc="-5" dirty="0">
                <a:solidFill>
                  <a:srgbClr val="FFFFFF"/>
                </a:solidFill>
                <a:latin typeface="Gothic Uralic"/>
                <a:cs typeface="Gothic Uralic"/>
              </a:rPr>
              <a:t>keep </a:t>
            </a:r>
            <a:r>
              <a:rPr sz="1400" dirty="0">
                <a:solidFill>
                  <a:srgbClr val="FFFFFF"/>
                </a:solidFill>
                <a:latin typeface="Gothic Uralic"/>
                <a:cs typeface="Gothic Uralic"/>
              </a:rPr>
              <a:t>all </a:t>
            </a:r>
            <a:r>
              <a:rPr sz="1400" spc="-15" dirty="0">
                <a:solidFill>
                  <a:srgbClr val="FFFFFF"/>
                </a:solidFill>
                <a:latin typeface="Gothic Uralic"/>
                <a:cs typeface="Gothic Uralic"/>
              </a:rPr>
              <a:t>the </a:t>
            </a:r>
            <a:r>
              <a:rPr sz="1400" spc="-10" dirty="0">
                <a:solidFill>
                  <a:srgbClr val="FFFFFF"/>
                </a:solidFill>
                <a:latin typeface="Gothic Uralic"/>
                <a:cs typeface="Gothic Uralic"/>
              </a:rPr>
              <a:t>variables  </a:t>
            </a:r>
            <a:r>
              <a:rPr sz="1400" spc="-15" dirty="0">
                <a:solidFill>
                  <a:srgbClr val="FFFFFF"/>
                </a:solidFill>
                <a:latin typeface="Gothic Uralic"/>
                <a:cs typeface="Gothic Uralic"/>
              </a:rPr>
              <a:t>in </a:t>
            </a:r>
            <a:r>
              <a:rPr sz="1400" spc="-5" dirty="0">
                <a:solidFill>
                  <a:srgbClr val="FFFFFF"/>
                </a:solidFill>
                <a:latin typeface="Gothic Uralic"/>
                <a:cs typeface="Gothic Uralic"/>
              </a:rPr>
              <a:t>same </a:t>
            </a:r>
            <a:r>
              <a:rPr sz="1400" dirty="0">
                <a:solidFill>
                  <a:srgbClr val="FFFFFF"/>
                </a:solidFill>
                <a:latin typeface="Gothic Uralic"/>
                <a:cs typeface="Gothic Uralic"/>
              </a:rPr>
              <a:t>scale </a:t>
            </a:r>
            <a:r>
              <a:rPr sz="1400" spc="-15" dirty="0">
                <a:solidFill>
                  <a:srgbClr val="FFFFFF"/>
                </a:solidFill>
                <a:latin typeface="Gothic Uralic"/>
                <a:cs typeface="Gothic Uralic"/>
              </a:rPr>
              <a:t>which </a:t>
            </a:r>
            <a:r>
              <a:rPr sz="1400" spc="-10" dirty="0">
                <a:solidFill>
                  <a:srgbClr val="FFFFFF"/>
                </a:solidFill>
                <a:latin typeface="Gothic Uralic"/>
                <a:cs typeface="Gothic Uralic"/>
              </a:rPr>
              <a:t>will help  us </a:t>
            </a:r>
            <a:r>
              <a:rPr sz="1400" spc="-15" dirty="0">
                <a:solidFill>
                  <a:srgbClr val="FFFFFF"/>
                </a:solidFill>
                <a:latin typeface="Gothic Uralic"/>
                <a:cs typeface="Gothic Uralic"/>
              </a:rPr>
              <a:t>in computation in more  </a:t>
            </a:r>
            <a:r>
              <a:rPr sz="1400" spc="-10" dirty="0">
                <a:solidFill>
                  <a:srgbClr val="FFFFFF"/>
                </a:solidFill>
                <a:latin typeface="Gothic Uralic"/>
                <a:cs typeface="Gothic Uralic"/>
              </a:rPr>
              <a:t>efficient</a:t>
            </a:r>
            <a:r>
              <a:rPr sz="1400" spc="20" dirty="0">
                <a:solidFill>
                  <a:srgbClr val="FFFFFF"/>
                </a:solidFill>
                <a:latin typeface="Gothic Uralic"/>
                <a:cs typeface="Gothic Uralic"/>
              </a:rPr>
              <a:t> </a:t>
            </a:r>
            <a:r>
              <a:rPr sz="1400" dirty="0">
                <a:solidFill>
                  <a:srgbClr val="FFFFFF"/>
                </a:solidFill>
                <a:latin typeface="Gothic Uralic"/>
                <a:cs typeface="Gothic Uralic"/>
              </a:rPr>
              <a:t>way.</a:t>
            </a:r>
            <a:endParaRPr sz="1400" dirty="0">
              <a:latin typeface="Gothic Uralic"/>
              <a:cs typeface="Gothic Uralic"/>
            </a:endParaRPr>
          </a:p>
          <a:p>
            <a:pPr marL="356870" marR="229870" indent="-344805">
              <a:lnSpc>
                <a:spcPct val="90000"/>
              </a:lnSpc>
              <a:spcBef>
                <a:spcPts val="1010"/>
              </a:spcBef>
              <a:buClr>
                <a:srgbClr val="89D0D5"/>
              </a:buClr>
              <a:buSzPct val="78571"/>
              <a:buAutoNum type="alphaLcParenR"/>
              <a:tabLst>
                <a:tab pos="356870" algn="l"/>
                <a:tab pos="357505" algn="l"/>
              </a:tabLst>
            </a:pPr>
            <a:r>
              <a:rPr sz="1400" spc="-10" dirty="0">
                <a:solidFill>
                  <a:srgbClr val="FFFFFF"/>
                </a:solidFill>
                <a:latin typeface="Gothic Uralic"/>
                <a:cs typeface="Gothic Uralic"/>
              </a:rPr>
              <a:t>Checked </a:t>
            </a:r>
            <a:r>
              <a:rPr sz="1400" spc="-15" dirty="0">
                <a:solidFill>
                  <a:srgbClr val="FFFFFF"/>
                </a:solidFill>
                <a:latin typeface="Gothic Uralic"/>
                <a:cs typeface="Gothic Uralic"/>
              </a:rPr>
              <a:t>the </a:t>
            </a:r>
            <a:r>
              <a:rPr sz="1400" spc="-10" dirty="0">
                <a:solidFill>
                  <a:srgbClr val="FFFFFF"/>
                </a:solidFill>
                <a:latin typeface="Gothic Uralic"/>
                <a:cs typeface="Gothic Uralic"/>
              </a:rPr>
              <a:t>correlation </a:t>
            </a:r>
            <a:r>
              <a:rPr sz="1400" spc="-5" dirty="0">
                <a:solidFill>
                  <a:srgbClr val="FFFFFF"/>
                </a:solidFill>
                <a:latin typeface="Gothic Uralic"/>
                <a:cs typeface="Gothic Uralic"/>
              </a:rPr>
              <a:t>of  </a:t>
            </a:r>
            <a:r>
              <a:rPr sz="1400" spc="-15" dirty="0">
                <a:solidFill>
                  <a:srgbClr val="FFFFFF"/>
                </a:solidFill>
                <a:latin typeface="Gothic Uralic"/>
                <a:cs typeface="Gothic Uralic"/>
              </a:rPr>
              <a:t>the </a:t>
            </a:r>
            <a:r>
              <a:rPr sz="1400" spc="-10" dirty="0">
                <a:solidFill>
                  <a:srgbClr val="FFFFFF"/>
                </a:solidFill>
                <a:latin typeface="Gothic Uralic"/>
                <a:cs typeface="Gothic Uralic"/>
              </a:rPr>
              <a:t>dataset. </a:t>
            </a:r>
            <a:r>
              <a:rPr sz="1400" spc="-20" dirty="0">
                <a:solidFill>
                  <a:srgbClr val="FFFFFF"/>
                </a:solidFill>
                <a:latin typeface="Gothic Uralic"/>
                <a:cs typeface="Gothic Uralic"/>
              </a:rPr>
              <a:t>Attached  </a:t>
            </a:r>
            <a:r>
              <a:rPr sz="1400" spc="-10" dirty="0">
                <a:solidFill>
                  <a:srgbClr val="FFFFFF"/>
                </a:solidFill>
                <a:latin typeface="Gothic Uralic"/>
                <a:cs typeface="Gothic Uralic"/>
              </a:rPr>
              <a:t>heatmap is showing </a:t>
            </a:r>
            <a:r>
              <a:rPr sz="1400" spc="-15" dirty="0">
                <a:solidFill>
                  <a:srgbClr val="FFFFFF"/>
                </a:solidFill>
                <a:latin typeface="Gothic Uralic"/>
                <a:cs typeface="Gothic Uralic"/>
              </a:rPr>
              <a:t>the  </a:t>
            </a:r>
            <a:r>
              <a:rPr sz="1400" spc="-10" dirty="0">
                <a:solidFill>
                  <a:srgbClr val="FFFFFF"/>
                </a:solidFill>
                <a:latin typeface="Gothic Uralic"/>
                <a:cs typeface="Gothic Uralic"/>
              </a:rPr>
              <a:t>correlation </a:t>
            </a:r>
            <a:r>
              <a:rPr sz="1400" spc="-5" dirty="0">
                <a:solidFill>
                  <a:srgbClr val="FFFFFF"/>
                </a:solidFill>
                <a:latin typeface="Gothic Uralic"/>
                <a:cs typeface="Gothic Uralic"/>
              </a:rPr>
              <a:t>of </a:t>
            </a:r>
            <a:r>
              <a:rPr sz="1400" dirty="0">
                <a:solidFill>
                  <a:srgbClr val="FFFFFF"/>
                </a:solidFill>
                <a:latin typeface="Gothic Uralic"/>
                <a:cs typeface="Gothic Uralic"/>
              </a:rPr>
              <a:t>all </a:t>
            </a:r>
            <a:r>
              <a:rPr sz="1400" spc="-10" dirty="0">
                <a:solidFill>
                  <a:srgbClr val="FFFFFF"/>
                </a:solidFill>
                <a:latin typeface="Gothic Uralic"/>
                <a:cs typeface="Gothic Uralic"/>
              </a:rPr>
              <a:t>features  present </a:t>
            </a:r>
            <a:r>
              <a:rPr sz="1400" spc="-15" dirty="0">
                <a:solidFill>
                  <a:srgbClr val="FFFFFF"/>
                </a:solidFill>
                <a:latin typeface="Gothic Uralic"/>
                <a:cs typeface="Gothic Uralic"/>
              </a:rPr>
              <a:t>in the</a:t>
            </a:r>
            <a:r>
              <a:rPr sz="1400" spc="40" dirty="0">
                <a:solidFill>
                  <a:srgbClr val="FFFFFF"/>
                </a:solidFill>
                <a:latin typeface="Gothic Uralic"/>
                <a:cs typeface="Gothic Uralic"/>
              </a:rPr>
              <a:t> </a:t>
            </a:r>
            <a:r>
              <a:rPr sz="1400" spc="-10" dirty="0">
                <a:solidFill>
                  <a:srgbClr val="FFFFFF"/>
                </a:solidFill>
                <a:latin typeface="Gothic Uralic"/>
                <a:cs typeface="Gothic Uralic"/>
              </a:rPr>
              <a:t>dataset.</a:t>
            </a:r>
            <a:endParaRPr sz="1400" dirty="0">
              <a:latin typeface="Gothic Uralic"/>
              <a:cs typeface="Gothic Uralic"/>
            </a:endParaRPr>
          </a:p>
          <a:p>
            <a:pPr marL="356870" marR="192405" indent="-344805">
              <a:lnSpc>
                <a:spcPts val="1510"/>
              </a:lnSpc>
              <a:spcBef>
                <a:spcPts val="1035"/>
              </a:spcBef>
              <a:buClr>
                <a:srgbClr val="89D0D5"/>
              </a:buClr>
              <a:buSzPct val="78571"/>
              <a:buAutoNum type="alphaLcParenR"/>
              <a:tabLst>
                <a:tab pos="356870" algn="l"/>
                <a:tab pos="357505" algn="l"/>
              </a:tabLst>
            </a:pPr>
            <a:r>
              <a:rPr sz="1400" spc="-15" dirty="0">
                <a:solidFill>
                  <a:srgbClr val="FFFFFF"/>
                </a:solidFill>
                <a:latin typeface="Gothic Uralic"/>
                <a:cs typeface="Gothic Uralic"/>
              </a:rPr>
              <a:t>There </a:t>
            </a:r>
            <a:r>
              <a:rPr sz="1400" spc="-10" dirty="0">
                <a:solidFill>
                  <a:srgbClr val="FFFFFF"/>
                </a:solidFill>
                <a:latin typeface="Gothic Uralic"/>
                <a:cs typeface="Gothic Uralic"/>
              </a:rPr>
              <a:t>are some </a:t>
            </a:r>
            <a:r>
              <a:rPr sz="1400" spc="-15" dirty="0">
                <a:solidFill>
                  <a:srgbClr val="FFFFFF"/>
                </a:solidFill>
                <a:latin typeface="Gothic Uralic"/>
                <a:cs typeface="Gothic Uralic"/>
              </a:rPr>
              <a:t>high  </a:t>
            </a:r>
            <a:r>
              <a:rPr sz="1400" spc="-10" dirty="0">
                <a:solidFill>
                  <a:srgbClr val="FFFFFF"/>
                </a:solidFill>
                <a:latin typeface="Gothic Uralic"/>
                <a:cs typeface="Gothic Uralic"/>
              </a:rPr>
              <a:t>correlations </a:t>
            </a:r>
            <a:r>
              <a:rPr sz="1400" spc="-15" dirty="0">
                <a:solidFill>
                  <a:srgbClr val="FFFFFF"/>
                </a:solidFill>
                <a:latin typeface="Gothic Uralic"/>
                <a:cs typeface="Gothic Uralic"/>
              </a:rPr>
              <a:t>in the </a:t>
            </a:r>
            <a:r>
              <a:rPr sz="1400" spc="-10" dirty="0">
                <a:solidFill>
                  <a:srgbClr val="FFFFFF"/>
                </a:solidFill>
                <a:latin typeface="Gothic Uralic"/>
                <a:cs typeface="Gothic Uralic"/>
              </a:rPr>
              <a:t>heatmap  </a:t>
            </a:r>
            <a:r>
              <a:rPr sz="1400" spc="-15" dirty="0">
                <a:solidFill>
                  <a:srgbClr val="FFFFFF"/>
                </a:solidFill>
                <a:latin typeface="Gothic Uralic"/>
                <a:cs typeface="Gothic Uralic"/>
              </a:rPr>
              <a:t>which </a:t>
            </a:r>
            <a:r>
              <a:rPr sz="1400" spc="-10" dirty="0">
                <a:solidFill>
                  <a:srgbClr val="FFFFFF"/>
                </a:solidFill>
                <a:latin typeface="Gothic Uralic"/>
                <a:cs typeface="Gothic Uralic"/>
              </a:rPr>
              <a:t>we</a:t>
            </a:r>
            <a:r>
              <a:rPr sz="1400" spc="30" dirty="0">
                <a:solidFill>
                  <a:srgbClr val="FFFFFF"/>
                </a:solidFill>
                <a:latin typeface="Gothic Uralic"/>
                <a:cs typeface="Gothic Uralic"/>
              </a:rPr>
              <a:t> </a:t>
            </a:r>
            <a:r>
              <a:rPr sz="1400" spc="-5" dirty="0">
                <a:solidFill>
                  <a:srgbClr val="FFFFFF"/>
                </a:solidFill>
                <a:latin typeface="Gothic Uralic"/>
                <a:cs typeface="Gothic Uralic"/>
              </a:rPr>
              <a:t>dropped.</a:t>
            </a:r>
            <a:endParaRPr sz="1400" dirty="0">
              <a:latin typeface="Gothic Uralic"/>
              <a:cs typeface="Gothic Uralic"/>
            </a:endParaRPr>
          </a:p>
        </p:txBody>
      </p:sp>
      <p:sp>
        <p:nvSpPr>
          <p:cNvPr id="14" name="object 14"/>
          <p:cNvSpPr/>
          <p:nvPr/>
        </p:nvSpPr>
        <p:spPr>
          <a:xfrm>
            <a:off x="3785615" y="1258824"/>
            <a:ext cx="7363968" cy="4901184"/>
          </a:xfrm>
          <a:prstGeom prst="rect">
            <a:avLst/>
          </a:prstGeom>
          <a:blipFill>
            <a:blip r:embed="rId8" cstate="print"/>
            <a:stretch>
              <a:fillRect/>
            </a:stretch>
          </a:blip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000000"/>
          </a:solidFill>
        </p:spPr>
        <p:txBody>
          <a:bodyPr wrap="square" lIns="0" tIns="0" rIns="0" bIns="0" rtlCol="0"/>
          <a:lstStyle/>
          <a:p>
            <a:endParaRPr/>
          </a:p>
        </p:txBody>
      </p:sp>
      <p:grpSp>
        <p:nvGrpSpPr>
          <p:cNvPr id="3" name="object 3"/>
          <p:cNvGrpSpPr/>
          <p:nvPr/>
        </p:nvGrpSpPr>
        <p:grpSpPr>
          <a:xfrm>
            <a:off x="0" y="2670047"/>
            <a:ext cx="4036060" cy="4188460"/>
            <a:chOff x="0" y="2670047"/>
            <a:chExt cx="4036060" cy="4188460"/>
          </a:xfrm>
        </p:grpSpPr>
        <p:sp>
          <p:nvSpPr>
            <p:cNvPr id="4" name="object 4"/>
            <p:cNvSpPr/>
            <p:nvPr/>
          </p:nvSpPr>
          <p:spPr>
            <a:xfrm>
              <a:off x="0" y="2670047"/>
              <a:ext cx="4035552" cy="418795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0" y="2892552"/>
              <a:ext cx="1520951" cy="2365248"/>
            </a:xfrm>
            <a:prstGeom prst="rect">
              <a:avLst/>
            </a:prstGeom>
            <a:blipFill>
              <a:blip r:embed="rId3" cstate="print"/>
              <a:stretch>
                <a:fillRect/>
              </a:stretch>
            </a:blipFill>
          </p:spPr>
          <p:txBody>
            <a:bodyPr wrap="square" lIns="0" tIns="0" rIns="0" bIns="0" rtlCol="0"/>
            <a:lstStyle/>
            <a:p>
              <a:endParaRPr/>
            </a:p>
          </p:txBody>
        </p:sp>
      </p:grpSp>
      <p:sp>
        <p:nvSpPr>
          <p:cNvPr id="6" name="object 6"/>
          <p:cNvSpPr/>
          <p:nvPr/>
        </p:nvSpPr>
        <p:spPr>
          <a:xfrm>
            <a:off x="8607552" y="1676400"/>
            <a:ext cx="2819400" cy="2819400"/>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7997952" y="0"/>
            <a:ext cx="1606296" cy="1139952"/>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8604504" y="6095999"/>
            <a:ext cx="993648" cy="761999"/>
          </a:xfrm>
          <a:prstGeom prst="rect">
            <a:avLst/>
          </a:prstGeom>
          <a:blipFill>
            <a:blip r:embed="rId6" cstate="print"/>
            <a:stretch>
              <a:fillRect/>
            </a:stretch>
          </a:blipFill>
        </p:spPr>
        <p:txBody>
          <a:bodyPr wrap="square" lIns="0" tIns="0" rIns="0" bIns="0" rtlCol="0"/>
          <a:lstStyle/>
          <a:p>
            <a:endParaRPr/>
          </a:p>
        </p:txBody>
      </p:sp>
      <p:grpSp>
        <p:nvGrpSpPr>
          <p:cNvPr id="9" name="object 9"/>
          <p:cNvGrpSpPr/>
          <p:nvPr/>
        </p:nvGrpSpPr>
        <p:grpSpPr>
          <a:xfrm>
            <a:off x="4693920" y="0"/>
            <a:ext cx="6468745" cy="5983605"/>
            <a:chOff x="4693920" y="0"/>
            <a:chExt cx="6468745" cy="5983605"/>
          </a:xfrm>
        </p:grpSpPr>
        <p:sp>
          <p:nvSpPr>
            <p:cNvPr id="10" name="object 10"/>
            <p:cNvSpPr/>
            <p:nvPr/>
          </p:nvSpPr>
          <p:spPr>
            <a:xfrm>
              <a:off x="10393679" y="0"/>
              <a:ext cx="768857" cy="1207770"/>
            </a:xfrm>
            <a:prstGeom prst="rect">
              <a:avLst/>
            </a:prstGeom>
            <a:blipFill>
              <a:blip r:embed="rId7" cstate="print"/>
              <a:stretch>
                <a:fillRect/>
              </a:stretch>
            </a:blipFill>
          </p:spPr>
          <p:txBody>
            <a:bodyPr wrap="square" lIns="0" tIns="0" rIns="0" bIns="0" rtlCol="0"/>
            <a:lstStyle/>
            <a:p>
              <a:endParaRPr/>
            </a:p>
          </p:txBody>
        </p:sp>
        <p:sp>
          <p:nvSpPr>
            <p:cNvPr id="11" name="object 11"/>
            <p:cNvSpPr/>
            <p:nvPr/>
          </p:nvSpPr>
          <p:spPr>
            <a:xfrm>
              <a:off x="10436352" y="0"/>
              <a:ext cx="685800" cy="1143000"/>
            </a:xfrm>
            <a:custGeom>
              <a:avLst/>
              <a:gdLst/>
              <a:ahLst/>
              <a:cxnLst/>
              <a:rect l="l" t="t" r="r" b="b"/>
              <a:pathLst>
                <a:path w="685800" h="1143000">
                  <a:moveTo>
                    <a:pt x="685800" y="0"/>
                  </a:moveTo>
                  <a:lnTo>
                    <a:pt x="0" y="0"/>
                  </a:lnTo>
                  <a:lnTo>
                    <a:pt x="0" y="1143000"/>
                  </a:lnTo>
                  <a:lnTo>
                    <a:pt x="685800" y="1143000"/>
                  </a:lnTo>
                  <a:lnTo>
                    <a:pt x="685800" y="0"/>
                  </a:lnTo>
                  <a:close/>
                </a:path>
              </a:pathLst>
            </a:custGeom>
            <a:solidFill>
              <a:srgbClr val="AF1512"/>
            </a:solidFill>
          </p:spPr>
          <p:txBody>
            <a:bodyPr wrap="square" lIns="0" tIns="0" rIns="0" bIns="0" rtlCol="0"/>
            <a:lstStyle/>
            <a:p>
              <a:endParaRPr/>
            </a:p>
          </p:txBody>
        </p:sp>
        <p:sp>
          <p:nvSpPr>
            <p:cNvPr id="12" name="object 12"/>
            <p:cNvSpPr/>
            <p:nvPr/>
          </p:nvSpPr>
          <p:spPr>
            <a:xfrm>
              <a:off x="4693920" y="1234427"/>
              <a:ext cx="6443218" cy="4748657"/>
            </a:xfrm>
            <a:prstGeom prst="rect">
              <a:avLst/>
            </a:prstGeom>
            <a:blipFill>
              <a:blip r:embed="rId8" cstate="print"/>
              <a:stretch>
                <a:fillRect/>
              </a:stretch>
            </a:blipFill>
          </p:spPr>
          <p:txBody>
            <a:bodyPr wrap="square" lIns="0" tIns="0" rIns="0" bIns="0" rtlCol="0"/>
            <a:lstStyle/>
            <a:p>
              <a:endParaRPr/>
            </a:p>
          </p:txBody>
        </p:sp>
      </p:grpSp>
      <p:sp>
        <p:nvSpPr>
          <p:cNvPr id="13" name="object 13"/>
          <p:cNvSpPr txBox="1">
            <a:spLocks noGrp="1"/>
          </p:cNvSpPr>
          <p:nvPr>
            <p:ph type="title"/>
          </p:nvPr>
        </p:nvSpPr>
        <p:spPr>
          <a:xfrm>
            <a:off x="1287017" y="102713"/>
            <a:ext cx="2896235" cy="751488"/>
          </a:xfrm>
          <a:prstGeom prst="rect">
            <a:avLst/>
          </a:prstGeom>
        </p:spPr>
        <p:txBody>
          <a:bodyPr vert="horz" wrap="square" lIns="0" tIns="12700" rIns="0" bIns="0" rtlCol="0">
            <a:spAutoFit/>
          </a:bodyPr>
          <a:lstStyle/>
          <a:p>
            <a:pPr marL="12700">
              <a:lnSpc>
                <a:spcPct val="100000"/>
              </a:lnSpc>
              <a:spcBef>
                <a:spcPts val="100"/>
              </a:spcBef>
            </a:pPr>
            <a:r>
              <a:rPr spc="0" dirty="0">
                <a:ln w="0"/>
                <a:solidFill>
                  <a:schemeClr val="accent1"/>
                </a:solidFill>
                <a:effectLst>
                  <a:outerShdw blurRad="38100" dist="25400" dir="5400000" algn="ctr" rotWithShape="0">
                    <a:srgbClr val="6E747A">
                      <a:alpha val="43000"/>
                    </a:srgbClr>
                  </a:outerShdw>
                </a:effectLst>
              </a:rPr>
              <a:t>Correlation</a:t>
            </a:r>
            <a:endParaRPr spc="-5" dirty="0">
              <a:solidFill>
                <a:srgbClr val="F5E1A9"/>
              </a:solidFill>
            </a:endParaRPr>
          </a:p>
        </p:txBody>
      </p:sp>
      <p:sp>
        <p:nvSpPr>
          <p:cNvPr id="14" name="object 14"/>
          <p:cNvSpPr txBox="1"/>
          <p:nvPr/>
        </p:nvSpPr>
        <p:spPr>
          <a:xfrm>
            <a:off x="1246733" y="1263142"/>
            <a:ext cx="2910205" cy="4057650"/>
          </a:xfrm>
          <a:prstGeom prst="rect">
            <a:avLst/>
          </a:prstGeom>
        </p:spPr>
        <p:txBody>
          <a:bodyPr vert="horz" wrap="square" lIns="0" tIns="13335" rIns="0" bIns="0" rtlCol="0">
            <a:spAutoFit/>
          </a:bodyPr>
          <a:lstStyle/>
          <a:p>
            <a:pPr marL="356870" marR="5080" indent="-344805">
              <a:lnSpc>
                <a:spcPct val="100000"/>
              </a:lnSpc>
              <a:spcBef>
                <a:spcPts val="105"/>
              </a:spcBef>
              <a:tabLst>
                <a:tab pos="356870" algn="l"/>
              </a:tabLst>
            </a:pPr>
            <a:r>
              <a:rPr sz="1250" spc="240" dirty="0">
                <a:solidFill>
                  <a:srgbClr val="89D0D5"/>
                </a:solidFill>
                <a:latin typeface="Arial"/>
                <a:cs typeface="Arial"/>
              </a:rPr>
              <a:t></a:t>
            </a:r>
            <a:r>
              <a:rPr sz="1250" b="1" spc="50" dirty="0">
                <a:ln w="0"/>
                <a:solidFill>
                  <a:schemeClr val="bg2"/>
                </a:solidFill>
                <a:effectLst>
                  <a:innerShdw blurRad="63500" dist="50800" dir="13500000">
                    <a:srgbClr val="000000">
                      <a:alpha val="50000"/>
                    </a:srgbClr>
                  </a:innerShdw>
                </a:effectLst>
                <a:latin typeface="Arial"/>
                <a:cs typeface="Arial"/>
              </a:rPr>
              <a:t>	</a:t>
            </a:r>
            <a:r>
              <a:rPr sz="1600" b="1" spc="50" dirty="0">
                <a:ln w="0"/>
                <a:solidFill>
                  <a:schemeClr val="bg2"/>
                </a:solidFill>
                <a:effectLst>
                  <a:innerShdw blurRad="63500" dist="50800" dir="13500000">
                    <a:srgbClr val="000000">
                      <a:alpha val="50000"/>
                    </a:srgbClr>
                  </a:innerShdw>
                </a:effectLst>
                <a:latin typeface="Gothic Uralic"/>
                <a:cs typeface="Gothic Uralic"/>
              </a:rPr>
              <a:t>After dropping those high  correlations features, we  plotted again a heatmap  to check and it was  confirmed that those  highly correlated  variables were dropped.</a:t>
            </a:r>
          </a:p>
          <a:p>
            <a:pPr marL="356870" marR="38100" indent="-344805">
              <a:lnSpc>
                <a:spcPct val="100000"/>
              </a:lnSpc>
              <a:spcBef>
                <a:spcPts val="1015"/>
              </a:spcBef>
              <a:tabLst>
                <a:tab pos="356870" algn="l"/>
              </a:tabLst>
            </a:pPr>
            <a:r>
              <a:rPr sz="1250" b="1" spc="50" dirty="0">
                <a:ln w="0"/>
                <a:solidFill>
                  <a:schemeClr val="bg2"/>
                </a:solidFill>
                <a:effectLst>
                  <a:innerShdw blurRad="63500" dist="50800" dir="13500000">
                    <a:srgbClr val="000000">
                      <a:alpha val="50000"/>
                    </a:srgbClr>
                  </a:innerShdw>
                </a:effectLst>
                <a:latin typeface="Arial"/>
                <a:cs typeface="Arial"/>
              </a:rPr>
              <a:t>	</a:t>
            </a:r>
            <a:r>
              <a:rPr sz="1600" b="1" spc="50" dirty="0">
                <a:ln w="0"/>
                <a:solidFill>
                  <a:schemeClr val="bg2"/>
                </a:solidFill>
                <a:effectLst>
                  <a:innerShdw blurRad="63500" dist="50800" dir="13500000">
                    <a:srgbClr val="000000">
                      <a:alpha val="50000"/>
                    </a:srgbClr>
                  </a:innerShdw>
                </a:effectLst>
                <a:latin typeface="Gothic Uralic"/>
                <a:cs typeface="Gothic Uralic"/>
              </a:rPr>
              <a:t>There are still few left, but  we will check them after  creating our model to  verify how much they are  impacting, as from the  plot on the right it is not  quite understandable  which variable is having  high correlation.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599792"/>
            <a:ext cx="6217920" cy="751488"/>
          </a:xfrm>
          <a:prstGeom prst="rect">
            <a:avLst/>
          </a:prstGeom>
        </p:spPr>
        <p:txBody>
          <a:bodyPr vert="horz" wrap="square" lIns="0" tIns="12700" rIns="0" bIns="0" rtlCol="0">
            <a:spAutoFit/>
            <a:scene3d>
              <a:camera prst="orthographicFront"/>
              <a:lightRig rig="harsh" dir="t"/>
            </a:scene3d>
            <a:sp3d extrusionH="57150" prstMaterial="matte">
              <a:bevelT w="63500" h="12700" prst="angle"/>
              <a:contourClr>
                <a:schemeClr val="bg1">
                  <a:lumMod val="65000"/>
                </a:schemeClr>
              </a:contourClr>
            </a:sp3d>
          </a:bodyPr>
          <a:lstStyle/>
          <a:p>
            <a:pPr marL="12700">
              <a:lnSpc>
                <a:spcPct val="100000"/>
              </a:lnSpc>
              <a:spcBef>
                <a:spcPts val="100"/>
              </a:spcBef>
            </a:pPr>
            <a:r>
              <a:rPr b="1" spc="0" dirty="0">
                <a:ln/>
                <a:solidFill>
                  <a:schemeClr val="accent3"/>
                </a:solidFill>
              </a:rPr>
              <a:t>Building a Model – RFE 1</a:t>
            </a:r>
          </a:p>
        </p:txBody>
      </p:sp>
      <p:sp>
        <p:nvSpPr>
          <p:cNvPr id="5" name="TextBox 4">
            <a:extLst>
              <a:ext uri="{FF2B5EF4-FFF2-40B4-BE49-F238E27FC236}">
                <a16:creationId xmlns:a16="http://schemas.microsoft.com/office/drawing/2014/main" id="{F02C5984-F109-48AA-233D-D7635397464E}"/>
              </a:ext>
            </a:extLst>
          </p:cNvPr>
          <p:cNvSpPr txBox="1"/>
          <p:nvPr/>
        </p:nvSpPr>
        <p:spPr>
          <a:xfrm>
            <a:off x="1295400" y="2133600"/>
            <a:ext cx="8305022" cy="3416320"/>
          </a:xfrm>
          <a:prstGeom prst="rect">
            <a:avLst/>
          </a:prstGeom>
          <a:noFill/>
        </p:spPr>
        <p:txBody>
          <a:bodyPr wrap="square">
            <a:spAutoFit/>
          </a:bodyPr>
          <a:lstStyle/>
          <a:p>
            <a:pPr marL="285750" indent="-285750">
              <a:buFont typeface="Arial" panose="020B0604020202020204" pitchFamily="34" charset="0"/>
              <a:buChar char="•"/>
            </a:pPr>
            <a:r>
              <a:rPr lang="en-US" dirty="0"/>
              <a:t>We build a model with all the features included and found there were many insignificant variables present in our model.</a:t>
            </a:r>
          </a:p>
          <a:p>
            <a:pPr marL="285750" indent="-285750">
              <a:buFont typeface="Arial" panose="020B0604020202020204" pitchFamily="34" charset="0"/>
              <a:buChar char="•"/>
            </a:pPr>
            <a:r>
              <a:rPr lang="en-US" dirty="0"/>
              <a:t>We need to drop them, but we can’t do it one by one as it is time consuming and not an efficient way to do so.</a:t>
            </a:r>
          </a:p>
          <a:p>
            <a:pPr marL="285750" indent="-285750">
              <a:buFont typeface="Arial" panose="020B0604020202020204" pitchFamily="34" charset="0"/>
              <a:buChar char="•"/>
            </a:pPr>
            <a:r>
              <a:rPr lang="en-US" dirty="0"/>
              <a:t>Hence, we started with RFE method to deduct those insignificant variables. We choose with RFE count 19 and 15.</a:t>
            </a:r>
          </a:p>
          <a:p>
            <a:pPr marL="285750" indent="-285750">
              <a:buFont typeface="Arial" panose="020B0604020202020204" pitchFamily="34" charset="0"/>
              <a:buChar char="•"/>
            </a:pPr>
            <a:r>
              <a:rPr lang="en-US" dirty="0"/>
              <a:t>We did two RFE count because we want to find out our final model stability.</a:t>
            </a:r>
          </a:p>
          <a:p>
            <a:pPr marL="285750" indent="-285750">
              <a:buFont typeface="Arial" panose="020B0604020202020204" pitchFamily="34" charset="0"/>
              <a:buChar char="•"/>
            </a:pPr>
            <a:r>
              <a:rPr lang="en-US" dirty="0"/>
              <a:t>We started creating our model with RFE count 19 and went dropping variables one by one until we reach the point where the model is having all significant variables and low VIF values.</a:t>
            </a:r>
          </a:p>
          <a:p>
            <a:pPr marL="285750" indent="-285750">
              <a:buFont typeface="Arial" panose="020B0604020202020204" pitchFamily="34" charset="0"/>
              <a:buChar char="•"/>
            </a:pPr>
            <a:r>
              <a:rPr lang="en-US" dirty="0"/>
              <a:t>Now we evaluated our model by first predicting it. We created new dataset with original converted values and the prediction values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33652" y="477139"/>
            <a:ext cx="8434070" cy="66548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F5E1A9"/>
                </a:solidFill>
              </a:rPr>
              <a:t>Final </a:t>
            </a:r>
            <a:r>
              <a:rPr dirty="0">
                <a:solidFill>
                  <a:srgbClr val="F5E1A9"/>
                </a:solidFill>
              </a:rPr>
              <a:t>model </a:t>
            </a:r>
            <a:r>
              <a:rPr spc="-5" dirty="0">
                <a:solidFill>
                  <a:srgbClr val="F5E1A9"/>
                </a:solidFill>
              </a:rPr>
              <a:t>visualization with</a:t>
            </a:r>
            <a:r>
              <a:rPr spc="50" dirty="0">
                <a:solidFill>
                  <a:srgbClr val="F5E1A9"/>
                </a:solidFill>
              </a:rPr>
              <a:t> </a:t>
            </a:r>
            <a:r>
              <a:rPr spc="5" dirty="0">
                <a:solidFill>
                  <a:srgbClr val="F5E1A9"/>
                </a:solidFill>
              </a:rPr>
              <a:t>VIF</a:t>
            </a:r>
          </a:p>
        </p:txBody>
      </p:sp>
      <p:sp>
        <p:nvSpPr>
          <p:cNvPr id="3" name="object 3"/>
          <p:cNvSpPr/>
          <p:nvPr/>
        </p:nvSpPr>
        <p:spPr>
          <a:xfrm>
            <a:off x="329184" y="1423416"/>
            <a:ext cx="3624072" cy="498043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4267200" y="1423416"/>
            <a:ext cx="6882383" cy="4980432"/>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000000"/>
          </a:solidFill>
        </p:spPr>
        <p:txBody>
          <a:bodyPr wrap="square" lIns="0" tIns="0" rIns="0" bIns="0" rtlCol="0"/>
          <a:lstStyle/>
          <a:p>
            <a:endParaRPr/>
          </a:p>
        </p:txBody>
      </p:sp>
      <p:grpSp>
        <p:nvGrpSpPr>
          <p:cNvPr id="3" name="object 3"/>
          <p:cNvGrpSpPr/>
          <p:nvPr/>
        </p:nvGrpSpPr>
        <p:grpSpPr>
          <a:xfrm>
            <a:off x="0" y="2670047"/>
            <a:ext cx="4036060" cy="4188460"/>
            <a:chOff x="0" y="2670047"/>
            <a:chExt cx="4036060" cy="4188460"/>
          </a:xfrm>
        </p:grpSpPr>
        <p:sp>
          <p:nvSpPr>
            <p:cNvPr id="4" name="object 4"/>
            <p:cNvSpPr/>
            <p:nvPr/>
          </p:nvSpPr>
          <p:spPr>
            <a:xfrm>
              <a:off x="0" y="2670047"/>
              <a:ext cx="4035552" cy="418795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0" y="2892552"/>
              <a:ext cx="1520951" cy="2365248"/>
            </a:xfrm>
            <a:prstGeom prst="rect">
              <a:avLst/>
            </a:prstGeom>
            <a:blipFill>
              <a:blip r:embed="rId3" cstate="print"/>
              <a:stretch>
                <a:fillRect/>
              </a:stretch>
            </a:blipFill>
          </p:spPr>
          <p:txBody>
            <a:bodyPr wrap="square" lIns="0" tIns="0" rIns="0" bIns="0" rtlCol="0"/>
            <a:lstStyle/>
            <a:p>
              <a:endParaRPr/>
            </a:p>
          </p:txBody>
        </p:sp>
      </p:grpSp>
      <p:grpSp>
        <p:nvGrpSpPr>
          <p:cNvPr id="6" name="object 6"/>
          <p:cNvGrpSpPr/>
          <p:nvPr/>
        </p:nvGrpSpPr>
        <p:grpSpPr>
          <a:xfrm>
            <a:off x="4126991" y="1298447"/>
            <a:ext cx="7299959" cy="4334510"/>
            <a:chOff x="4126991" y="1298447"/>
            <a:chExt cx="7299959" cy="4334510"/>
          </a:xfrm>
        </p:grpSpPr>
        <p:sp>
          <p:nvSpPr>
            <p:cNvPr id="7" name="object 7"/>
            <p:cNvSpPr/>
            <p:nvPr/>
          </p:nvSpPr>
          <p:spPr>
            <a:xfrm>
              <a:off x="8607551" y="1676399"/>
              <a:ext cx="2819400" cy="2819400"/>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4126991" y="1298447"/>
              <a:ext cx="7010400" cy="4334256"/>
            </a:xfrm>
            <a:prstGeom prst="rect">
              <a:avLst/>
            </a:prstGeom>
            <a:blipFill>
              <a:blip r:embed="rId5" cstate="print"/>
              <a:stretch>
                <a:fillRect/>
              </a:stretch>
            </a:blipFill>
          </p:spPr>
          <p:txBody>
            <a:bodyPr wrap="square" lIns="0" tIns="0" rIns="0" bIns="0" rtlCol="0"/>
            <a:lstStyle/>
            <a:p>
              <a:endParaRPr/>
            </a:p>
          </p:txBody>
        </p:sp>
      </p:grpSp>
      <p:sp>
        <p:nvSpPr>
          <p:cNvPr id="9" name="object 9"/>
          <p:cNvSpPr/>
          <p:nvPr/>
        </p:nvSpPr>
        <p:spPr>
          <a:xfrm>
            <a:off x="7997952" y="0"/>
            <a:ext cx="1606296" cy="1139952"/>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8604504" y="6095999"/>
            <a:ext cx="993648" cy="761999"/>
          </a:xfrm>
          <a:prstGeom prst="rect">
            <a:avLst/>
          </a:prstGeom>
          <a:blipFill>
            <a:blip r:embed="rId7" cstate="print"/>
            <a:stretch>
              <a:fillRect/>
            </a:stretch>
          </a:blipFill>
        </p:spPr>
        <p:txBody>
          <a:bodyPr wrap="square" lIns="0" tIns="0" rIns="0" bIns="0" rtlCol="0"/>
          <a:lstStyle/>
          <a:p>
            <a:endParaRPr/>
          </a:p>
        </p:txBody>
      </p:sp>
      <p:grpSp>
        <p:nvGrpSpPr>
          <p:cNvPr id="11" name="object 11"/>
          <p:cNvGrpSpPr/>
          <p:nvPr/>
        </p:nvGrpSpPr>
        <p:grpSpPr>
          <a:xfrm>
            <a:off x="10393680" y="0"/>
            <a:ext cx="768985" cy="1207770"/>
            <a:chOff x="10393680" y="0"/>
            <a:chExt cx="768985" cy="1207770"/>
          </a:xfrm>
        </p:grpSpPr>
        <p:sp>
          <p:nvSpPr>
            <p:cNvPr id="12" name="object 12"/>
            <p:cNvSpPr/>
            <p:nvPr/>
          </p:nvSpPr>
          <p:spPr>
            <a:xfrm>
              <a:off x="10393680" y="0"/>
              <a:ext cx="768857" cy="1207770"/>
            </a:xfrm>
            <a:prstGeom prst="rect">
              <a:avLst/>
            </a:prstGeom>
            <a:blipFill>
              <a:blip r:embed="rId8" cstate="print"/>
              <a:stretch>
                <a:fillRect/>
              </a:stretch>
            </a:blipFill>
          </p:spPr>
          <p:txBody>
            <a:bodyPr wrap="square" lIns="0" tIns="0" rIns="0" bIns="0" rtlCol="0"/>
            <a:lstStyle/>
            <a:p>
              <a:endParaRPr/>
            </a:p>
          </p:txBody>
        </p:sp>
        <p:sp>
          <p:nvSpPr>
            <p:cNvPr id="13" name="object 13"/>
            <p:cNvSpPr/>
            <p:nvPr/>
          </p:nvSpPr>
          <p:spPr>
            <a:xfrm>
              <a:off x="10436352" y="0"/>
              <a:ext cx="685800" cy="1143000"/>
            </a:xfrm>
            <a:custGeom>
              <a:avLst/>
              <a:gdLst/>
              <a:ahLst/>
              <a:cxnLst/>
              <a:rect l="l" t="t" r="r" b="b"/>
              <a:pathLst>
                <a:path w="685800" h="1143000">
                  <a:moveTo>
                    <a:pt x="685800" y="0"/>
                  </a:moveTo>
                  <a:lnTo>
                    <a:pt x="0" y="0"/>
                  </a:lnTo>
                  <a:lnTo>
                    <a:pt x="0" y="1143000"/>
                  </a:lnTo>
                  <a:lnTo>
                    <a:pt x="685800" y="1143000"/>
                  </a:lnTo>
                  <a:lnTo>
                    <a:pt x="685800" y="0"/>
                  </a:lnTo>
                  <a:close/>
                </a:path>
              </a:pathLst>
            </a:custGeom>
            <a:solidFill>
              <a:srgbClr val="AF1512"/>
            </a:solidFill>
          </p:spPr>
          <p:txBody>
            <a:bodyPr wrap="square" lIns="0" tIns="0" rIns="0" bIns="0" rtlCol="0"/>
            <a:lstStyle/>
            <a:p>
              <a:endParaRPr/>
            </a:p>
          </p:txBody>
        </p:sp>
      </p:grpSp>
      <p:sp>
        <p:nvSpPr>
          <p:cNvPr id="14" name="object 14"/>
          <p:cNvSpPr txBox="1">
            <a:spLocks noGrp="1"/>
          </p:cNvSpPr>
          <p:nvPr>
            <p:ph type="title"/>
          </p:nvPr>
        </p:nvSpPr>
        <p:spPr>
          <a:xfrm>
            <a:off x="752043" y="402793"/>
            <a:ext cx="4443730" cy="530860"/>
          </a:xfrm>
          <a:prstGeom prst="rect">
            <a:avLst/>
          </a:prstGeom>
        </p:spPr>
        <p:txBody>
          <a:bodyPr vert="horz" wrap="square" lIns="0" tIns="14605" rIns="0" bIns="0" rtlCol="0">
            <a:spAutoFit/>
          </a:bodyPr>
          <a:lstStyle/>
          <a:p>
            <a:pPr marL="12700">
              <a:lnSpc>
                <a:spcPct val="100000"/>
              </a:lnSpc>
              <a:spcBef>
                <a:spcPts val="115"/>
              </a:spcBef>
              <a:tabLst>
                <a:tab pos="3117215" algn="l"/>
              </a:tabLst>
            </a:pPr>
            <a:r>
              <a:rPr sz="3300" spc="0" dirty="0">
                <a:ln w="0"/>
                <a:solidFill>
                  <a:schemeClr val="accent1"/>
                </a:solidFill>
                <a:effectLst>
                  <a:outerShdw blurRad="38100" dist="25400" dir="5400000" algn="ctr" rotWithShape="0">
                    <a:srgbClr val="6E747A">
                      <a:alpha val="43000"/>
                    </a:srgbClr>
                  </a:outerShdw>
                </a:effectLst>
              </a:rPr>
              <a:t>Evaluating the</a:t>
            </a:r>
            <a:r>
              <a:rPr lang="en-IN" sz="3300" spc="0" dirty="0">
                <a:ln w="0"/>
                <a:solidFill>
                  <a:schemeClr val="accent1"/>
                </a:solidFill>
                <a:effectLst>
                  <a:outerShdw blurRad="38100" dist="25400" dir="5400000" algn="ctr" rotWithShape="0">
                    <a:srgbClr val="6E747A">
                      <a:alpha val="43000"/>
                    </a:srgbClr>
                  </a:outerShdw>
                </a:effectLst>
              </a:rPr>
              <a:t> </a:t>
            </a:r>
            <a:r>
              <a:rPr sz="3300" spc="0" dirty="0">
                <a:ln w="0"/>
                <a:solidFill>
                  <a:schemeClr val="accent1"/>
                </a:solidFill>
                <a:effectLst>
                  <a:outerShdw blurRad="38100" dist="25400" dir="5400000" algn="ctr" rotWithShape="0">
                    <a:srgbClr val="6E747A">
                      <a:alpha val="43000"/>
                    </a:srgbClr>
                  </a:outerShdw>
                </a:effectLst>
              </a:rPr>
              <a:t>model</a:t>
            </a:r>
          </a:p>
        </p:txBody>
      </p:sp>
      <p:sp>
        <p:nvSpPr>
          <p:cNvPr id="15" name="object 15"/>
          <p:cNvSpPr txBox="1"/>
          <p:nvPr/>
        </p:nvSpPr>
        <p:spPr>
          <a:xfrm>
            <a:off x="752043" y="1299794"/>
            <a:ext cx="2934335" cy="3699731"/>
          </a:xfrm>
          <a:prstGeom prst="rect">
            <a:avLst/>
          </a:prstGeom>
        </p:spPr>
        <p:txBody>
          <a:bodyPr vert="horz" wrap="square" lIns="0" tIns="39370" rIns="0" bIns="0" rtlCol="0">
            <a:spAutoFit/>
          </a:bodyPr>
          <a:lstStyle/>
          <a:p>
            <a:pPr marL="356870" marR="80010" indent="-344805">
              <a:lnSpc>
                <a:spcPct val="90000"/>
              </a:lnSpc>
              <a:spcBef>
                <a:spcPts val="310"/>
              </a:spcBef>
              <a:tabLst>
                <a:tab pos="356870" algn="l"/>
              </a:tabLst>
            </a:pPr>
            <a:r>
              <a:rPr sz="1350" spc="250" dirty="0">
                <a:solidFill>
                  <a:srgbClr val="89D0D5"/>
                </a:solidFill>
                <a:latin typeface="Arial"/>
                <a:cs typeface="Arial"/>
              </a:rPr>
              <a:t>	</a:t>
            </a:r>
            <a:r>
              <a:rPr sz="1700" b="1" spc="50" dirty="0">
                <a:ln w="0"/>
                <a:solidFill>
                  <a:schemeClr val="bg2"/>
                </a:solidFill>
                <a:effectLst>
                  <a:innerShdw blurRad="63500" dist="50800" dir="13500000">
                    <a:srgbClr val="000000">
                      <a:alpha val="50000"/>
                    </a:srgbClr>
                  </a:innerShdw>
                </a:effectLst>
                <a:latin typeface="Gothic Uralic"/>
                <a:cs typeface="Gothic Uralic"/>
              </a:rPr>
              <a:t>After building the final  model making  prediction on it(on train  set), we created ROC  curve to find the model  stability with auc  score(area under the  curve) As we can see  from the graph plotted  on the right side, the  area score is 0.88 which  is a great score.</a:t>
            </a:r>
          </a:p>
          <a:p>
            <a:pPr marL="356870" marR="5080" indent="-344805">
              <a:lnSpc>
                <a:spcPct val="90100"/>
              </a:lnSpc>
              <a:spcBef>
                <a:spcPts val="995"/>
              </a:spcBef>
              <a:tabLst>
                <a:tab pos="356870" algn="l"/>
              </a:tabLst>
            </a:pPr>
            <a:r>
              <a:rPr sz="1350" b="1" spc="50" dirty="0">
                <a:ln w="0"/>
                <a:solidFill>
                  <a:schemeClr val="bg2"/>
                </a:solidFill>
                <a:effectLst>
                  <a:innerShdw blurRad="63500" dist="50800" dir="13500000">
                    <a:srgbClr val="000000">
                      <a:alpha val="50000"/>
                    </a:srgbClr>
                  </a:innerShdw>
                </a:effectLst>
                <a:latin typeface="Arial"/>
                <a:cs typeface="Arial"/>
              </a:rPr>
              <a:t>	</a:t>
            </a:r>
            <a:r>
              <a:rPr sz="1700" b="1" spc="50" dirty="0">
                <a:ln w="0"/>
                <a:solidFill>
                  <a:schemeClr val="bg2"/>
                </a:solidFill>
                <a:effectLst>
                  <a:innerShdw blurRad="63500" dist="50800" dir="13500000">
                    <a:srgbClr val="000000">
                      <a:alpha val="50000"/>
                    </a:srgbClr>
                  </a:innerShdw>
                </a:effectLst>
                <a:latin typeface="Gothic Uralic"/>
                <a:cs typeface="Gothic Uralic"/>
              </a:rPr>
              <a:t>And our graph is leaned  towards the left side of  the border which means  we have good  accuracy.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000000"/>
          </a:solidFill>
        </p:spPr>
        <p:txBody>
          <a:bodyPr wrap="square" lIns="0" tIns="0" rIns="0" bIns="0" rtlCol="0"/>
          <a:lstStyle/>
          <a:p>
            <a:endParaRPr/>
          </a:p>
        </p:txBody>
      </p:sp>
      <p:grpSp>
        <p:nvGrpSpPr>
          <p:cNvPr id="3" name="object 3"/>
          <p:cNvGrpSpPr/>
          <p:nvPr/>
        </p:nvGrpSpPr>
        <p:grpSpPr>
          <a:xfrm>
            <a:off x="0" y="2670047"/>
            <a:ext cx="4036060" cy="4188460"/>
            <a:chOff x="0" y="2670047"/>
            <a:chExt cx="4036060" cy="4188460"/>
          </a:xfrm>
        </p:grpSpPr>
        <p:sp>
          <p:nvSpPr>
            <p:cNvPr id="4" name="object 4"/>
            <p:cNvSpPr/>
            <p:nvPr/>
          </p:nvSpPr>
          <p:spPr>
            <a:xfrm>
              <a:off x="0" y="2670047"/>
              <a:ext cx="4035552" cy="418795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0" y="2892552"/>
              <a:ext cx="1520951" cy="2365248"/>
            </a:xfrm>
            <a:prstGeom prst="rect">
              <a:avLst/>
            </a:prstGeom>
            <a:blipFill>
              <a:blip r:embed="rId3" cstate="print"/>
              <a:stretch>
                <a:fillRect/>
              </a:stretch>
            </a:blipFill>
          </p:spPr>
          <p:txBody>
            <a:bodyPr wrap="square" lIns="0" tIns="0" rIns="0" bIns="0" rtlCol="0"/>
            <a:lstStyle/>
            <a:p>
              <a:endParaRPr/>
            </a:p>
          </p:txBody>
        </p:sp>
      </p:grpSp>
      <p:sp>
        <p:nvSpPr>
          <p:cNvPr id="6" name="object 6"/>
          <p:cNvSpPr/>
          <p:nvPr/>
        </p:nvSpPr>
        <p:spPr>
          <a:xfrm>
            <a:off x="8607552" y="1676400"/>
            <a:ext cx="2819400" cy="2819400"/>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7997952" y="0"/>
            <a:ext cx="1606296" cy="1139952"/>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8604504" y="6095999"/>
            <a:ext cx="993648" cy="761999"/>
          </a:xfrm>
          <a:prstGeom prst="rect">
            <a:avLst/>
          </a:prstGeom>
          <a:blipFill>
            <a:blip r:embed="rId6" cstate="print"/>
            <a:stretch>
              <a:fillRect/>
            </a:stretch>
          </a:blipFill>
        </p:spPr>
        <p:txBody>
          <a:bodyPr wrap="square" lIns="0" tIns="0" rIns="0" bIns="0" rtlCol="0"/>
          <a:lstStyle/>
          <a:p>
            <a:endParaRPr/>
          </a:p>
        </p:txBody>
      </p:sp>
      <p:grpSp>
        <p:nvGrpSpPr>
          <p:cNvPr id="9" name="object 9"/>
          <p:cNvGrpSpPr/>
          <p:nvPr/>
        </p:nvGrpSpPr>
        <p:grpSpPr>
          <a:xfrm>
            <a:off x="10393680" y="0"/>
            <a:ext cx="768985" cy="1207770"/>
            <a:chOff x="10393680" y="0"/>
            <a:chExt cx="768985" cy="1207770"/>
          </a:xfrm>
        </p:grpSpPr>
        <p:sp>
          <p:nvSpPr>
            <p:cNvPr id="10" name="object 10"/>
            <p:cNvSpPr/>
            <p:nvPr/>
          </p:nvSpPr>
          <p:spPr>
            <a:xfrm>
              <a:off x="10393680" y="0"/>
              <a:ext cx="768857" cy="1207770"/>
            </a:xfrm>
            <a:prstGeom prst="rect">
              <a:avLst/>
            </a:prstGeom>
            <a:blipFill>
              <a:blip r:embed="rId7" cstate="print"/>
              <a:stretch>
                <a:fillRect/>
              </a:stretch>
            </a:blipFill>
          </p:spPr>
          <p:txBody>
            <a:bodyPr wrap="square" lIns="0" tIns="0" rIns="0" bIns="0" rtlCol="0"/>
            <a:lstStyle/>
            <a:p>
              <a:endParaRPr/>
            </a:p>
          </p:txBody>
        </p:sp>
        <p:sp>
          <p:nvSpPr>
            <p:cNvPr id="11" name="object 11"/>
            <p:cNvSpPr/>
            <p:nvPr/>
          </p:nvSpPr>
          <p:spPr>
            <a:xfrm>
              <a:off x="10436352" y="0"/>
              <a:ext cx="685800" cy="1143000"/>
            </a:xfrm>
            <a:custGeom>
              <a:avLst/>
              <a:gdLst/>
              <a:ahLst/>
              <a:cxnLst/>
              <a:rect l="l" t="t" r="r" b="b"/>
              <a:pathLst>
                <a:path w="685800" h="1143000">
                  <a:moveTo>
                    <a:pt x="685800" y="0"/>
                  </a:moveTo>
                  <a:lnTo>
                    <a:pt x="0" y="0"/>
                  </a:lnTo>
                  <a:lnTo>
                    <a:pt x="0" y="1143000"/>
                  </a:lnTo>
                  <a:lnTo>
                    <a:pt x="685800" y="1143000"/>
                  </a:lnTo>
                  <a:lnTo>
                    <a:pt x="685800" y="0"/>
                  </a:lnTo>
                  <a:close/>
                </a:path>
              </a:pathLst>
            </a:custGeom>
            <a:solidFill>
              <a:srgbClr val="AF1512"/>
            </a:solidFill>
          </p:spPr>
          <p:txBody>
            <a:bodyPr wrap="square" lIns="0" tIns="0" rIns="0" bIns="0" rtlCol="0"/>
            <a:lstStyle/>
            <a:p>
              <a:endParaRPr/>
            </a:p>
          </p:txBody>
        </p:sp>
      </p:grpSp>
      <p:sp>
        <p:nvSpPr>
          <p:cNvPr id="12" name="object 12"/>
          <p:cNvSpPr txBox="1">
            <a:spLocks noGrp="1"/>
          </p:cNvSpPr>
          <p:nvPr>
            <p:ph type="title"/>
          </p:nvPr>
        </p:nvSpPr>
        <p:spPr>
          <a:xfrm>
            <a:off x="684682" y="312242"/>
            <a:ext cx="5365115" cy="454025"/>
          </a:xfrm>
          <a:prstGeom prst="rect">
            <a:avLst/>
          </a:prstGeom>
        </p:spPr>
        <p:txBody>
          <a:bodyPr vert="horz" wrap="square" lIns="0" tIns="13970" rIns="0" bIns="0" rtlCol="0">
            <a:spAutoFit/>
          </a:bodyPr>
          <a:lstStyle/>
          <a:p>
            <a:pPr marL="12700">
              <a:lnSpc>
                <a:spcPct val="100000"/>
              </a:lnSpc>
              <a:spcBef>
                <a:spcPts val="110"/>
              </a:spcBef>
            </a:pPr>
            <a:r>
              <a:rPr sz="2800" spc="-5" dirty="0">
                <a:solidFill>
                  <a:srgbClr val="F5E1A9"/>
                </a:solidFill>
              </a:rPr>
              <a:t>Finding </a:t>
            </a:r>
            <a:r>
              <a:rPr sz="2800" dirty="0">
                <a:solidFill>
                  <a:srgbClr val="F5E1A9"/>
                </a:solidFill>
              </a:rPr>
              <a:t>the </a:t>
            </a:r>
            <a:r>
              <a:rPr sz="2800" spc="-5" dirty="0">
                <a:solidFill>
                  <a:srgbClr val="F5E1A9"/>
                </a:solidFill>
              </a:rPr>
              <a:t>optimal </a:t>
            </a:r>
            <a:r>
              <a:rPr sz="2800" dirty="0">
                <a:solidFill>
                  <a:srgbClr val="F5E1A9"/>
                </a:solidFill>
              </a:rPr>
              <a:t>cutoff</a:t>
            </a:r>
            <a:r>
              <a:rPr sz="2800" spc="-70" dirty="0">
                <a:solidFill>
                  <a:srgbClr val="F5E1A9"/>
                </a:solidFill>
              </a:rPr>
              <a:t> </a:t>
            </a:r>
            <a:r>
              <a:rPr sz="2800" dirty="0">
                <a:solidFill>
                  <a:srgbClr val="F5E1A9"/>
                </a:solidFill>
              </a:rPr>
              <a:t>point</a:t>
            </a:r>
            <a:endParaRPr sz="2800"/>
          </a:p>
        </p:txBody>
      </p:sp>
      <p:sp>
        <p:nvSpPr>
          <p:cNvPr id="13" name="object 13"/>
          <p:cNvSpPr txBox="1"/>
          <p:nvPr/>
        </p:nvSpPr>
        <p:spPr>
          <a:xfrm>
            <a:off x="891865" y="1292355"/>
            <a:ext cx="2897505" cy="3973908"/>
          </a:xfrm>
          <a:prstGeom prst="rect">
            <a:avLst/>
          </a:prstGeom>
        </p:spPr>
        <p:txBody>
          <a:bodyPr vert="horz" wrap="square" lIns="0" tIns="33020" rIns="0" bIns="0" rtlCol="0">
            <a:spAutoFit/>
          </a:bodyPr>
          <a:lstStyle/>
          <a:p>
            <a:pPr marL="298450" marR="34290" indent="-285750">
              <a:lnSpc>
                <a:spcPct val="90000"/>
              </a:lnSpc>
              <a:spcBef>
                <a:spcPts val="260"/>
              </a:spcBef>
              <a:buFont typeface="Arial" panose="020B0604020202020204" pitchFamily="34" charset="0"/>
              <a:buChar char="•"/>
            </a:pPr>
            <a:r>
              <a:rPr sz="1400" b="1" spc="50" dirty="0">
                <a:ln w="0"/>
                <a:solidFill>
                  <a:schemeClr val="bg2"/>
                </a:solidFill>
                <a:effectLst>
                  <a:innerShdw blurRad="63500" dist="50800" dir="13500000">
                    <a:srgbClr val="000000">
                      <a:alpha val="50000"/>
                    </a:srgbClr>
                  </a:innerShdw>
                </a:effectLst>
                <a:latin typeface="Gothic Uralic"/>
                <a:cs typeface="Gothic Uralic"/>
              </a:rPr>
              <a:t>Now, we have created range of  points for which we will find the  accuracy, sensitivity and  specificity for each points and  analyze which point to chose for  probability cutoff.</a:t>
            </a:r>
          </a:p>
          <a:p>
            <a:pPr marL="298450" marR="5080" indent="-285750">
              <a:lnSpc>
                <a:spcPct val="90000"/>
              </a:lnSpc>
              <a:spcBef>
                <a:spcPts val="1010"/>
              </a:spcBef>
              <a:buFont typeface="Arial" panose="020B0604020202020204" pitchFamily="34" charset="0"/>
              <a:buChar char="•"/>
            </a:pPr>
            <a:r>
              <a:rPr sz="1400" b="1" spc="50" dirty="0">
                <a:ln w="0"/>
                <a:solidFill>
                  <a:schemeClr val="bg2"/>
                </a:solidFill>
                <a:effectLst>
                  <a:innerShdw blurRad="63500" dist="50800" dir="13500000">
                    <a:srgbClr val="000000">
                      <a:alpha val="50000"/>
                    </a:srgbClr>
                  </a:innerShdw>
                </a:effectLst>
                <a:latin typeface="Gothic Uralic"/>
                <a:cs typeface="Gothic Uralic"/>
              </a:rPr>
              <a:t>We found that on 0.4 point all the  score of accuracy, sensitivity and  specificity are in a close range  which is the ideal point to select  and hence it was selected.</a:t>
            </a:r>
          </a:p>
          <a:p>
            <a:pPr marL="298450" marR="20955" indent="-285750">
              <a:lnSpc>
                <a:spcPct val="90000"/>
              </a:lnSpc>
              <a:spcBef>
                <a:spcPts val="985"/>
              </a:spcBef>
              <a:buFont typeface="Arial" panose="020B0604020202020204" pitchFamily="34" charset="0"/>
              <a:buChar char="•"/>
            </a:pPr>
            <a:r>
              <a:rPr sz="1400" b="1" spc="50" dirty="0">
                <a:ln w="0"/>
                <a:solidFill>
                  <a:schemeClr val="bg2"/>
                </a:solidFill>
                <a:effectLst>
                  <a:innerShdw blurRad="63500" dist="50800" dir="13500000">
                    <a:srgbClr val="000000">
                      <a:alpha val="50000"/>
                    </a:srgbClr>
                  </a:innerShdw>
                </a:effectLst>
                <a:latin typeface="Gothic Uralic"/>
                <a:cs typeface="Gothic Uralic"/>
              </a:rPr>
              <a:t>To verify our answer we plotted  this in a graph – line plot which is  on the right side and we stand  corrected that the meeting point  is close to 0.4 and hence we  choose 0.4 as our optimal  probability cutoff.</a:t>
            </a:r>
          </a:p>
        </p:txBody>
      </p:sp>
      <p:sp>
        <p:nvSpPr>
          <p:cNvPr id="14" name="object 14"/>
          <p:cNvSpPr/>
          <p:nvPr/>
        </p:nvSpPr>
        <p:spPr>
          <a:xfrm>
            <a:off x="4748784" y="1283207"/>
            <a:ext cx="6391655" cy="3898392"/>
          </a:xfrm>
          <a:prstGeom prst="rect">
            <a:avLst/>
          </a:prstGeom>
          <a:blipFill>
            <a:blip r:embed="rId8" cstate="print"/>
            <a:stretch>
              <a:fillRect/>
            </a:stretch>
          </a:blip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23</TotalTime>
  <Words>1431</Words>
  <Application>Microsoft Office PowerPoint</Application>
  <PresentationFormat>Widescreen</PresentationFormat>
  <Paragraphs>77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Gothic Uralic</vt:lpstr>
      <vt:lpstr>Wingdings</vt:lpstr>
      <vt:lpstr>Retrospect</vt:lpstr>
      <vt:lpstr>Leads  Scoring  Case Study</vt:lpstr>
      <vt:lpstr>Problem statement</vt:lpstr>
      <vt:lpstr>Approach of the analysis</vt:lpstr>
      <vt:lpstr>Correlation</vt:lpstr>
      <vt:lpstr>Correlation</vt:lpstr>
      <vt:lpstr>Building a Model – RFE 1</vt:lpstr>
      <vt:lpstr>Final model visualization with VIF</vt:lpstr>
      <vt:lpstr>Evaluating the model</vt:lpstr>
      <vt:lpstr>Finding the optimal cutoff point</vt:lpstr>
      <vt:lpstr>Precision and Recall</vt:lpstr>
      <vt:lpstr>Precision and Recall  tradeoff</vt:lpstr>
      <vt:lpstr>With RFE 2 </vt:lpstr>
      <vt:lpstr>RFE 1 vs RFE 2</vt:lpstr>
      <vt:lpstr>Prediction on test set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Leads Scoring Case Study</dc:title>
  <dc:creator>sangram sinha</dc:creator>
  <cp:lastModifiedBy>Krishna Pachori</cp:lastModifiedBy>
  <cp:revision>2</cp:revision>
  <dcterms:created xsi:type="dcterms:W3CDTF">2022-05-23T17:09:18Z</dcterms:created>
  <dcterms:modified xsi:type="dcterms:W3CDTF">2023-06-30T07:57:39Z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2019-08-26T00:00:00Z</vt:filetime>
  </property>
  <property fmtid="{D5CDD505-2E9C-101B-9397-08002B2CF9AE}" pid="3" name="Creator">
    <vt:lpwstr>Microsoft® PowerPoint® for Office 365</vt:lpwstr>
  </property>
  <property fmtid="{D5CDD505-2E9C-101B-9397-08002B2CF9AE}" pid="4" name="LastSaved">
    <vt:filetime>2022-05-23T00:00:00Z</vt:filetime>
  </property>
</Properties>
</file>