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3F59B8-BDDF-2A47-E099-0299CD2DAC8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ACF0D8-6066-7461-60F9-EF169DAA62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9C8CB-8FE4-089B-8510-6F444CDDF89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D763AE-B6F4-E536-5799-4B4969B0D1F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E51CCE-370A-02FB-889E-E9128DAB8C2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5109A4-4AC9-B224-C5CA-19B3C92FC6A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E3E86A-0350-5476-65B8-BFEC90489B4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4396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439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34546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6B413-8411-59D8-48DD-574BF6FAC0B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C0272D-78B4-E62F-03CC-D0E4F631CF5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media1.svg"/><Relationship Id="rId6" Type="http://schemas.openxmlformats.org/officeDocument/2006/relationships/image" Target="../media/image3.png"/><Relationship Id="rId7" Type="http://schemas.openxmlformats.org/officeDocument/2006/relationships/image" Target="../media/media2.svg"/><Relationship Id="rId8" Type="http://schemas.openxmlformats.org/officeDocument/2006/relationships/image" Target="../media/image4.png"/><Relationship Id="rId9" Type="http://schemas.openxmlformats.org/officeDocument/2006/relationships/image" Target="../media/media3.svg"/><Relationship Id="rId10" Type="http://schemas.openxmlformats.org/officeDocument/2006/relationships/image" Target="../media/image5.png"/><Relationship Id="rId11" Type="http://schemas.openxmlformats.org/officeDocument/2006/relationships/image" Target="../media/media4.svg"/><Relationship Id="rId12" Type="http://schemas.openxmlformats.org/officeDocument/2006/relationships/image" Target="../media/image6.png"/><Relationship Id="rId13" Type="http://schemas.openxmlformats.org/officeDocument/2006/relationships/image" Target="../media/media5.svg"/><Relationship Id="rId14" Type="http://schemas.openxmlformats.org/officeDocument/2006/relationships/image" Target="../media/image7.png"/><Relationship Id="rId15" Type="http://schemas.openxmlformats.org/officeDocument/2006/relationships/image" Target="../media/media6.svg"/><Relationship Id="rId16" Type="http://schemas.openxmlformats.org/officeDocument/2006/relationships/image" Target="../media/image8.png"/><Relationship Id="rId17" Type="http://schemas.openxmlformats.org/officeDocument/2006/relationships/image" Target="../media/media7.svg"/><Relationship Id="rId18" Type="http://schemas.openxmlformats.org/officeDocument/2006/relationships/image" Target="../media/image9.png"/><Relationship Id="rId19" Type="http://schemas.openxmlformats.org/officeDocument/2006/relationships/image" Target="../media/media8.svg"/><Relationship Id="rId20" Type="http://schemas.openxmlformats.org/officeDocument/2006/relationships/image" Target="../media/image10.png"/><Relationship Id="rId21" Type="http://schemas.openxmlformats.org/officeDocument/2006/relationships/image" Target="../media/media9.svg"/><Relationship Id="rId22" Type="http://schemas.openxmlformats.org/officeDocument/2006/relationships/image" Target="../media/image11.png"/><Relationship Id="rId23" Type="http://schemas.openxmlformats.org/officeDocument/2006/relationships/image" Target="../media/media10.svg"/><Relationship Id="rId24" Type="http://schemas.openxmlformats.org/officeDocument/2006/relationships/image" Target="../media/image12.png"/><Relationship Id="rId25" Type="http://schemas.openxmlformats.org/officeDocument/2006/relationships/image" Target="../media/media11.svg"/><Relationship Id="rId26" Type="http://schemas.openxmlformats.org/officeDocument/2006/relationships/image" Target="../media/image13.png"/><Relationship Id="rId27" Type="http://schemas.openxmlformats.org/officeDocument/2006/relationships/image" Target="../media/media12.svg"/><Relationship Id="rId28" Type="http://schemas.openxmlformats.org/officeDocument/2006/relationships/image" Target="../media/image14.png"/><Relationship Id="rId29" Type="http://schemas.openxmlformats.org/officeDocument/2006/relationships/image" Target="../media/media13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media14.sv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media15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media16.svg"/><Relationship Id="rId6" Type="http://schemas.openxmlformats.org/officeDocument/2006/relationships/image" Target="../media/image18.png"/><Relationship Id="rId7" Type="http://schemas.openxmlformats.org/officeDocument/2006/relationships/image" Target="../media/media17.sv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Relationship Id="rId5" Type="http://schemas.openxmlformats.org/officeDocument/2006/relationships/image" Target="../media/media18.sv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 fill="norm" stroke="1" extrusionOk="0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470" t="0" r="47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 fill="norm" stroke="1" extrusionOk="0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 l="0" t="187" r="0" b="187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2830163" flipH="0" flipV="0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 fill="norm" stroke="1" extrusionOk="0">
                <a:moveTo>
                  <a:pt x="0" y="0"/>
                </a:moveTo>
                <a:lnTo>
                  <a:pt x="3550978" y="0"/>
                </a:lnTo>
                <a:lnTo>
                  <a:pt x="3550978" y="3705954"/>
                </a:lnTo>
                <a:lnTo>
                  <a:pt x="0" y="37059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 l="40" t="0" r="40" b="0"/>
            <a:stretch/>
          </a:blipFill>
        </p:spPr>
      </p:sp>
      <p:sp>
        <p:nvSpPr>
          <p:cNvPr id="7" name="Freeform 7"/>
          <p:cNvSpPr/>
          <p:nvPr/>
        </p:nvSpPr>
        <p:spPr bwMode="auto">
          <a:xfrm rot="-950933" flipH="0" flipV="0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 fill="norm" stroke="1" extrusionOk="0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rcRect l="0" t="85" r="0" b="85"/>
            <a:stretch/>
          </a:blipFill>
        </p:spPr>
      </p:sp>
      <p:sp>
        <p:nvSpPr>
          <p:cNvPr id="8" name="Freeform 8"/>
          <p:cNvSpPr/>
          <p:nvPr/>
        </p:nvSpPr>
        <p:spPr bwMode="auto">
          <a:xfrm rot="0" flipH="0" flipV="0"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 fill="norm" stroke="1" extrusionOk="0">
                <a:moveTo>
                  <a:pt x="0" y="0"/>
                </a:moveTo>
                <a:lnTo>
                  <a:pt x="4623736" y="0"/>
                </a:lnTo>
                <a:lnTo>
                  <a:pt x="4623736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rcRect l="0" t="160" r="0" b="160"/>
            <a:stretch/>
          </a:blipFill>
        </p:spPr>
      </p:sp>
      <p:sp>
        <p:nvSpPr>
          <p:cNvPr id="9" name="Freeform 9"/>
          <p:cNvSpPr/>
          <p:nvPr/>
        </p:nvSpPr>
        <p:spPr bwMode="auto">
          <a:xfrm rot="-366314" flipH="0" flipV="0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 fill="norm" stroke="1" extrusionOk="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rcRect l="159" t="0" r="159" b="0"/>
            <a:stretch/>
          </a:blipFill>
        </p:spPr>
      </p:sp>
      <p:sp>
        <p:nvSpPr>
          <p:cNvPr id="10" name="Freeform 10"/>
          <p:cNvSpPr/>
          <p:nvPr/>
        </p:nvSpPr>
        <p:spPr bwMode="auto">
          <a:xfrm rot="0" flipH="0" flipV="0"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 fill="norm" stroke="1" extrusionOk="0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rcRect l="11" t="0" r="11" b="0"/>
            <a:stretch/>
          </a:blipFill>
        </p:spPr>
      </p:sp>
      <p:sp>
        <p:nvSpPr>
          <p:cNvPr id="11" name="Freeform 11"/>
          <p:cNvSpPr/>
          <p:nvPr/>
        </p:nvSpPr>
        <p:spPr bwMode="auto">
          <a:xfrm rot="0" flipH="0" flipV="0"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 fill="norm" stroke="1" extrusionOk="0">
                <a:moveTo>
                  <a:pt x="0" y="0"/>
                </a:moveTo>
                <a:lnTo>
                  <a:pt x="5331561" y="0"/>
                </a:lnTo>
                <a:lnTo>
                  <a:pt x="5331561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rcRect l="251" t="0" r="251" b="0"/>
            <a:stretch/>
          </a:blipFill>
        </p:spPr>
      </p:sp>
      <p:sp>
        <p:nvSpPr>
          <p:cNvPr id="12" name="Freeform 12"/>
          <p:cNvSpPr/>
          <p:nvPr/>
        </p:nvSpPr>
        <p:spPr bwMode="auto">
          <a:xfrm rot="0" flipH="0" flipV="0"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 fill="norm" stroke="1" extrusionOk="0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rcRect l="65" t="0" r="65" b="0"/>
            <a:stretch/>
          </a:blipFill>
        </p:spPr>
      </p:sp>
      <p:sp>
        <p:nvSpPr>
          <p:cNvPr id="13" name="Freeform 13"/>
          <p:cNvSpPr/>
          <p:nvPr/>
        </p:nvSpPr>
        <p:spPr bwMode="auto">
          <a:xfrm rot="-10800000" flipH="0" flipV="0">
            <a:off x="9144000" y="-125100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 fill="norm" stroke="1" extrusionOk="0">
                <a:moveTo>
                  <a:pt x="0" y="0"/>
                </a:moveTo>
                <a:lnTo>
                  <a:pt x="6660247" y="0"/>
                </a:lnTo>
                <a:lnTo>
                  <a:pt x="6660247" y="2730701"/>
                </a:lnTo>
                <a:lnTo>
                  <a:pt x="0" y="273070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rcRect l="0" t="173" r="0" b="173"/>
            <a:stretch/>
          </a:blipFill>
        </p:spPr>
      </p:sp>
      <p:sp>
        <p:nvSpPr>
          <p:cNvPr id="14" name="Freeform 14"/>
          <p:cNvSpPr/>
          <p:nvPr/>
        </p:nvSpPr>
        <p:spPr bwMode="auto">
          <a:xfrm rot="-2611628" flipH="0" flipV="0">
            <a:off x="1608355" y="-1969747"/>
            <a:ext cx="4007991" cy="3041062"/>
          </a:xfrm>
          <a:custGeom>
            <a:avLst/>
            <a:gdLst/>
            <a:ahLst/>
            <a:cxnLst/>
            <a:rect l="l" t="t" r="r" b="b"/>
            <a:pathLst>
              <a:path w="4007991" h="3041063" fill="norm" stroke="1" extrusionOk="0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rcRect l="0" t="397" r="0" b="397"/>
            <a:stretch/>
          </a:blipFill>
        </p:spPr>
      </p:sp>
      <p:sp>
        <p:nvSpPr>
          <p:cNvPr id="15" name="TextBox 15"/>
          <p:cNvSpPr txBox="1"/>
          <p:nvPr/>
        </p:nvSpPr>
        <p:spPr bwMode="auto">
          <a:xfrm rot="0">
            <a:off x="4884767" y="1679085"/>
            <a:ext cx="8517683" cy="319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5"/>
              </a:lnSpc>
              <a:defRPr/>
            </a:pPr>
            <a:r>
              <a:rPr lang="en-US" sz="10100" spc="-606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System and Network Monitoring Script</a:t>
            </a:r>
            <a:endParaRPr/>
          </a:p>
        </p:txBody>
      </p:sp>
      <p:sp>
        <p:nvSpPr>
          <p:cNvPr id="16" name="Freeform 16"/>
          <p:cNvSpPr/>
          <p:nvPr/>
        </p:nvSpPr>
        <p:spPr bwMode="auto">
          <a:xfrm rot="4142912" flipH="0" flipV="0">
            <a:off x="13223193" y="871405"/>
            <a:ext cx="1644029" cy="987891"/>
          </a:xfrm>
          <a:custGeom>
            <a:avLst/>
            <a:gdLst/>
            <a:ahLst/>
            <a:cxnLst/>
            <a:rect l="l" t="t" r="r" b="b"/>
            <a:pathLst>
              <a:path w="1644029" h="987892" fill="norm" stroke="1" extrusionOk="0">
                <a:moveTo>
                  <a:pt x="0" y="0"/>
                </a:moveTo>
                <a:lnTo>
                  <a:pt x="1644029" y="0"/>
                </a:lnTo>
                <a:lnTo>
                  <a:pt x="1644029" y="987892"/>
                </a:lnTo>
                <a:lnTo>
                  <a:pt x="0" y="987892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rcRect l="0" t="20" r="0" b="20"/>
            <a:stretch/>
          </a:blipFill>
        </p:spPr>
      </p:sp>
      <p:sp>
        <p:nvSpPr>
          <p:cNvPr id="17" name="Freeform 17"/>
          <p:cNvSpPr/>
          <p:nvPr/>
        </p:nvSpPr>
        <p:spPr bwMode="auto">
          <a:xfrm rot="-6823716" flipH="0" flipV="0">
            <a:off x="2885331" y="4964921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 fill="norm" stroke="1" extrusionOk="0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rcRect l="130" t="0" r="130" b="0"/>
            <a:stretch/>
          </a:blipFill>
        </p:spPr>
      </p:sp>
      <p:sp>
        <p:nvSpPr>
          <p:cNvPr id="18" name="Freeform 18"/>
          <p:cNvSpPr/>
          <p:nvPr/>
        </p:nvSpPr>
        <p:spPr bwMode="auto">
          <a:xfrm rot="0" flipH="1" flipV="0">
            <a:off x="4060066" y="1028700"/>
            <a:ext cx="1467459" cy="1581362"/>
          </a:xfrm>
          <a:custGeom>
            <a:avLst/>
            <a:gdLst/>
            <a:ahLst/>
            <a:cxnLst/>
            <a:rect l="l" t="t" r="r" b="b"/>
            <a:pathLst>
              <a:path w="1467459" h="1581362" fill="norm" stroke="1" extrusionOk="0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8"/>
            <a:srcRect l="8" t="0" r="8" b="0"/>
            <a:stretch/>
          </a:blipFill>
        </p:spPr>
      </p:sp>
      <p:sp>
        <p:nvSpPr>
          <p:cNvPr id="19" name="TextBox 19"/>
          <p:cNvSpPr txBox="1"/>
          <p:nvPr/>
        </p:nvSpPr>
        <p:spPr bwMode="auto">
          <a:xfrm rot="0">
            <a:off x="11255425" y="5312979"/>
            <a:ext cx="5579566" cy="1323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defRPr/>
            </a:pPr>
            <a:r>
              <a:rPr lang="en-US" sz="35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KRITHICK ANDREWS A (22BCM525)</a:t>
            </a:r>
            <a:endParaRPr/>
          </a:p>
        </p:txBody>
      </p:sp>
      <p:sp>
        <p:nvSpPr>
          <p:cNvPr id="20" name="TextBox 20"/>
          <p:cNvSpPr txBox="1"/>
          <p:nvPr/>
        </p:nvSpPr>
        <p:spPr bwMode="auto">
          <a:xfrm rot="0">
            <a:off x="9259288" y="6805228"/>
            <a:ext cx="9029070" cy="238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  <a:defRPr/>
            </a:pPr>
            <a:r>
              <a:rPr lang="en-US" sz="295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MENTOR:</a:t>
            </a:r>
            <a:endParaRPr/>
          </a:p>
          <a:p>
            <a:pPr algn="l">
              <a:lnSpc>
                <a:spcPts val="4900"/>
              </a:lnSpc>
              <a:defRPr/>
            </a:pPr>
            <a:r>
              <a:rPr lang="en-US" sz="35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Dr.NAGARANI C </a:t>
            </a:r>
            <a:endParaRPr/>
          </a:p>
          <a:p>
            <a:pPr algn="l">
              <a:lnSpc>
                <a:spcPts val="4900"/>
              </a:lnSpc>
              <a:defRPr/>
            </a:pPr>
            <a:r>
              <a:rPr lang="en-US" sz="35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 Departmant of Computer Science</a:t>
            </a:r>
            <a:endParaRPr lang="en-US" sz="3500">
              <a:solidFill>
                <a:srgbClr val="0B4E7C"/>
              </a:solidFill>
              <a:latin typeface="Canva Sans Bold"/>
              <a:ea typeface="Canva Sans Bold"/>
              <a:cs typeface="Canva Sans Bold"/>
            </a:endParaRPr>
          </a:p>
          <a:p>
            <a:pPr algn="l">
              <a:lnSpc>
                <a:spcPts val="4899"/>
              </a:lnSpc>
              <a:defRPr/>
            </a:pPr>
            <a:r>
              <a:rPr lang="en-US" sz="35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 PSGCAS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TextBox 4"/>
          <p:cNvSpPr txBox="1"/>
          <p:nvPr/>
        </p:nvSpPr>
        <p:spPr bwMode="auto">
          <a:xfrm rot="0">
            <a:off x="1504950" y="371482"/>
            <a:ext cx="8435223" cy="161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  <a:defRPr/>
            </a:pPr>
            <a:r>
              <a:rPr lang="en-US" sz="10000" spc="-599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SYNOPSIS</a:t>
            </a:r>
            <a:endParaRPr/>
          </a:p>
        </p:txBody>
      </p:sp>
      <p:sp>
        <p:nvSpPr>
          <p:cNvPr id="5" name="Freeform 5"/>
          <p:cNvSpPr/>
          <p:nvPr/>
        </p:nvSpPr>
        <p:spPr bwMode="auto">
          <a:xfrm rot="0" flipH="0" flipV="0">
            <a:off x="10985909" y="2212116"/>
            <a:ext cx="6273390" cy="5862769"/>
          </a:xfrm>
          <a:custGeom>
            <a:avLst/>
            <a:gdLst/>
            <a:ahLst/>
            <a:cxnLst/>
            <a:rect l="l" t="t" r="r" b="b"/>
            <a:pathLst>
              <a:path w="6273391" h="5862769" fill="norm" stroke="1" extrusionOk="0">
                <a:moveTo>
                  <a:pt x="0" y="0"/>
                </a:moveTo>
                <a:lnTo>
                  <a:pt x="6273391" y="0"/>
                </a:lnTo>
                <a:lnTo>
                  <a:pt x="6273391" y="5862769"/>
                </a:lnTo>
                <a:lnTo>
                  <a:pt x="0" y="5862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172" r="0" b="172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586828" y="2712085"/>
            <a:ext cx="10271468" cy="561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  <a:defRPr/>
            </a:pPr>
            <a:r>
              <a:rPr lang="en-US" sz="4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This script monitors system resources (CPU, memory, and disk usage) and sends email alerts when usage exceeds set thresholds. It also stores the monitoring data in a MySQL database for later analysis.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434074" y="12353"/>
            <a:ext cx="17853926" cy="9632454"/>
          </a:xfrm>
          <a:custGeom>
            <a:avLst/>
            <a:gdLst/>
            <a:ahLst/>
            <a:cxnLst/>
            <a:rect l="l" t="t" r="r" b="b"/>
            <a:pathLst>
              <a:path w="17853926" h="9632454" fill="norm" stroke="1" extrusionOk="0">
                <a:moveTo>
                  <a:pt x="0" y="0"/>
                </a:moveTo>
                <a:lnTo>
                  <a:pt x="17853926" y="0"/>
                </a:lnTo>
                <a:lnTo>
                  <a:pt x="17853926" y="9632454"/>
                </a:lnTo>
                <a:lnTo>
                  <a:pt x="0" y="9632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5" name="TextBox 5"/>
          <p:cNvSpPr txBox="1"/>
          <p:nvPr/>
        </p:nvSpPr>
        <p:spPr bwMode="auto">
          <a:xfrm rot="0">
            <a:off x="-910406" y="933450"/>
            <a:ext cx="11248885" cy="161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defRPr/>
            </a:pPr>
            <a:r>
              <a:rPr lang="en-US" sz="10000" spc="-599">
                <a:solidFill>
                  <a:srgbClr val="FFFFFF"/>
                </a:solidFill>
                <a:latin typeface="Rustic Printed"/>
                <a:ea typeface="Rustic Printed"/>
                <a:cs typeface="Rustic Printed"/>
              </a:rPr>
              <a:t>OBJECTIVE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434074" y="3196382"/>
            <a:ext cx="17853926" cy="640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7" lvl="1" indent="-442594" algn="ctr">
              <a:lnSpc>
                <a:spcPts val="5739"/>
              </a:lnSpc>
              <a:buAutoNum type="arabicPeriod" startAt="1"/>
              <a:defRPr/>
            </a:pPr>
            <a:r>
              <a:rPr lang="en-US" sz="41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Detect high system resource usage: Monitor CPU, memory, and disk usage and detect when they exceed set thresholds.</a:t>
            </a:r>
            <a:endParaRPr/>
          </a:p>
          <a:p>
            <a:pPr marL="885187" lvl="1" indent="-442594" algn="ctr">
              <a:lnSpc>
                <a:spcPts val="5739"/>
              </a:lnSpc>
              <a:buAutoNum type="arabicPeriod" startAt="1"/>
              <a:defRPr/>
            </a:pPr>
            <a:r>
              <a:rPr lang="en-US" sz="41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Send alerts to administrators: Send email alerts to administrators when system resource usage exceeds thresholds, allowing them to take corrective action.</a:t>
            </a:r>
            <a:endParaRPr/>
          </a:p>
          <a:p>
            <a:pPr marL="885187" lvl="1" indent="-442594" algn="ctr">
              <a:lnSpc>
                <a:spcPts val="5739"/>
              </a:lnSpc>
              <a:buAutoNum type="arabicPeriod" startAt="1"/>
              <a:defRPr/>
            </a:pPr>
            <a:r>
              <a:rPr lang="en-US" sz="41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Store monitoring data for analysis: Store system resource usage data in a MySQL database for later analysis and trend identification.</a:t>
            </a:r>
            <a:endParaRPr/>
          </a:p>
          <a:p>
            <a:pPr algn="ctr">
              <a:lnSpc>
                <a:spcPts val="5040"/>
              </a:lnSpc>
              <a:spcBef>
                <a:spcPts val="0"/>
              </a:spcBef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10985909" y="2212116"/>
            <a:ext cx="6273390" cy="5862769"/>
          </a:xfrm>
          <a:custGeom>
            <a:avLst/>
            <a:gdLst/>
            <a:ahLst/>
            <a:cxnLst/>
            <a:rect l="l" t="t" r="r" b="b"/>
            <a:pathLst>
              <a:path w="6273391" h="5862769" fill="norm" stroke="1" extrusionOk="0">
                <a:moveTo>
                  <a:pt x="0" y="0"/>
                </a:moveTo>
                <a:lnTo>
                  <a:pt x="6273391" y="0"/>
                </a:lnTo>
                <a:lnTo>
                  <a:pt x="6273391" y="5862769"/>
                </a:lnTo>
                <a:lnTo>
                  <a:pt x="0" y="5862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172" r="0" b="172"/>
            <a:stretch/>
          </a:blipFill>
        </p:spPr>
      </p:sp>
      <p:sp>
        <p:nvSpPr>
          <p:cNvPr id="3" name="TextBox 3"/>
          <p:cNvSpPr txBox="1"/>
          <p:nvPr/>
        </p:nvSpPr>
        <p:spPr bwMode="auto">
          <a:xfrm rot="0" flipH="0" flipV="0">
            <a:off x="1691639" y="417194"/>
            <a:ext cx="15910898" cy="12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defRPr/>
            </a:pPr>
            <a:r>
              <a:rPr lang="en-US" sz="10000" spc="-599">
                <a:solidFill>
                  <a:srgbClr val="000000"/>
                </a:solidFill>
                <a:latin typeface="Rustic Printed"/>
                <a:ea typeface="Rustic Printed"/>
                <a:cs typeface="Rustic Printed"/>
              </a:rPr>
              <a:t>KEY OBJECTIVE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 rot="0">
            <a:off x="777240" y="1893569"/>
            <a:ext cx="9829419" cy="792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defRPr/>
            </a:pPr>
            <a:r>
              <a:rPr lang="en-US" sz="3600" b="1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</a:rPr>
              <a:t>System Resource Monitoring</a:t>
            </a:r>
            <a:r>
              <a:rPr lang="en-US" sz="3600" spc="3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: Monitor CPU, memory, and disk usage to detect potential bottlenecks and performance issues.</a:t>
            </a:r>
            <a:endParaRPr sz="3600"/>
          </a:p>
          <a:p>
            <a:pPr algn="l">
              <a:lnSpc>
                <a:spcPts val="4800"/>
              </a:lnSpc>
              <a:defRPr/>
            </a:pPr>
            <a:r>
              <a:rPr lang="en-US" sz="3600" b="1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</a:rPr>
              <a:t>Network Monitoring</a:t>
            </a:r>
            <a:r>
              <a:rPr lang="en-US" sz="3600" b="1" spc="3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:</a:t>
            </a:r>
            <a:r>
              <a:rPr lang="en-US" sz="360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 Verify network connectivity and performance by checking ping, HTTP, and DNS responses.</a:t>
            </a:r>
            <a:endParaRPr sz="3600"/>
          </a:p>
          <a:p>
            <a:pPr algn="l">
              <a:lnSpc>
                <a:spcPts val="4800"/>
              </a:lnSpc>
              <a:defRPr/>
            </a:pPr>
            <a:r>
              <a:rPr lang="en-US" sz="3600" b="1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</a:rPr>
              <a:t>Alerting and Notification</a:t>
            </a:r>
            <a:r>
              <a:rPr lang="en-US" sz="3600" b="1" spc="3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: </a:t>
            </a:r>
            <a:r>
              <a:rPr lang="en-US" sz="360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Send email alerts when system resources exceed thresholds or network checks fail, enabling prompt action to prevent system crashes or downtime.</a:t>
            </a:r>
            <a:endParaRPr sz="3600"/>
          </a:p>
          <a:p>
            <a:pPr algn="l">
              <a:lnSpc>
                <a:spcPts val="4800"/>
              </a:lnSpc>
              <a:defRPr/>
            </a:pPr>
            <a:r>
              <a:rPr lang="en-US" sz="3600" b="1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</a:rPr>
              <a:t>Data Logging</a:t>
            </a:r>
            <a:r>
              <a:rPr lang="en-US" sz="3600" b="1" spc="3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:</a:t>
            </a:r>
            <a:r>
              <a:rPr lang="en-US" sz="360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</a:rPr>
              <a:t> Log monitoring data to a MySQL database for historical tracking, analysis, and performance optimization.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2054643" y="2973705"/>
            <a:ext cx="6940374" cy="6132765"/>
          </a:xfrm>
          <a:custGeom>
            <a:avLst/>
            <a:gdLst/>
            <a:ahLst/>
            <a:cxnLst/>
            <a:rect l="l" t="t" r="r" b="b"/>
            <a:pathLst>
              <a:path w="6940374" h="6132766" fill="norm" stroke="1" extrusionOk="0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80" t="0" r="8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9891425" y="2795482"/>
            <a:ext cx="6940374" cy="6132765"/>
          </a:xfrm>
          <a:custGeom>
            <a:avLst/>
            <a:gdLst/>
            <a:ahLst/>
            <a:cxnLst/>
            <a:rect l="l" t="t" r="r" b="b"/>
            <a:pathLst>
              <a:path w="6940374" h="6132766" fill="norm" stroke="1" extrusionOk="0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 l="80" t="0" r="80" b="0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5240205" y="928580"/>
            <a:ext cx="8435223" cy="161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defRPr/>
            </a:pPr>
            <a:r>
              <a:rPr lang="en-US" sz="10000" spc="-599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OBJECTIVES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3968395" y="3664291"/>
            <a:ext cx="3112870" cy="153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defRPr/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</a:rPr>
              <a:t>EXISTING SYSTEM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 flipH="0" flipV="0">
            <a:off x="3250518" y="5455599"/>
            <a:ext cx="4264538" cy="2924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340" lvl="1" indent="-217170" algn="just">
              <a:lnSpc>
                <a:spcPts val="3289"/>
              </a:lnSpc>
              <a:buFont typeface="Arial"/>
              <a:buChar char="•"/>
              <a:defRPr/>
            </a:pPr>
            <a:r>
              <a:rPr lang="en-US" sz="3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</a:rPr>
              <a:t>Manual Monitoring</a:t>
            </a:r>
            <a:endParaRPr/>
          </a:p>
          <a:p>
            <a:pPr marL="434340" lvl="1" indent="-217170" algn="just">
              <a:lnSpc>
                <a:spcPts val="3289"/>
              </a:lnSpc>
              <a:defRPr/>
            </a:pPr>
            <a:endParaRPr/>
          </a:p>
          <a:p>
            <a:pPr marL="434340" lvl="1" indent="-217170" algn="just">
              <a:lnSpc>
                <a:spcPts val="3289"/>
              </a:lnSpc>
              <a:buFont typeface="Arial"/>
              <a:buChar char="•"/>
              <a:defRPr/>
            </a:pPr>
            <a:r>
              <a:rPr lang="en-US" sz="3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</a:rPr>
              <a:t>No Automated Alerts</a:t>
            </a:r>
            <a:endParaRPr/>
          </a:p>
          <a:p>
            <a:pPr marL="434340" lvl="1" indent="-217170" algn="just">
              <a:lnSpc>
                <a:spcPts val="3289"/>
              </a:lnSpc>
              <a:defRPr/>
            </a:pPr>
            <a:endParaRPr/>
          </a:p>
          <a:p>
            <a:pPr marL="434340" lvl="1" indent="-217170" algn="just">
              <a:lnSpc>
                <a:spcPts val="3289"/>
              </a:lnSpc>
              <a:buFont typeface="Arial"/>
              <a:buChar char="•"/>
              <a:defRPr/>
            </a:pPr>
            <a:r>
              <a:rPr lang="en-US" sz="3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</a:rPr>
              <a:t>No Centralized Logging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10543007" y="3664291"/>
            <a:ext cx="4440326" cy="1539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defRPr/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</a:rPr>
              <a:t>PROPOSED </a:t>
            </a:r>
            <a:endParaRPr/>
          </a:p>
          <a:p>
            <a:pPr algn="ctr">
              <a:lnSpc>
                <a:spcPts val="5280"/>
              </a:lnSpc>
              <a:defRPr/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</a:rPr>
              <a:t>SYSTEM</a:t>
            </a: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11076666" y="5506128"/>
            <a:ext cx="5197525" cy="319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2625" lvl="2" indent="-227542" algn="just">
              <a:lnSpc>
                <a:spcPts val="3220"/>
              </a:lnSpc>
              <a:buFont typeface="Arial"/>
              <a:buChar char="⚬"/>
              <a:defRPr/>
            </a:pPr>
            <a:r>
              <a:rPr lang="en-US" sz="3600">
                <a:solidFill>
                  <a:srgbClr val="FCFCFC"/>
                </a:solidFill>
                <a:latin typeface="Canva Sans"/>
                <a:ea typeface="Canva Sans"/>
                <a:cs typeface="Canva Sans"/>
              </a:rPr>
              <a:t>Automated Monitoring</a:t>
            </a:r>
            <a:endParaRPr/>
          </a:p>
          <a:p>
            <a:pPr marL="682625" lvl="2" indent="-227542" algn="just">
              <a:lnSpc>
                <a:spcPts val="3220"/>
              </a:lnSpc>
              <a:defRPr/>
            </a:pPr>
            <a:endParaRPr/>
          </a:p>
          <a:p>
            <a:pPr marL="682625" lvl="2" indent="-227542" algn="just">
              <a:lnSpc>
                <a:spcPts val="3220"/>
              </a:lnSpc>
              <a:buFont typeface="Arial"/>
              <a:buChar char="⚬"/>
              <a:defRPr/>
            </a:pPr>
            <a:r>
              <a:rPr lang="en-US" sz="3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</a:rPr>
              <a:t>Automated Alerts</a:t>
            </a:r>
            <a:endParaRPr/>
          </a:p>
          <a:p>
            <a:pPr marL="682625" lvl="2" indent="-227542" algn="just">
              <a:lnSpc>
                <a:spcPts val="3220"/>
              </a:lnSpc>
              <a:defRPr/>
            </a:pPr>
            <a:endParaRPr/>
          </a:p>
          <a:p>
            <a:pPr marL="682625" lvl="2" indent="-227542" algn="just">
              <a:lnSpc>
                <a:spcPts val="3220"/>
              </a:lnSpc>
              <a:buFont typeface="Arial"/>
              <a:buChar char="⚬"/>
              <a:defRPr/>
            </a:pPr>
            <a:r>
              <a:rPr lang="en-US" sz="36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</a:rPr>
              <a:t>Centralized Logging</a:t>
            </a:r>
            <a:endParaRPr/>
          </a:p>
          <a:p>
            <a:pPr marL="682625" lvl="2" indent="-227542" algn="just">
              <a:lnSpc>
                <a:spcPts val="3220"/>
              </a:lnSpc>
              <a:defRPr/>
            </a:pPr>
            <a:endParaRPr/>
          </a:p>
          <a:p>
            <a:pPr marL="682625" lvl="2" indent="-227542" algn="just">
              <a:lnSpc>
                <a:spcPts val="3220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11028091" y="1526745"/>
            <a:ext cx="7259909" cy="7233510"/>
          </a:xfrm>
          <a:custGeom>
            <a:avLst/>
            <a:gdLst/>
            <a:ahLst/>
            <a:cxnLst/>
            <a:rect l="l" t="t" r="r" b="b"/>
            <a:pathLst>
              <a:path w="7259909" h="7233510" fill="norm" stroke="1" extrusionOk="0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49" r="0" b="49"/>
            <a:stretch/>
          </a:blipFill>
        </p:spPr>
      </p:sp>
      <p:sp>
        <p:nvSpPr>
          <p:cNvPr id="5" name="TextBox 5"/>
          <p:cNvSpPr txBox="1"/>
          <p:nvPr/>
        </p:nvSpPr>
        <p:spPr bwMode="auto">
          <a:xfrm rot="0" flipH="0" flipV="0">
            <a:off x="762008" y="762251"/>
            <a:ext cx="15758142" cy="755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9"/>
              </a:lnSpc>
              <a:defRPr/>
            </a:pPr>
            <a:r>
              <a:rPr lang="en-US" sz="6200" spc="-372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SOFTWARE REQUIREMENTS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119208" y="1904999"/>
            <a:ext cx="10582699" cy="8573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901" lvl="2" indent="-271634" algn="just">
              <a:lnSpc>
                <a:spcPts val="5561"/>
              </a:lnSpc>
              <a:buFont typeface="Arial"/>
              <a:buChar char="⚬"/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OPERATING SYSTEM </a:t>
            </a:r>
            <a:r>
              <a:rPr lang="en-US" sz="3200">
                <a:solidFill>
                  <a:srgbClr val="0B4E7C"/>
                </a:solidFill>
                <a:latin typeface="Canva Sans Bold Italics"/>
                <a:ea typeface="Canva Sans Bold Italics"/>
                <a:cs typeface="Canva Sans Bold Italics"/>
              </a:rPr>
              <a:t>:</a:t>
            </a: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 A 64-bit operating system:</a:t>
            </a:r>
            <a:endParaRPr/>
          </a:p>
          <a:p>
            <a:pPr marL="814901" lvl="2" indent="-271634" algn="just">
              <a:lnSpc>
                <a:spcPts val="5561"/>
              </a:lnSpc>
              <a:buFont typeface="Arial"/>
              <a:buChar char="⚬"/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Linux (e.g., Ubuntu, MAC , or Red Hat Enterprise Linux)    </a:t>
            </a:r>
            <a:endParaRPr/>
          </a:p>
          <a:p>
            <a:pPr marL="814901" lvl="2" indent="-271634" algn="just">
              <a:lnSpc>
                <a:spcPts val="5561"/>
              </a:lnSpc>
              <a:defRPr/>
            </a:pPr>
            <a:endParaRPr/>
          </a:p>
          <a:p>
            <a:pPr marL="814901" lvl="2" indent="-271634" algn="just">
              <a:lnSpc>
                <a:spcPts val="5561"/>
              </a:lnSpc>
              <a:buFont typeface="Arial"/>
              <a:buChar char="⚬"/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DATABASE MANAGEMENT SYSTEM : A relational database management system:</a:t>
            </a:r>
            <a:endParaRPr/>
          </a:p>
          <a:p>
            <a:pPr marL="814901" lvl="2" indent="-271634" algn="just">
              <a:lnSpc>
                <a:spcPts val="5561"/>
              </a:lnSpc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     MySQL</a:t>
            </a:r>
            <a:endParaRPr/>
          </a:p>
          <a:p>
            <a:pPr marL="814901" lvl="2" indent="-271634" algn="just">
              <a:lnSpc>
                <a:spcPts val="5561"/>
              </a:lnSpc>
              <a:defRPr/>
            </a:pPr>
            <a:endParaRPr/>
          </a:p>
          <a:p>
            <a:pPr marL="814901" lvl="2" indent="-271634" algn="just">
              <a:lnSpc>
                <a:spcPts val="5561"/>
              </a:lnSpc>
              <a:buFont typeface="Arial"/>
              <a:buChar char="⚬"/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PROGRAMMING LANGUAGE: A programming language for scripting and automation:</a:t>
            </a:r>
            <a:endParaRPr/>
          </a:p>
          <a:p>
            <a:pPr marL="814901" lvl="2" indent="-271634" algn="just">
              <a:lnSpc>
                <a:spcPts val="5561"/>
              </a:lnSpc>
              <a:defRPr/>
            </a:pPr>
            <a:r>
              <a:rPr lang="en-US" sz="32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       BASH SCRIPTING</a:t>
            </a:r>
            <a:endParaRPr/>
          </a:p>
          <a:p>
            <a:pPr marL="814901" lvl="2" indent="-271634" algn="just">
              <a:lnSpc>
                <a:spcPts val="6333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9736982" y="1526745"/>
            <a:ext cx="7259909" cy="7233510"/>
          </a:xfrm>
          <a:custGeom>
            <a:avLst/>
            <a:gdLst/>
            <a:ahLst/>
            <a:cxnLst/>
            <a:rect l="l" t="t" r="r" b="b"/>
            <a:pathLst>
              <a:path w="7259909" h="7233510" fill="norm" stroke="1" extrusionOk="0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49" r="0" b="49"/>
            <a:stretch/>
          </a:blipFill>
        </p:spPr>
      </p:sp>
      <p:sp>
        <p:nvSpPr>
          <p:cNvPr id="5" name="TextBox 5"/>
          <p:cNvSpPr txBox="1"/>
          <p:nvPr/>
        </p:nvSpPr>
        <p:spPr bwMode="auto">
          <a:xfrm rot="0" flipH="0" flipV="0">
            <a:off x="898813" y="543804"/>
            <a:ext cx="11984519" cy="755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9"/>
              </a:lnSpc>
              <a:defRPr/>
            </a:pPr>
            <a:r>
              <a:rPr lang="en-US" sz="6200" spc="-372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HARDWARE REQURIMENTS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685800" y="3152775"/>
            <a:ext cx="10468610" cy="692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  <a:defRPr/>
            </a:pPr>
            <a:r>
              <a:rPr lang="en-US" sz="40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Server:</a:t>
            </a:r>
            <a:endParaRPr/>
          </a:p>
          <a:p>
            <a:pPr algn="just">
              <a:lnSpc>
                <a:spcPts val="5600"/>
              </a:lnSpc>
              <a:defRPr/>
            </a:pPr>
            <a:endParaRPr/>
          </a:p>
          <a:p>
            <a:pPr marL="914400" lvl="2" indent="-304800" algn="just">
              <a:lnSpc>
                <a:spcPts val="5600"/>
              </a:lnSpc>
              <a:buFont typeface="Arial"/>
              <a:buChar char="⚬"/>
              <a:defRPr/>
            </a:pPr>
            <a:r>
              <a:rPr lang="en-US" sz="40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Processor: 1 GHz single-core CPU (e.g., ARM64)</a:t>
            </a:r>
            <a:endParaRPr/>
          </a:p>
          <a:p>
            <a:pPr marL="914400" lvl="2" indent="-304800" algn="just">
              <a:lnSpc>
                <a:spcPts val="5600"/>
              </a:lnSpc>
              <a:buFont typeface="Arial"/>
              <a:buChar char="⚬"/>
              <a:defRPr/>
            </a:pPr>
            <a:r>
              <a:rPr lang="en-US" sz="40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Memory: 512 MB RAM (or more)</a:t>
            </a:r>
            <a:endParaRPr/>
          </a:p>
          <a:p>
            <a:pPr marL="914400" lvl="2" indent="-304800" algn="just">
              <a:lnSpc>
                <a:spcPts val="5600"/>
              </a:lnSpc>
              <a:buFont typeface="Arial"/>
              <a:buChar char="⚬"/>
              <a:defRPr/>
            </a:pPr>
            <a:r>
              <a:rPr lang="en-US" sz="40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Storage: 5 GB hard drive (or more)</a:t>
            </a:r>
            <a:endParaRPr/>
          </a:p>
          <a:p>
            <a:pPr marL="914400" lvl="2" indent="-304800" algn="just">
              <a:lnSpc>
                <a:spcPts val="5600"/>
              </a:lnSpc>
              <a:buFont typeface="Arial"/>
              <a:buChar char="⚬"/>
              <a:defRPr/>
            </a:pPr>
            <a:r>
              <a:rPr lang="en-US" sz="4000">
                <a:solidFill>
                  <a:srgbClr val="0B4E7C"/>
                </a:solidFill>
                <a:latin typeface="Canva Sans Bold"/>
                <a:ea typeface="Canva Sans Bold"/>
                <a:cs typeface="Canva Sans Bold"/>
              </a:rPr>
              <a:t>Network: Ethernet connection (100 Mbps or faster)</a:t>
            </a:r>
            <a:endParaRPr/>
          </a:p>
          <a:p>
            <a:pPr marL="914400" lvl="2" indent="-304800" algn="just">
              <a:lnSpc>
                <a:spcPts val="5600"/>
              </a:lnSpc>
              <a:defRPr/>
            </a:pPr>
            <a:endParaRPr/>
          </a:p>
          <a:p>
            <a:pPr marL="914400" lvl="2" indent="-304800" algn="just">
              <a:lnSpc>
                <a:spcPts val="5600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25154776" name="Group 2"/>
          <p:cNvGrpSpPr/>
          <p:nvPr/>
        </p:nvGrpSpPr>
        <p:grpSpPr bwMode="auto">
          <a:xfrm rot="0">
            <a:off x="1228725" y="1371600"/>
            <a:ext cx="6963369" cy="8372958"/>
            <a:chOff x="0" y="0"/>
            <a:chExt cx="1833973" cy="2205223"/>
          </a:xfrm>
        </p:grpSpPr>
        <p:sp>
          <p:nvSpPr>
            <p:cNvPr id="404038765" name="Freeform 3"/>
            <p:cNvSpPr/>
            <p:nvPr/>
          </p:nvSpPr>
          <p:spPr bwMode="auto">
            <a:xfrm rot="0" flipH="0" flipV="0">
              <a:off x="0" y="0"/>
              <a:ext cx="1833973" cy="2205223"/>
            </a:xfrm>
            <a:custGeom>
              <a:avLst/>
              <a:gdLst/>
              <a:ahLst/>
              <a:cxnLst/>
              <a:rect l="l" t="t" r="r" b="b"/>
              <a:pathLst>
                <a:path w="1833974" h="2205224" fill="norm" stroke="1" extrusionOk="0">
                  <a:moveTo>
                    <a:pt x="56702" y="0"/>
                  </a:moveTo>
                  <a:lnTo>
                    <a:pt x="1777272" y="0"/>
                  </a:lnTo>
                  <a:cubicBezTo>
                    <a:pt x="1808588" y="0"/>
                    <a:pt x="1833974" y="25386"/>
                    <a:pt x="1833974" y="56702"/>
                  </a:cubicBezTo>
                  <a:lnTo>
                    <a:pt x="1833974" y="2148522"/>
                  </a:lnTo>
                  <a:cubicBezTo>
                    <a:pt x="1833974" y="2163560"/>
                    <a:pt x="1828000" y="2177983"/>
                    <a:pt x="1817366" y="2188616"/>
                  </a:cubicBezTo>
                  <a:cubicBezTo>
                    <a:pt x="1806733" y="2199250"/>
                    <a:pt x="1792310" y="2205224"/>
                    <a:pt x="1777272" y="2205224"/>
                  </a:cubicBezTo>
                  <a:lnTo>
                    <a:pt x="56702" y="2205224"/>
                  </a:lnTo>
                  <a:cubicBezTo>
                    <a:pt x="25386" y="2205224"/>
                    <a:pt x="0" y="2179837"/>
                    <a:pt x="0" y="2148522"/>
                  </a:cubicBezTo>
                  <a:lnTo>
                    <a:pt x="0" y="56702"/>
                  </a:lnTo>
                  <a:cubicBezTo>
                    <a:pt x="0" y="25386"/>
                    <a:pt x="25386" y="0"/>
                    <a:pt x="56702" y="0"/>
                  </a:cubicBezTo>
                  <a:close/>
                </a:path>
              </a:pathLst>
            </a:custGeom>
            <a:solidFill>
              <a:srgbClr val="0B4E7C"/>
            </a:solidFill>
          </p:spPr>
        </p:sp>
        <p:sp>
          <p:nvSpPr>
            <p:cNvPr id="1984863495" name="TextBox 4"/>
            <p:cNvSpPr txBox="1"/>
            <p:nvPr/>
          </p:nvSpPr>
          <p:spPr bwMode="auto">
            <a:xfrm>
              <a:off x="0" y="-57150"/>
              <a:ext cx="1833973" cy="2262373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grpSp>
        <p:nvGrpSpPr>
          <p:cNvPr id="2101964464" name="Group 5"/>
          <p:cNvGrpSpPr/>
          <p:nvPr/>
        </p:nvGrpSpPr>
        <p:grpSpPr bwMode="auto">
          <a:xfrm rot="0">
            <a:off x="2424409" y="3128326"/>
            <a:ext cx="4815779" cy="3086100"/>
            <a:chOff x="0" y="0"/>
            <a:chExt cx="1268353" cy="812799"/>
          </a:xfrm>
        </p:grpSpPr>
        <p:sp>
          <p:nvSpPr>
            <p:cNvPr id="1328723938" name="Freeform 6"/>
            <p:cNvSpPr/>
            <p:nvPr/>
          </p:nvSpPr>
          <p:spPr bwMode="auto">
            <a:xfrm rot="0" flipH="0" flipV="0">
              <a:off x="0" y="0"/>
              <a:ext cx="1268353" cy="812799"/>
            </a:xfrm>
            <a:custGeom>
              <a:avLst/>
              <a:gdLst/>
              <a:ahLst/>
              <a:cxnLst/>
              <a:rect l="l" t="t" r="r" b="b"/>
              <a:pathLst>
                <a:path w="1268354" h="812800" fill="norm" stroke="1" extrusionOk="0">
                  <a:moveTo>
                    <a:pt x="0" y="0"/>
                  </a:moveTo>
                  <a:lnTo>
                    <a:pt x="1268354" y="0"/>
                  </a:lnTo>
                  <a:lnTo>
                    <a:pt x="126835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id="787672567" name="TextBox 7"/>
            <p:cNvSpPr txBox="1"/>
            <p:nvPr/>
          </p:nvSpPr>
          <p:spPr bwMode="auto">
            <a:xfrm>
              <a:off x="0" y="-57150"/>
              <a:ext cx="1268353" cy="86994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sp>
        <p:nvSpPr>
          <p:cNvPr id="420098835" name="TextBox 8"/>
          <p:cNvSpPr txBox="1"/>
          <p:nvPr/>
        </p:nvSpPr>
        <p:spPr bwMode="auto">
          <a:xfrm rot="0" flipH="0" flipV="0">
            <a:off x="5984026" y="267627"/>
            <a:ext cx="6639534" cy="693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8"/>
              </a:lnSpc>
              <a:spcBef>
                <a:spcPts val="0"/>
              </a:spcBef>
              <a:defRPr/>
            </a:pPr>
            <a:r>
              <a:rPr lang="en-US" sz="39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FLOW DIAGRAM</a:t>
            </a:r>
            <a:endParaRPr/>
          </a:p>
        </p:txBody>
      </p:sp>
      <p:sp>
        <p:nvSpPr>
          <p:cNvPr id="728942839" name="TextBox 9"/>
          <p:cNvSpPr txBox="1"/>
          <p:nvPr/>
        </p:nvSpPr>
        <p:spPr bwMode="auto">
          <a:xfrm rot="0">
            <a:off x="1439762" y="1782762"/>
            <a:ext cx="6543452" cy="622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SYSTEM MONITORING </a:t>
            </a:r>
            <a:endParaRPr/>
          </a:p>
        </p:txBody>
      </p:sp>
      <p:sp>
        <p:nvSpPr>
          <p:cNvPr id="673653293" name="AutoShape 10"/>
          <p:cNvSpPr/>
          <p:nvPr/>
        </p:nvSpPr>
        <p:spPr bwMode="auto">
          <a:xfrm flipH="1">
            <a:off x="4748484" y="2379661"/>
            <a:ext cx="0" cy="7486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91954563" name="TextBox 11"/>
          <p:cNvSpPr txBox="1"/>
          <p:nvPr/>
        </p:nvSpPr>
        <p:spPr bwMode="auto">
          <a:xfrm rot="0">
            <a:off x="2424409" y="3325812"/>
            <a:ext cx="481577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RESOURCE CHECKS</a:t>
            </a:r>
            <a:endParaRPr/>
          </a:p>
        </p:txBody>
      </p:sp>
      <p:grpSp>
        <p:nvGrpSpPr>
          <p:cNvPr id="547086747" name="Group 12"/>
          <p:cNvGrpSpPr/>
          <p:nvPr/>
        </p:nvGrpSpPr>
        <p:grpSpPr bwMode="auto">
          <a:xfrm rot="0">
            <a:off x="10295929" y="1361043"/>
            <a:ext cx="6963369" cy="8372958"/>
            <a:chOff x="0" y="0"/>
            <a:chExt cx="1833973" cy="2205223"/>
          </a:xfrm>
        </p:grpSpPr>
        <p:sp>
          <p:nvSpPr>
            <p:cNvPr id="254970918" name="Freeform 13"/>
            <p:cNvSpPr/>
            <p:nvPr/>
          </p:nvSpPr>
          <p:spPr bwMode="auto">
            <a:xfrm rot="0" flipH="0" flipV="0">
              <a:off x="0" y="0"/>
              <a:ext cx="1833973" cy="2205223"/>
            </a:xfrm>
            <a:custGeom>
              <a:avLst/>
              <a:gdLst/>
              <a:ahLst/>
              <a:cxnLst/>
              <a:rect l="l" t="t" r="r" b="b"/>
              <a:pathLst>
                <a:path w="1833974" h="2205224" fill="norm" stroke="1" extrusionOk="0">
                  <a:moveTo>
                    <a:pt x="56702" y="0"/>
                  </a:moveTo>
                  <a:lnTo>
                    <a:pt x="1777272" y="0"/>
                  </a:lnTo>
                  <a:cubicBezTo>
                    <a:pt x="1808588" y="0"/>
                    <a:pt x="1833974" y="25386"/>
                    <a:pt x="1833974" y="56702"/>
                  </a:cubicBezTo>
                  <a:lnTo>
                    <a:pt x="1833974" y="2148522"/>
                  </a:lnTo>
                  <a:cubicBezTo>
                    <a:pt x="1833974" y="2163560"/>
                    <a:pt x="1828000" y="2177983"/>
                    <a:pt x="1817366" y="2188616"/>
                  </a:cubicBezTo>
                  <a:cubicBezTo>
                    <a:pt x="1806733" y="2199250"/>
                    <a:pt x="1792310" y="2205224"/>
                    <a:pt x="1777272" y="2205224"/>
                  </a:cubicBezTo>
                  <a:lnTo>
                    <a:pt x="56702" y="2205224"/>
                  </a:lnTo>
                  <a:cubicBezTo>
                    <a:pt x="25386" y="2205224"/>
                    <a:pt x="0" y="2179837"/>
                    <a:pt x="0" y="2148522"/>
                  </a:cubicBezTo>
                  <a:lnTo>
                    <a:pt x="0" y="56702"/>
                  </a:lnTo>
                  <a:cubicBezTo>
                    <a:pt x="0" y="25386"/>
                    <a:pt x="25386" y="0"/>
                    <a:pt x="56702" y="0"/>
                  </a:cubicBezTo>
                  <a:close/>
                </a:path>
              </a:pathLst>
            </a:custGeom>
            <a:solidFill>
              <a:srgbClr val="0B4E7C"/>
            </a:solidFill>
          </p:spPr>
        </p:sp>
        <p:sp>
          <p:nvSpPr>
            <p:cNvPr id="1499550918" name="TextBox 14"/>
            <p:cNvSpPr txBox="1"/>
            <p:nvPr/>
          </p:nvSpPr>
          <p:spPr bwMode="auto">
            <a:xfrm>
              <a:off x="0" y="-57150"/>
              <a:ext cx="1833973" cy="2262373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grpSp>
        <p:nvGrpSpPr>
          <p:cNvPr id="96817336" name="Group 15"/>
          <p:cNvGrpSpPr/>
          <p:nvPr/>
        </p:nvGrpSpPr>
        <p:grpSpPr bwMode="auto">
          <a:xfrm rot="0">
            <a:off x="11369724" y="2379661"/>
            <a:ext cx="4815779" cy="2291715"/>
            <a:chOff x="0" y="0"/>
            <a:chExt cx="1268353" cy="603578"/>
          </a:xfrm>
        </p:grpSpPr>
        <p:sp>
          <p:nvSpPr>
            <p:cNvPr id="1048303337" name="Freeform 16"/>
            <p:cNvSpPr/>
            <p:nvPr/>
          </p:nvSpPr>
          <p:spPr bwMode="auto">
            <a:xfrm rot="0" flipH="0" flipV="0">
              <a:off x="0" y="0"/>
              <a:ext cx="1268353" cy="603578"/>
            </a:xfrm>
            <a:custGeom>
              <a:avLst/>
              <a:gdLst/>
              <a:ahLst/>
              <a:cxnLst/>
              <a:rect l="l" t="t" r="r" b="b"/>
              <a:pathLst>
                <a:path w="1268354" h="603579" fill="norm" stroke="1" extrusionOk="0">
                  <a:moveTo>
                    <a:pt x="0" y="0"/>
                  </a:moveTo>
                  <a:lnTo>
                    <a:pt x="1268354" y="0"/>
                  </a:lnTo>
                  <a:lnTo>
                    <a:pt x="1268354" y="603579"/>
                  </a:lnTo>
                  <a:lnTo>
                    <a:pt x="0" y="603579"/>
                  </a:ln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id="2139327413" name="TextBox 17"/>
            <p:cNvSpPr txBox="1"/>
            <p:nvPr/>
          </p:nvSpPr>
          <p:spPr bwMode="auto">
            <a:xfrm>
              <a:off x="0" y="-57150"/>
              <a:ext cx="1268353" cy="660728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grpSp>
        <p:nvGrpSpPr>
          <p:cNvPr id="1458503098" name="Group 18"/>
          <p:cNvGrpSpPr/>
          <p:nvPr/>
        </p:nvGrpSpPr>
        <p:grpSpPr bwMode="auto">
          <a:xfrm rot="0">
            <a:off x="11369724" y="5605942"/>
            <a:ext cx="4815779" cy="3694584"/>
            <a:chOff x="0" y="0"/>
            <a:chExt cx="1268353" cy="973058"/>
          </a:xfrm>
        </p:grpSpPr>
        <p:sp>
          <p:nvSpPr>
            <p:cNvPr id="1331475624" name="Freeform 19"/>
            <p:cNvSpPr/>
            <p:nvPr/>
          </p:nvSpPr>
          <p:spPr bwMode="auto">
            <a:xfrm rot="0" flipH="0" flipV="0">
              <a:off x="0" y="0"/>
              <a:ext cx="1268353" cy="973058"/>
            </a:xfrm>
            <a:custGeom>
              <a:avLst/>
              <a:gdLst/>
              <a:ahLst/>
              <a:cxnLst/>
              <a:rect l="l" t="t" r="r" b="b"/>
              <a:pathLst>
                <a:path w="1268354" h="973059" fill="norm" stroke="1" extrusionOk="0">
                  <a:moveTo>
                    <a:pt x="0" y="0"/>
                  </a:moveTo>
                  <a:lnTo>
                    <a:pt x="1268354" y="0"/>
                  </a:lnTo>
                  <a:lnTo>
                    <a:pt x="1268354" y="973059"/>
                  </a:lnTo>
                  <a:lnTo>
                    <a:pt x="0" y="973059"/>
                  </a:ln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id="607377440" name="TextBox 20"/>
            <p:cNvSpPr txBox="1"/>
            <p:nvPr/>
          </p:nvSpPr>
          <p:spPr bwMode="auto">
            <a:xfrm>
              <a:off x="0" y="-57150"/>
              <a:ext cx="1268353" cy="1030208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grpSp>
        <p:nvGrpSpPr>
          <p:cNvPr id="736163239" name="Group 21"/>
          <p:cNvGrpSpPr/>
          <p:nvPr/>
        </p:nvGrpSpPr>
        <p:grpSpPr bwMode="auto">
          <a:xfrm rot="0">
            <a:off x="2424409" y="6658458"/>
            <a:ext cx="4815779" cy="2857015"/>
            <a:chOff x="0" y="0"/>
            <a:chExt cx="1268353" cy="752464"/>
          </a:xfrm>
        </p:grpSpPr>
        <p:sp>
          <p:nvSpPr>
            <p:cNvPr id="1877966318" name="Freeform 22"/>
            <p:cNvSpPr/>
            <p:nvPr/>
          </p:nvSpPr>
          <p:spPr bwMode="auto">
            <a:xfrm rot="0" flipH="0" flipV="0">
              <a:off x="0" y="0"/>
              <a:ext cx="1268353" cy="752464"/>
            </a:xfrm>
            <a:custGeom>
              <a:avLst/>
              <a:gdLst/>
              <a:ahLst/>
              <a:cxnLst/>
              <a:rect l="l" t="t" r="r" b="b"/>
              <a:pathLst>
                <a:path w="1268354" h="752465" fill="norm" stroke="1" extrusionOk="0">
                  <a:moveTo>
                    <a:pt x="0" y="0"/>
                  </a:moveTo>
                  <a:lnTo>
                    <a:pt x="1268354" y="0"/>
                  </a:lnTo>
                  <a:lnTo>
                    <a:pt x="1268354" y="752465"/>
                  </a:lnTo>
                  <a:lnTo>
                    <a:pt x="0" y="752465"/>
                  </a:ln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id="2086468108" name="TextBox 23"/>
            <p:cNvSpPr txBox="1"/>
            <p:nvPr/>
          </p:nvSpPr>
          <p:spPr bwMode="auto">
            <a:xfrm>
              <a:off x="0" y="-57150"/>
              <a:ext cx="1268353" cy="809614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3639"/>
                </a:lnSpc>
                <a:defRPr/>
              </a:pPr>
              <a:endParaRPr/>
            </a:p>
          </p:txBody>
        </p:sp>
      </p:grpSp>
      <p:sp>
        <p:nvSpPr>
          <p:cNvPr id="1129294110" name="TextBox 24"/>
          <p:cNvSpPr txBox="1"/>
          <p:nvPr/>
        </p:nvSpPr>
        <p:spPr bwMode="auto">
          <a:xfrm rot="0" flipH="0" flipV="0">
            <a:off x="3092027" y="4299386"/>
            <a:ext cx="3636812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GET CPU USAGE</a:t>
            </a:r>
            <a:endParaRPr/>
          </a:p>
        </p:txBody>
      </p:sp>
      <p:sp>
        <p:nvSpPr>
          <p:cNvPr id="1902682616" name="TextBox 25"/>
          <p:cNvSpPr txBox="1"/>
          <p:nvPr/>
        </p:nvSpPr>
        <p:spPr bwMode="auto">
          <a:xfrm rot="0">
            <a:off x="3312095" y="4883629"/>
            <a:ext cx="3928095" cy="4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GET MEMORY USAGE</a:t>
            </a:r>
            <a:endParaRPr/>
          </a:p>
        </p:txBody>
      </p:sp>
      <p:sp>
        <p:nvSpPr>
          <p:cNvPr id="812503220" name="TextBox 26"/>
          <p:cNvSpPr txBox="1"/>
          <p:nvPr/>
        </p:nvSpPr>
        <p:spPr bwMode="auto">
          <a:xfrm rot="0">
            <a:off x="3312095" y="5500929"/>
            <a:ext cx="3196678" cy="44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GET DISK USAGE</a:t>
            </a:r>
            <a:endParaRPr/>
          </a:p>
        </p:txBody>
      </p:sp>
      <p:sp>
        <p:nvSpPr>
          <p:cNvPr id="1277436236" name="TextBox 27"/>
          <p:cNvSpPr txBox="1"/>
          <p:nvPr/>
        </p:nvSpPr>
        <p:spPr bwMode="auto">
          <a:xfrm rot="0">
            <a:off x="2424409" y="6900226"/>
            <a:ext cx="481577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NETWORK CHECKS</a:t>
            </a:r>
            <a:endParaRPr/>
          </a:p>
        </p:txBody>
      </p:sp>
      <p:sp>
        <p:nvSpPr>
          <p:cNvPr id="1452321276" name="TextBox 28"/>
          <p:cNvSpPr txBox="1"/>
          <p:nvPr/>
        </p:nvSpPr>
        <p:spPr bwMode="auto">
          <a:xfrm rot="0" flipH="0" flipV="0">
            <a:off x="3547534" y="7656385"/>
            <a:ext cx="3243186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PING TEST</a:t>
            </a:r>
            <a:endParaRPr/>
          </a:p>
        </p:txBody>
      </p:sp>
      <p:sp>
        <p:nvSpPr>
          <p:cNvPr id="1182817782" name="TextBox 29"/>
          <p:cNvSpPr txBox="1"/>
          <p:nvPr/>
        </p:nvSpPr>
        <p:spPr bwMode="auto">
          <a:xfrm rot="0" flipH="0" flipV="0">
            <a:off x="3754411" y="8239282"/>
            <a:ext cx="2829431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HTTP TEST</a:t>
            </a:r>
            <a:endParaRPr/>
          </a:p>
        </p:txBody>
      </p:sp>
      <p:sp>
        <p:nvSpPr>
          <p:cNvPr id="914717869" name="TextBox 30"/>
          <p:cNvSpPr txBox="1"/>
          <p:nvPr/>
        </p:nvSpPr>
        <p:spPr bwMode="auto">
          <a:xfrm rot="0" flipH="0" flipV="0">
            <a:off x="3754413" y="8809989"/>
            <a:ext cx="2680518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DNS TEST</a:t>
            </a:r>
            <a:endParaRPr/>
          </a:p>
        </p:txBody>
      </p:sp>
      <p:sp>
        <p:nvSpPr>
          <p:cNvPr id="2104825872" name="AutoShape 31"/>
          <p:cNvSpPr/>
          <p:nvPr/>
        </p:nvSpPr>
        <p:spPr bwMode="auto">
          <a:xfrm flipH="1">
            <a:off x="4729435" y="6283158"/>
            <a:ext cx="19049" cy="3743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1500547" name="AutoShape 32"/>
          <p:cNvSpPr/>
          <p:nvPr/>
        </p:nvSpPr>
        <p:spPr bwMode="auto">
          <a:xfrm>
            <a:off x="13758564" y="1385170"/>
            <a:ext cx="0" cy="9285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97105406" name="AutoShape 33"/>
          <p:cNvSpPr/>
          <p:nvPr/>
        </p:nvSpPr>
        <p:spPr bwMode="auto">
          <a:xfrm>
            <a:off x="13739514" y="4762027"/>
            <a:ext cx="0" cy="7486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44750814" name="TextBox 34"/>
          <p:cNvSpPr txBox="1"/>
          <p:nvPr/>
        </p:nvSpPr>
        <p:spPr bwMode="auto">
          <a:xfrm rot="0">
            <a:off x="11331624" y="2531427"/>
            <a:ext cx="464432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DATABASE </a:t>
            </a:r>
            <a:endParaRPr/>
          </a:p>
        </p:txBody>
      </p:sp>
      <p:sp>
        <p:nvSpPr>
          <p:cNvPr id="611321548" name="TextBox 35"/>
          <p:cNvSpPr txBox="1"/>
          <p:nvPr/>
        </p:nvSpPr>
        <p:spPr bwMode="auto">
          <a:xfrm rot="0" flipH="0" flipV="0">
            <a:off x="12563199" y="3922711"/>
            <a:ext cx="3412752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INSERT DATA</a:t>
            </a:r>
            <a:endParaRPr/>
          </a:p>
        </p:txBody>
      </p:sp>
      <p:sp>
        <p:nvSpPr>
          <p:cNvPr id="1737217933" name="TextBox 36"/>
          <p:cNvSpPr txBox="1"/>
          <p:nvPr/>
        </p:nvSpPr>
        <p:spPr bwMode="auto">
          <a:xfrm rot="0" flipH="0" flipV="0">
            <a:off x="12563920" y="3272789"/>
            <a:ext cx="3584202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CREATE TABLE</a:t>
            </a:r>
            <a:endParaRPr/>
          </a:p>
        </p:txBody>
      </p:sp>
      <p:sp>
        <p:nvSpPr>
          <p:cNvPr id="1635732256" name="TextBox 37"/>
          <p:cNvSpPr txBox="1"/>
          <p:nvPr/>
        </p:nvSpPr>
        <p:spPr bwMode="auto">
          <a:xfrm rot="0">
            <a:off x="11331624" y="5729767"/>
            <a:ext cx="481577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ts val="0"/>
              </a:spcBef>
              <a:defRPr/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</a:rPr>
              <a:t>ALEART</a:t>
            </a:r>
            <a:endParaRPr/>
          </a:p>
        </p:txBody>
      </p:sp>
      <p:sp>
        <p:nvSpPr>
          <p:cNvPr id="1927385462" name="TextBox 38"/>
          <p:cNvSpPr txBox="1"/>
          <p:nvPr/>
        </p:nvSpPr>
        <p:spPr bwMode="auto">
          <a:xfrm rot="0" flipH="0" flipV="0">
            <a:off x="12299472" y="6404760"/>
            <a:ext cx="3159938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CPU USAGE</a:t>
            </a:r>
            <a:endParaRPr/>
          </a:p>
        </p:txBody>
      </p:sp>
      <p:sp>
        <p:nvSpPr>
          <p:cNvPr id="6490221" name="TextBox 39"/>
          <p:cNvSpPr txBox="1"/>
          <p:nvPr/>
        </p:nvSpPr>
        <p:spPr bwMode="auto">
          <a:xfrm rot="0" flipH="0" flipV="0">
            <a:off x="12191234" y="6967355"/>
            <a:ext cx="4263972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MEMORY USAGE</a:t>
            </a:r>
            <a:endParaRPr/>
          </a:p>
        </p:txBody>
      </p:sp>
      <p:sp>
        <p:nvSpPr>
          <p:cNvPr id="1788737905" name="TextBox 40"/>
          <p:cNvSpPr txBox="1"/>
          <p:nvPr/>
        </p:nvSpPr>
        <p:spPr bwMode="auto">
          <a:xfrm rot="0" flipH="0" flipV="0">
            <a:off x="12191234" y="7594515"/>
            <a:ext cx="3870652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DISK MANAGE</a:t>
            </a:r>
            <a:endParaRPr/>
          </a:p>
        </p:txBody>
      </p:sp>
      <p:sp>
        <p:nvSpPr>
          <p:cNvPr id="1823792211" name="TextBox 41"/>
          <p:cNvSpPr txBox="1"/>
          <p:nvPr/>
        </p:nvSpPr>
        <p:spPr bwMode="auto">
          <a:xfrm rot="0" flipH="0" flipV="0">
            <a:off x="12191234" y="8180895"/>
            <a:ext cx="4043835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PING LATENCY</a:t>
            </a:r>
            <a:endParaRPr/>
          </a:p>
        </p:txBody>
      </p:sp>
      <p:sp>
        <p:nvSpPr>
          <p:cNvPr id="2122699767" name="TextBox 42"/>
          <p:cNvSpPr txBox="1"/>
          <p:nvPr/>
        </p:nvSpPr>
        <p:spPr bwMode="auto">
          <a:xfrm rot="0" flipH="0" flipV="0">
            <a:off x="12191234" y="8701923"/>
            <a:ext cx="3459345" cy="46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ts val="0"/>
              </a:spcBef>
              <a:defRPr/>
            </a:pPr>
            <a:r>
              <a:rPr lang="en-US" sz="260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</a:rPr>
              <a:t>HTTP CODE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13777614" y="1233920"/>
            <a:ext cx="0" cy="15125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9144179" y="1233920"/>
            <a:ext cx="4633435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9137556" y="1320511"/>
            <a:ext cx="0" cy="8810624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738960" y="10131136"/>
            <a:ext cx="4379366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748485" y="9763124"/>
            <a:ext cx="0" cy="36801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 fill="norm" stroke="1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99" r="0" b="4999"/>
              <a:stretch/>
            </a:blipFill>
          </p:spPr>
        </p:sp>
      </p:grpSp>
      <p:sp>
        <p:nvSpPr>
          <p:cNvPr id="4" name="Freeform 4"/>
          <p:cNvSpPr/>
          <p:nvPr/>
        </p:nvSpPr>
        <p:spPr bwMode="auto">
          <a:xfrm rot="0" flipH="0" flipV="0"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 fill="norm" stroke="1" extrusionOk="0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470" t="0" r="470" b="0"/>
            <a:stretch/>
          </a:blipFill>
        </p:spPr>
      </p:sp>
      <p:sp>
        <p:nvSpPr>
          <p:cNvPr id="5" name="Freeform 5"/>
          <p:cNvSpPr/>
          <p:nvPr/>
        </p:nvSpPr>
        <p:spPr bwMode="auto">
          <a:xfrm rot="0" flipH="0" flipV="0"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 fill="norm" stroke="1" extrusionOk="0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187" r="0" b="187"/>
            <a:stretch/>
          </a:blipFill>
        </p:spPr>
      </p:sp>
      <p:sp>
        <p:nvSpPr>
          <p:cNvPr id="6" name="TextBox 6"/>
          <p:cNvSpPr txBox="1"/>
          <p:nvPr/>
        </p:nvSpPr>
        <p:spPr bwMode="auto">
          <a:xfrm rot="0">
            <a:off x="5157161" y="1932653"/>
            <a:ext cx="7973677" cy="6650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64"/>
              </a:lnSpc>
              <a:defRPr/>
            </a:pPr>
            <a:r>
              <a:rPr lang="en-US" sz="18900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</a:rPr>
              <a:t>THANK YOU VERY MUCH!</a:t>
            </a:r>
            <a:endParaRPr/>
          </a:p>
        </p:txBody>
      </p:sp>
      <p:sp>
        <p:nvSpPr>
          <p:cNvPr id="7" name="Freeform 7"/>
          <p:cNvSpPr/>
          <p:nvPr/>
        </p:nvSpPr>
        <p:spPr bwMode="auto">
          <a:xfrm rot="2830163" flipH="0" flipV="0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 fill="norm" stroke="1" extrusionOk="0">
                <a:moveTo>
                  <a:pt x="0" y="0"/>
                </a:moveTo>
                <a:lnTo>
                  <a:pt x="3550978" y="0"/>
                </a:lnTo>
                <a:lnTo>
                  <a:pt x="3550978" y="3705954"/>
                </a:lnTo>
                <a:lnTo>
                  <a:pt x="0" y="37059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 l="40" t="0" r="40" b="0"/>
            <a:stretch/>
          </a:blipFill>
        </p:spPr>
      </p:sp>
      <p:sp>
        <p:nvSpPr>
          <p:cNvPr id="8" name="Freeform 8"/>
          <p:cNvSpPr/>
          <p:nvPr/>
        </p:nvSpPr>
        <p:spPr bwMode="auto">
          <a:xfrm rot="-950933" flipH="0" flipV="0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 fill="norm" stroke="1" extrusionOk="0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rcRect l="0" t="85" r="0" b="85"/>
            <a:stretch/>
          </a:blipFill>
        </p:spPr>
      </p:sp>
      <p:sp>
        <p:nvSpPr>
          <p:cNvPr id="9" name="Freeform 9"/>
          <p:cNvSpPr/>
          <p:nvPr/>
        </p:nvSpPr>
        <p:spPr bwMode="auto">
          <a:xfrm rot="0" flipH="0" flipV="0"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 fill="norm" stroke="1" extrusionOk="0">
                <a:moveTo>
                  <a:pt x="0" y="0"/>
                </a:moveTo>
                <a:lnTo>
                  <a:pt x="4623736" y="0"/>
                </a:lnTo>
                <a:lnTo>
                  <a:pt x="4623736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rcRect l="0" t="160" r="0" b="160"/>
            <a:stretch/>
          </a:blipFill>
        </p:spPr>
      </p:sp>
      <p:sp>
        <p:nvSpPr>
          <p:cNvPr id="10" name="Freeform 10"/>
          <p:cNvSpPr/>
          <p:nvPr/>
        </p:nvSpPr>
        <p:spPr bwMode="auto">
          <a:xfrm rot="-366314" flipH="0" flipV="0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 fill="norm" stroke="1" extrusionOk="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rcRect l="159" t="0" r="159" b="0"/>
            <a:stretch/>
          </a:blipFill>
        </p:spPr>
      </p:sp>
      <p:sp>
        <p:nvSpPr>
          <p:cNvPr id="11" name="Freeform 11"/>
          <p:cNvSpPr/>
          <p:nvPr/>
        </p:nvSpPr>
        <p:spPr bwMode="auto">
          <a:xfrm rot="0" flipH="0" flipV="0"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 fill="norm" stroke="1" extrusionOk="0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rcRect l="11" t="0" r="11" b="0"/>
            <a:stretch/>
          </a:blipFill>
        </p:spPr>
      </p:sp>
      <p:sp>
        <p:nvSpPr>
          <p:cNvPr id="12" name="Freeform 12"/>
          <p:cNvSpPr/>
          <p:nvPr/>
        </p:nvSpPr>
        <p:spPr bwMode="auto">
          <a:xfrm rot="0" flipH="0" flipV="0"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 fill="norm" stroke="1" extrusionOk="0">
                <a:moveTo>
                  <a:pt x="0" y="0"/>
                </a:moveTo>
                <a:lnTo>
                  <a:pt x="5331561" y="0"/>
                </a:lnTo>
                <a:lnTo>
                  <a:pt x="5331561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rcRect l="251" t="0" r="251" b="0"/>
            <a:stretch/>
          </a:blipFill>
        </p:spPr>
      </p:sp>
      <p:sp>
        <p:nvSpPr>
          <p:cNvPr id="13" name="Freeform 13"/>
          <p:cNvSpPr/>
          <p:nvPr/>
        </p:nvSpPr>
        <p:spPr bwMode="auto">
          <a:xfrm rot="0" flipH="0" flipV="0"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 fill="norm" stroke="1" extrusionOk="0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rcRect l="65" t="0" r="65" b="0"/>
            <a:stretch/>
          </a:blipFill>
        </p:spPr>
      </p:sp>
      <p:sp>
        <p:nvSpPr>
          <p:cNvPr id="14" name="Freeform 14"/>
          <p:cNvSpPr/>
          <p:nvPr/>
        </p:nvSpPr>
        <p:spPr bwMode="auto">
          <a:xfrm rot="-10800000" flipH="0" flipV="0">
            <a:off x="9144000" y="-136535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 fill="norm" stroke="1" extrusionOk="0">
                <a:moveTo>
                  <a:pt x="0" y="0"/>
                </a:moveTo>
                <a:lnTo>
                  <a:pt x="6660247" y="0"/>
                </a:lnTo>
                <a:lnTo>
                  <a:pt x="6660247" y="2730701"/>
                </a:lnTo>
                <a:lnTo>
                  <a:pt x="0" y="27307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rcRect l="0" t="173" r="0" b="173"/>
            <a:stretch/>
          </a:blipFill>
        </p:spPr>
      </p:sp>
      <p:sp>
        <p:nvSpPr>
          <p:cNvPr id="15" name="Freeform 15"/>
          <p:cNvSpPr/>
          <p:nvPr/>
        </p:nvSpPr>
        <p:spPr bwMode="auto">
          <a:xfrm rot="-2611628" flipH="0" flipV="0">
            <a:off x="1608355" y="-1969747"/>
            <a:ext cx="4007991" cy="3041062"/>
          </a:xfrm>
          <a:custGeom>
            <a:avLst/>
            <a:gdLst/>
            <a:ahLst/>
            <a:cxnLst/>
            <a:rect l="l" t="t" r="r" b="b"/>
            <a:pathLst>
              <a:path w="4007991" h="3041063" fill="norm" stroke="1" extrusionOk="0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rcRect l="0" t="397" r="0" b="397"/>
            <a:stretch/>
          </a:blipFill>
        </p:spPr>
      </p:sp>
      <p:sp>
        <p:nvSpPr>
          <p:cNvPr id="16" name="Freeform 16"/>
          <p:cNvSpPr/>
          <p:nvPr/>
        </p:nvSpPr>
        <p:spPr bwMode="auto">
          <a:xfrm rot="3439541" flipH="0" flipV="0">
            <a:off x="12477745" y="2571123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 fill="norm" stroke="1" extrusionOk="0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rcRect l="130" t="0" r="130" b="0"/>
            <a:stretch/>
          </a:blipFill>
        </p:spPr>
      </p:sp>
      <p:sp>
        <p:nvSpPr>
          <p:cNvPr id="17" name="Freeform 17"/>
          <p:cNvSpPr/>
          <p:nvPr/>
        </p:nvSpPr>
        <p:spPr bwMode="auto">
          <a:xfrm rot="-7235281" flipH="0" flipV="0">
            <a:off x="3033323" y="6293225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 fill="norm" stroke="1" extrusionOk="0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rcRect l="130" t="0" r="130" b="0"/>
            <a:stretch/>
          </a:blipFill>
        </p:spPr>
      </p:sp>
      <p:sp>
        <p:nvSpPr>
          <p:cNvPr id="18" name="Freeform 18"/>
          <p:cNvSpPr/>
          <p:nvPr/>
        </p:nvSpPr>
        <p:spPr bwMode="auto">
          <a:xfrm rot="0" flipH="1" flipV="0">
            <a:off x="4270593" y="2757734"/>
            <a:ext cx="1198548" cy="1291578"/>
          </a:xfrm>
          <a:custGeom>
            <a:avLst/>
            <a:gdLst/>
            <a:ahLst/>
            <a:cxnLst/>
            <a:rect l="l" t="t" r="r" b="b"/>
            <a:pathLst>
              <a:path w="1198548" h="1291578" fill="norm" stroke="1" extrusionOk="0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16"/>
            <a:srcRect l="0" t="80" r="0" b="80"/>
            <a:stretch/>
          </a:blipFill>
        </p:spPr>
      </p:sp>
      <p:sp>
        <p:nvSpPr>
          <p:cNvPr id="19" name="Freeform 19"/>
          <p:cNvSpPr/>
          <p:nvPr/>
        </p:nvSpPr>
        <p:spPr bwMode="auto">
          <a:xfrm rot="0" flipH="0" flipV="0">
            <a:off x="12722864" y="6511304"/>
            <a:ext cx="1140143" cy="1228640"/>
          </a:xfrm>
          <a:custGeom>
            <a:avLst/>
            <a:gdLst/>
            <a:ahLst/>
            <a:cxnLst/>
            <a:rect l="l" t="t" r="r" b="b"/>
            <a:pathLst>
              <a:path w="1140143" h="1228640" fill="norm" stroke="1" extrusionOk="0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rcRect l="120" t="0" r="120" b="0"/>
            <a:stretch/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subject/>
  <dc:creator/>
  <cp:keywords/>
  <dc:description/>
  <dc:identifier>DAGMZgZlRIA</dc:identifier>
  <dc:language/>
  <cp:lastModifiedBy/>
  <cp:revision>2</cp:revision>
  <dcterms:created xsi:type="dcterms:W3CDTF">2006-08-16T00:00:00Z</dcterms:created>
  <dcterms:modified xsi:type="dcterms:W3CDTF">2024-07-30T10:17:13Z</dcterms:modified>
  <cp:category/>
  <cp:contentStatus/>
  <cp:version/>
</cp:coreProperties>
</file>