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0"/>
  </p:notesMasterIdLst>
  <p:handoutMasterIdLst>
    <p:handoutMasterId r:id="rId11"/>
  </p:handoutMasterIdLst>
  <p:sldIdLst>
    <p:sldId id="256" r:id="rId5"/>
    <p:sldId id="279" r:id="rId6"/>
    <p:sldId id="282" r:id="rId7"/>
    <p:sldId id="259" r:id="rId8"/>
    <p:sldId id="2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18A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32" autoAdjust="0"/>
  </p:normalViewPr>
  <p:slideViewPr>
    <p:cSldViewPr snapToGrid="0">
      <p:cViewPr varScale="1">
        <p:scale>
          <a:sx n="71" d="100"/>
          <a:sy n="71" d="100"/>
        </p:scale>
        <p:origin x="1138" y="58"/>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5/30/2024</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5/30/2024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ADF348-2A86-4531-BD4E-BD8C0BBDAD47}" type="slidenum">
              <a:rPr lang="en-US" smtClean="0"/>
              <a:t>1</a:t>
            </a:fld>
            <a:endParaRPr lang="en-US" dirty="0"/>
          </a:p>
        </p:txBody>
      </p:sp>
    </p:spTree>
    <p:extLst>
      <p:ext uri="{BB962C8B-B14F-4D97-AF65-F5344CB8AC3E}">
        <p14:creationId xmlns:p14="http://schemas.microsoft.com/office/powerpoint/2010/main" val="24757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5</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abarmatiriverfron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sabarmatiriverfront.com/recruitment/" TargetMode="External"/><Relationship Id="rId3" Type="http://schemas.openxmlformats.org/officeDocument/2006/relationships/hyperlink" Target="https://sabarmatiriverfront.com/places-to-visit/" TargetMode="External"/><Relationship Id="rId7" Type="http://schemas.openxmlformats.org/officeDocument/2006/relationships/hyperlink" Target="https://sabarmatiriverfront.com/tenders/" TargetMode="External"/><Relationship Id="rId2" Type="http://schemas.openxmlformats.org/officeDocument/2006/relationships/hyperlink" Target="https://sabarmatiriverfront.com/the-project/" TargetMode="External"/><Relationship Id="rId1" Type="http://schemas.openxmlformats.org/officeDocument/2006/relationships/slideLayout" Target="../slideLayouts/slideLayout4.xml"/><Relationship Id="rId6" Type="http://schemas.openxmlformats.org/officeDocument/2006/relationships/hyperlink" Target="https://sabarmatiriverfront.com/faq/" TargetMode="External"/><Relationship Id="rId5" Type="http://schemas.openxmlformats.org/officeDocument/2006/relationships/hyperlink" Target="https://sabarmatiriverfront.com/contact/" TargetMode="External"/><Relationship Id="rId4" Type="http://schemas.openxmlformats.org/officeDocument/2006/relationships/hyperlink" Target="https://sabarmatiriverfront.com/srfdcl/" TargetMode="External"/><Relationship Id="rId9" Type="http://schemas.openxmlformats.org/officeDocument/2006/relationships/hyperlink" Target="https://sabarmatiriverfront.com/venue-book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495962" y="5263562"/>
            <a:ext cx="3696038" cy="782236"/>
          </a:xfrm>
          <a:scene3d>
            <a:camera prst="perspectiveRight"/>
            <a:lightRig rig="threePt" dir="t"/>
          </a:scene3d>
        </p:spPr>
        <p:txBody>
          <a:bodyPr>
            <a:normAutofit/>
          </a:bodyPr>
          <a:lstStyle/>
          <a:p>
            <a:r>
              <a:rPr lang="en-US" sz="2400" dirty="0"/>
              <a:t>By. Mahendra Singh</a:t>
            </a:r>
          </a:p>
        </p:txBody>
      </p:sp>
      <p:cxnSp>
        <p:nvCxnSpPr>
          <p:cNvPr id="3" name="Straight Connector 2">
            <a:extLst>
              <a:ext uri="{FF2B5EF4-FFF2-40B4-BE49-F238E27FC236}">
                <a16:creationId xmlns:a16="http://schemas.microsoft.com/office/drawing/2014/main" id="{C312FB85-6C4B-7B73-51F1-470B7E4C8E52}"/>
              </a:ext>
            </a:extLst>
          </p:cNvPr>
          <p:cNvCxnSpPr>
            <a:cxnSpLocks/>
          </p:cNvCxnSpPr>
          <p:nvPr/>
        </p:nvCxnSpPr>
        <p:spPr>
          <a:xfrm>
            <a:off x="8614296" y="5905950"/>
            <a:ext cx="3291840" cy="0"/>
          </a:xfrm>
          <a:prstGeom prst="line">
            <a:avLst/>
          </a:prstGeom>
        </p:spPr>
        <p:style>
          <a:lnRef idx="1">
            <a:schemeClr val="dk1"/>
          </a:lnRef>
          <a:fillRef idx="0">
            <a:schemeClr val="dk1"/>
          </a:fillRef>
          <a:effectRef idx="0">
            <a:schemeClr val="dk1"/>
          </a:effectRef>
          <a:fontRef idx="minor">
            <a:schemeClr val="tx1"/>
          </a:fontRef>
        </p:style>
      </p:cxnSp>
      <p:sp>
        <p:nvSpPr>
          <p:cNvPr id="10" name="Title 9">
            <a:extLst>
              <a:ext uri="{FF2B5EF4-FFF2-40B4-BE49-F238E27FC236}">
                <a16:creationId xmlns:a16="http://schemas.microsoft.com/office/drawing/2014/main" id="{AB99D63E-E8F9-84B3-D732-7FF413698AD3}"/>
              </a:ext>
            </a:extLst>
          </p:cNvPr>
          <p:cNvSpPr>
            <a:spLocks noGrp="1"/>
          </p:cNvSpPr>
          <p:nvPr>
            <p:ph type="title"/>
          </p:nvPr>
        </p:nvSpPr>
        <p:spPr>
          <a:xfrm>
            <a:off x="7597703" y="1562931"/>
            <a:ext cx="5492556" cy="1083450"/>
          </a:xfrm>
        </p:spPr>
        <p:txBody>
          <a:bodyPr/>
          <a:lstStyle/>
          <a:p>
            <a:pPr algn="l"/>
            <a:r>
              <a:rPr lang="en-US" sz="7200" dirty="0">
                <a:solidFill>
                  <a:srgbClr val="FF0000"/>
                </a:solidFill>
              </a:rPr>
              <a:t>River font</a:t>
            </a:r>
            <a:r>
              <a:rPr lang="en-US" sz="7200" dirty="0"/>
              <a:t> </a:t>
            </a:r>
            <a:br>
              <a:rPr lang="en-US" dirty="0"/>
            </a:br>
            <a:endParaRPr lang="en-IN" dirty="0"/>
          </a:p>
        </p:txBody>
      </p:sp>
      <p:sp>
        <p:nvSpPr>
          <p:cNvPr id="11" name="TextBox 10">
            <a:extLst>
              <a:ext uri="{FF2B5EF4-FFF2-40B4-BE49-F238E27FC236}">
                <a16:creationId xmlns:a16="http://schemas.microsoft.com/office/drawing/2014/main" id="{E464E524-3C5B-0733-C88C-87FB57C4B7BD}"/>
              </a:ext>
            </a:extLst>
          </p:cNvPr>
          <p:cNvSpPr txBox="1"/>
          <p:nvPr/>
        </p:nvSpPr>
        <p:spPr>
          <a:xfrm>
            <a:off x="9886278" y="2115413"/>
            <a:ext cx="2936837" cy="376517"/>
          </a:xfrm>
          <a:prstGeom prst="rect">
            <a:avLst/>
          </a:prstGeom>
          <a:noFill/>
        </p:spPr>
        <p:txBody>
          <a:bodyPr wrap="square" rtlCol="0">
            <a:spAutoFit/>
          </a:bodyPr>
          <a:lstStyle/>
          <a:p>
            <a:r>
              <a:rPr lang="en-US" dirty="0" err="1"/>
              <a:t>Riverfont</a:t>
            </a:r>
            <a:r>
              <a:rPr lang="en-US" dirty="0"/>
              <a:t> Project </a:t>
            </a:r>
            <a:endParaRPr lang="en-IN" dirty="0"/>
          </a:p>
        </p:txBody>
      </p:sp>
      <p:sp>
        <p:nvSpPr>
          <p:cNvPr id="12" name="Arrow: Notched Right 11">
            <a:extLst>
              <a:ext uri="{FF2B5EF4-FFF2-40B4-BE49-F238E27FC236}">
                <a16:creationId xmlns:a16="http://schemas.microsoft.com/office/drawing/2014/main" id="{A9B9F2F5-2C24-7806-FE82-7CC704C910E4}"/>
              </a:ext>
            </a:extLst>
          </p:cNvPr>
          <p:cNvSpPr/>
          <p:nvPr/>
        </p:nvSpPr>
        <p:spPr>
          <a:xfrm>
            <a:off x="9290006" y="2131549"/>
            <a:ext cx="539680" cy="376517"/>
          </a:xfrm>
          <a:prstGeom prst="notched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72CCC2EE-82C1-F774-B3DB-BACEDA397ADB}"/>
              </a:ext>
            </a:extLst>
          </p:cNvPr>
          <p:cNvPicPr>
            <a:picLocks noChangeAspect="1"/>
          </p:cNvPicPr>
          <p:nvPr/>
        </p:nvPicPr>
        <p:blipFill>
          <a:blip r:embed="rId3"/>
          <a:stretch>
            <a:fillRect/>
          </a:stretch>
        </p:blipFill>
        <p:spPr>
          <a:xfrm>
            <a:off x="8238451" y="2646381"/>
            <a:ext cx="3667685" cy="2597117"/>
          </a:xfrm>
          <a:prstGeom prst="rect">
            <a:avLst/>
          </a:prstGeom>
        </p:spPr>
      </p:pic>
      <p:pic>
        <p:nvPicPr>
          <p:cNvPr id="1026" name="Picture 2">
            <a:extLst>
              <a:ext uri="{FF2B5EF4-FFF2-40B4-BE49-F238E27FC236}">
                <a16:creationId xmlns:a16="http://schemas.microsoft.com/office/drawing/2014/main" id="{2EB68F95-9697-A7AD-E0D2-E81BE32F22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60400"/>
            <a:ext cx="7311839" cy="553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39FE76C-5E04-3E71-B569-0DBAB43EEEC1}"/>
              </a:ext>
            </a:extLst>
          </p:cNvPr>
          <p:cNvSpPr/>
          <p:nvPr/>
        </p:nvSpPr>
        <p:spPr>
          <a:xfrm>
            <a:off x="8407005" y="60081"/>
            <a:ext cx="280076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About us</a:t>
            </a:r>
            <a:endPar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7" name="Rectangle 26">
            <a:extLst>
              <a:ext uri="{FF2B5EF4-FFF2-40B4-BE49-F238E27FC236}">
                <a16:creationId xmlns:a16="http://schemas.microsoft.com/office/drawing/2014/main" id="{9BA9FBA0-FF32-1450-1B7C-C3112B3EBDF0}"/>
              </a:ext>
            </a:extLst>
          </p:cNvPr>
          <p:cNvSpPr/>
          <p:nvPr/>
        </p:nvSpPr>
        <p:spPr>
          <a:xfrm>
            <a:off x="5803653" y="2560320"/>
            <a:ext cx="6165127" cy="3474720"/>
          </a:xfrm>
          <a:prstGeom prst="rect">
            <a:avLst/>
          </a:prstGeom>
          <a:solidFill>
            <a:schemeClr val="bg2">
              <a:lumMod val="10000"/>
            </a:schemeClr>
          </a:solidFill>
          <a:ln>
            <a:solidFill>
              <a:schemeClr val="accent2">
                <a:lumMod val="50000"/>
              </a:schemeClr>
            </a:solidFill>
          </a:ln>
          <a:effectLst>
            <a:outerShdw blurRad="44450" dist="27940" dir="5400000" algn="ctr">
              <a:srgbClr val="000000">
                <a:alpha val="32000"/>
              </a:srgbClr>
            </a:outerShdw>
          </a:effectLst>
          <a:scene3d>
            <a:camera prst="perspectiveLeft"/>
            <a:lightRig rig="balanced" dir="t">
              <a:rot lat="0" lon="0" rev="8700000"/>
            </a:lightRig>
          </a:scene3d>
          <a:sp3d>
            <a:bevelT w="190500" h="38100"/>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solidFill>
                <a:schemeClr val="bg2">
                  <a:lumMod val="25000"/>
                </a:schemeClr>
              </a:solidFill>
            </a:endParaRPr>
          </a:p>
        </p:txBody>
      </p:sp>
      <p:sp>
        <p:nvSpPr>
          <p:cNvPr id="28" name="TextBox 27">
            <a:extLst>
              <a:ext uri="{FF2B5EF4-FFF2-40B4-BE49-F238E27FC236}">
                <a16:creationId xmlns:a16="http://schemas.microsoft.com/office/drawing/2014/main" id="{36D99BC0-DE5D-050C-59D0-3E2087FB9655}"/>
              </a:ext>
            </a:extLst>
          </p:cNvPr>
          <p:cNvSpPr txBox="1"/>
          <p:nvPr/>
        </p:nvSpPr>
        <p:spPr>
          <a:xfrm>
            <a:off x="6228678" y="2700169"/>
            <a:ext cx="5740102" cy="3970318"/>
          </a:xfrm>
          <a:prstGeom prst="rect">
            <a:avLst/>
          </a:prstGeom>
          <a:noFill/>
          <a:scene3d>
            <a:camera prst="perspectiveLeft"/>
            <a:lightRig rig="threePt" dir="t"/>
          </a:scene3d>
        </p:spPr>
        <p:txBody>
          <a:bodyPr wrap="square" rtlCol="0">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About Us</a:t>
            </a:r>
          </a:p>
          <a:p>
            <a:pPr algn="just"/>
            <a:r>
              <a:rPr lang="en-US" dirty="0">
                <a:solidFill>
                  <a:schemeClr val="bg1"/>
                </a:solidFill>
              </a:rPr>
              <a:t>In May 1997, the Ahmedabad Municipal Corporation launched a Special Purpose Vehicle (SPV) - the Sabarmati Riverfront Development Corporation Limited (SRFDCL) under Section 149(3) of the Indian Companies Act, 1956.</a:t>
            </a:r>
          </a:p>
          <a:p>
            <a:pPr algn="just"/>
            <a:r>
              <a:rPr lang="en-US" dirty="0">
                <a:solidFill>
                  <a:schemeClr val="bg1"/>
                </a:solidFill>
              </a:rPr>
              <a:t>The project aims to provide Ahmedabad with a meaningful waterfront environment along the banks of the Sabarmati River and to redefine an identity of Ahmedabad around the river. The project has reconnected the city with the river and has positively transformed the neglected aspects of the riverfront.</a:t>
            </a:r>
          </a:p>
          <a:p>
            <a:pPr algn="just"/>
            <a:endParaRPr lang="en-IN" dirty="0"/>
          </a:p>
          <a:p>
            <a:pPr algn="just"/>
            <a:endParaRPr lang="en-IN" dirty="0"/>
          </a:p>
        </p:txBody>
      </p:sp>
      <p:sp>
        <p:nvSpPr>
          <p:cNvPr id="35" name="Arrow: Notched Right 34">
            <a:extLst>
              <a:ext uri="{FF2B5EF4-FFF2-40B4-BE49-F238E27FC236}">
                <a16:creationId xmlns:a16="http://schemas.microsoft.com/office/drawing/2014/main" id="{E383DF1C-1873-7E95-1089-BCFDA62A5222}"/>
              </a:ext>
            </a:extLst>
          </p:cNvPr>
          <p:cNvSpPr/>
          <p:nvPr/>
        </p:nvSpPr>
        <p:spPr>
          <a:xfrm>
            <a:off x="7633328" y="333487"/>
            <a:ext cx="539680" cy="376517"/>
          </a:xfrm>
          <a:prstGeom prst="notched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34C3C3BA-33F3-40EF-0713-629D4C06890B}"/>
              </a:ext>
            </a:extLst>
          </p:cNvPr>
          <p:cNvPicPr>
            <a:picLocks noChangeAspect="1"/>
          </p:cNvPicPr>
          <p:nvPr/>
        </p:nvPicPr>
        <p:blipFill>
          <a:blip r:embed="rId3"/>
          <a:stretch>
            <a:fillRect/>
          </a:stretch>
        </p:blipFill>
        <p:spPr>
          <a:xfrm>
            <a:off x="0" y="60081"/>
            <a:ext cx="6096000" cy="5857344"/>
          </a:xfrm>
          <a:prstGeom prst="rect">
            <a:avLst/>
          </a:prstGeom>
        </p:spPr>
      </p:pic>
    </p:spTree>
    <p:extLst>
      <p:ext uri="{BB962C8B-B14F-4D97-AF65-F5344CB8AC3E}">
        <p14:creationId xmlns:p14="http://schemas.microsoft.com/office/powerpoint/2010/main" val="25937876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933EAD4-A330-C326-9AC7-B8A93622500F}"/>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harpenSoften amount="-54000"/>
                    </a14:imgEffect>
                    <a14:imgEffect>
                      <a14:brightnessContrast bright="5000" contrast="12000"/>
                    </a14:imgEffect>
                  </a14:imgLayer>
                </a14:imgProps>
              </a:ext>
            </a:extLst>
          </a:blip>
          <a:stretch>
            <a:fillRect/>
          </a:stretch>
        </p:blipFill>
        <p:spPr>
          <a:xfrm>
            <a:off x="-193638" y="11622"/>
            <a:ext cx="12192001" cy="6846378"/>
          </a:xfrm>
          <a:prstGeom prst="rect">
            <a:avLst/>
          </a:prstGeom>
        </p:spPr>
      </p:pic>
      <p:sp>
        <p:nvSpPr>
          <p:cNvPr id="17" name="TextBox 16">
            <a:extLst>
              <a:ext uri="{FF2B5EF4-FFF2-40B4-BE49-F238E27FC236}">
                <a16:creationId xmlns:a16="http://schemas.microsoft.com/office/drawing/2014/main" id="{7C8866C6-583B-BAC4-D851-5F7347547200}"/>
              </a:ext>
            </a:extLst>
          </p:cNvPr>
          <p:cNvSpPr txBox="1"/>
          <p:nvPr/>
        </p:nvSpPr>
        <p:spPr>
          <a:xfrm>
            <a:off x="4421394" y="1527586"/>
            <a:ext cx="6305773" cy="584775"/>
          </a:xfrm>
          <a:prstGeom prst="rect">
            <a:avLst/>
          </a:prstGeom>
          <a:noFill/>
        </p:spPr>
        <p:txBody>
          <a:bodyPr wrap="square" rtlCol="0">
            <a:spAutoFit/>
          </a:bodyPr>
          <a:lstStyle/>
          <a:p>
            <a:r>
              <a:rPr lang="en-US" sz="3200" dirty="0">
                <a:solidFill>
                  <a:schemeClr val="bg1"/>
                </a:solidFill>
              </a:rPr>
              <a:t>Languages</a:t>
            </a:r>
            <a:endParaRPr lang="en-IN" sz="3200" dirty="0">
              <a:solidFill>
                <a:schemeClr val="bg1"/>
              </a:solidFill>
            </a:endParaRPr>
          </a:p>
        </p:txBody>
      </p:sp>
      <p:sp>
        <p:nvSpPr>
          <p:cNvPr id="20" name="TextBox 19">
            <a:extLst>
              <a:ext uri="{FF2B5EF4-FFF2-40B4-BE49-F238E27FC236}">
                <a16:creationId xmlns:a16="http://schemas.microsoft.com/office/drawing/2014/main" id="{A49EB317-97A3-AA7D-9E84-951397C399B9}"/>
              </a:ext>
            </a:extLst>
          </p:cNvPr>
          <p:cNvSpPr txBox="1"/>
          <p:nvPr/>
        </p:nvSpPr>
        <p:spPr>
          <a:xfrm>
            <a:off x="4848112" y="2481980"/>
            <a:ext cx="2108499" cy="249299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chemeClr val="bg1"/>
                </a:solidFill>
              </a:rPr>
              <a:t>HTTML</a:t>
            </a:r>
          </a:p>
          <a:p>
            <a:pPr marL="342900" indent="-342900">
              <a:buFont typeface="Wingdings" panose="05000000000000000000" pitchFamily="2" charset="2"/>
              <a:buChar char="v"/>
            </a:pPr>
            <a:r>
              <a:rPr lang="en-US" sz="2400" dirty="0">
                <a:solidFill>
                  <a:schemeClr val="bg1"/>
                </a:solidFill>
              </a:rPr>
              <a:t>CSS</a:t>
            </a:r>
          </a:p>
          <a:p>
            <a:pPr marL="342900" indent="-342900">
              <a:buFont typeface="Wingdings" panose="05000000000000000000" pitchFamily="2" charset="2"/>
              <a:buChar char="v"/>
            </a:pPr>
            <a:r>
              <a:rPr lang="en-US" sz="2400" dirty="0">
                <a:solidFill>
                  <a:schemeClr val="bg1"/>
                </a:solidFill>
              </a:rPr>
              <a:t>JAVASCRIPT</a:t>
            </a:r>
          </a:p>
          <a:p>
            <a:pPr marL="342900" indent="-342900">
              <a:buFont typeface="Wingdings" panose="05000000000000000000" pitchFamily="2" charset="2"/>
              <a:buChar char="v"/>
            </a:pPr>
            <a:r>
              <a:rPr lang="en-US" sz="2400" dirty="0">
                <a:solidFill>
                  <a:schemeClr val="bg1"/>
                </a:solidFill>
              </a:rPr>
              <a:t>JQUERY</a:t>
            </a:r>
          </a:p>
          <a:p>
            <a:endParaRPr lang="en-US" sz="2400" dirty="0"/>
          </a:p>
          <a:p>
            <a:endParaRPr lang="en-US" dirty="0"/>
          </a:p>
          <a:p>
            <a:endParaRPr lang="en-IN" dirty="0"/>
          </a:p>
        </p:txBody>
      </p:sp>
    </p:spTree>
    <p:extLst>
      <p:ext uri="{BB962C8B-B14F-4D97-AF65-F5344CB8AC3E}">
        <p14:creationId xmlns:p14="http://schemas.microsoft.com/office/powerpoint/2010/main" val="36303471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Arrow: Notched Right 9">
            <a:extLst>
              <a:ext uri="{FF2B5EF4-FFF2-40B4-BE49-F238E27FC236}">
                <a16:creationId xmlns:a16="http://schemas.microsoft.com/office/drawing/2014/main" id="{136CF177-50C1-1EA1-FE56-1EDF87A9A33D}"/>
              </a:ext>
            </a:extLst>
          </p:cNvPr>
          <p:cNvSpPr/>
          <p:nvPr/>
        </p:nvSpPr>
        <p:spPr>
          <a:xfrm>
            <a:off x="1086563" y="500228"/>
            <a:ext cx="539680" cy="376517"/>
          </a:xfrm>
          <a:prstGeom prst="notchedRightArrow">
            <a:avLst>
              <a:gd name="adj1" fmla="val 50000"/>
              <a:gd name="adj2"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491C2E99-4E60-8278-1E03-71A4A49D688C}"/>
              </a:ext>
            </a:extLst>
          </p:cNvPr>
          <p:cNvSpPr txBox="1"/>
          <p:nvPr/>
        </p:nvSpPr>
        <p:spPr>
          <a:xfrm>
            <a:off x="1549101" y="1936377"/>
            <a:ext cx="3130475" cy="2308324"/>
          </a:xfrm>
          <a:prstGeom prst="rect">
            <a:avLst/>
          </a:prstGeom>
          <a:noFill/>
        </p:spPr>
        <p:txBody>
          <a:bodyPr wrap="square">
            <a:spAutoFit/>
          </a:bodyPr>
          <a:lstStyle/>
          <a:p>
            <a:r>
              <a:rPr lang="en-US" b="0" i="0" u="none" strike="noStrike" dirty="0">
                <a:solidFill>
                  <a:srgbClr val="FFFFFF"/>
                </a:solidFill>
                <a:effectLst/>
                <a:highlight>
                  <a:srgbClr val="131313"/>
                </a:highlight>
                <a:latin typeface="Montserrat" panose="00000500000000000000" pitchFamily="2" charset="0"/>
                <a:hlinkClick r:id="rId2"/>
              </a:rPr>
              <a:t>The Project</a:t>
            </a:r>
            <a:br>
              <a:rPr lang="en-US" dirty="0"/>
            </a:br>
            <a:r>
              <a:rPr lang="en-US" b="0" i="0" u="none" strike="noStrike" dirty="0">
                <a:solidFill>
                  <a:srgbClr val="FFFFFF"/>
                </a:solidFill>
                <a:effectLst/>
                <a:highlight>
                  <a:srgbClr val="131313"/>
                </a:highlight>
                <a:latin typeface="Montserrat" panose="00000500000000000000" pitchFamily="2" charset="0"/>
                <a:hlinkClick r:id="rId3"/>
              </a:rPr>
              <a:t>Places &amp; Facilities</a:t>
            </a:r>
            <a:br>
              <a:rPr lang="en-US" dirty="0"/>
            </a:br>
            <a:r>
              <a:rPr lang="en-US" b="0" i="0" u="none" strike="noStrike" dirty="0">
                <a:solidFill>
                  <a:srgbClr val="FFFFFF"/>
                </a:solidFill>
                <a:effectLst/>
                <a:highlight>
                  <a:srgbClr val="131313"/>
                </a:highlight>
                <a:latin typeface="Montserrat" panose="00000500000000000000" pitchFamily="2" charset="0"/>
                <a:hlinkClick r:id="rId4"/>
              </a:rPr>
              <a:t>SRFDCL</a:t>
            </a:r>
            <a:br>
              <a:rPr lang="en-US" dirty="0"/>
            </a:br>
            <a:r>
              <a:rPr lang="en-US" b="0" i="0" u="none" strike="noStrike" dirty="0">
                <a:solidFill>
                  <a:srgbClr val="FFFFFF"/>
                </a:solidFill>
                <a:effectLst/>
                <a:highlight>
                  <a:srgbClr val="131313"/>
                </a:highlight>
                <a:latin typeface="Montserrat" panose="00000500000000000000" pitchFamily="2" charset="0"/>
                <a:hlinkClick r:id="rId5"/>
              </a:rPr>
              <a:t>Contact</a:t>
            </a:r>
            <a:br>
              <a:rPr lang="en-US" dirty="0"/>
            </a:br>
            <a:r>
              <a:rPr lang="en-US" b="0" i="0" u="none" strike="noStrike" dirty="0">
                <a:solidFill>
                  <a:srgbClr val="FFFFFF"/>
                </a:solidFill>
                <a:effectLst/>
                <a:highlight>
                  <a:srgbClr val="131313"/>
                </a:highlight>
                <a:latin typeface="Montserrat" panose="00000500000000000000" pitchFamily="2" charset="0"/>
                <a:hlinkClick r:id="rId6"/>
              </a:rPr>
              <a:t>FAQs</a:t>
            </a:r>
            <a:br>
              <a:rPr lang="en-US" dirty="0"/>
            </a:br>
            <a:r>
              <a:rPr lang="en-US" b="0" i="0" u="none" strike="noStrike" dirty="0">
                <a:solidFill>
                  <a:srgbClr val="FFFFFF"/>
                </a:solidFill>
                <a:effectLst/>
                <a:highlight>
                  <a:srgbClr val="131313"/>
                </a:highlight>
                <a:latin typeface="Montserrat" panose="00000500000000000000" pitchFamily="2" charset="0"/>
                <a:hlinkClick r:id="rId7"/>
              </a:rPr>
              <a:t>Tenders</a:t>
            </a:r>
            <a:br>
              <a:rPr lang="en-US" dirty="0"/>
            </a:br>
            <a:r>
              <a:rPr lang="en-US" b="0" i="0" u="none" strike="noStrike" dirty="0">
                <a:solidFill>
                  <a:srgbClr val="FFFFFF"/>
                </a:solidFill>
                <a:effectLst/>
                <a:highlight>
                  <a:srgbClr val="131313"/>
                </a:highlight>
                <a:latin typeface="Montserrat" panose="00000500000000000000" pitchFamily="2" charset="0"/>
                <a:hlinkClick r:id="rId8"/>
              </a:rPr>
              <a:t>Recruitment</a:t>
            </a:r>
            <a:br>
              <a:rPr lang="en-US" dirty="0"/>
            </a:br>
            <a:r>
              <a:rPr lang="en-US" b="0" i="0" u="none" strike="noStrike" dirty="0">
                <a:solidFill>
                  <a:srgbClr val="FFFFFF"/>
                </a:solidFill>
                <a:effectLst/>
                <a:highlight>
                  <a:srgbClr val="131313"/>
                </a:highlight>
                <a:latin typeface="Montserrat" panose="00000500000000000000" pitchFamily="2" charset="0"/>
                <a:hlinkClick r:id="rId9"/>
              </a:rPr>
              <a:t>Online Booking</a:t>
            </a:r>
            <a:endParaRPr lang="en-US" b="0" i="0" u="none" strike="noStrike" dirty="0">
              <a:solidFill>
                <a:srgbClr val="FFFFFF"/>
              </a:solidFill>
              <a:effectLst/>
              <a:highlight>
                <a:srgbClr val="01C4F7"/>
              </a:highlight>
              <a:latin typeface="Montserrat" panose="020F0502020204030204" pitchFamily="2" charset="0"/>
            </a:endParaRPr>
          </a:p>
        </p:txBody>
      </p:sp>
      <p:sp>
        <p:nvSpPr>
          <p:cNvPr id="7" name="TextBox 6">
            <a:extLst>
              <a:ext uri="{FF2B5EF4-FFF2-40B4-BE49-F238E27FC236}">
                <a16:creationId xmlns:a16="http://schemas.microsoft.com/office/drawing/2014/main" id="{35271E26-FD18-70BB-D599-9623459B9104}"/>
              </a:ext>
            </a:extLst>
          </p:cNvPr>
          <p:cNvSpPr txBox="1"/>
          <p:nvPr/>
        </p:nvSpPr>
        <p:spPr>
          <a:xfrm>
            <a:off x="1745428" y="500228"/>
            <a:ext cx="4192793" cy="923330"/>
          </a:xfrm>
          <a:prstGeom prst="rect">
            <a:avLst/>
          </a:prstGeom>
          <a:noFill/>
        </p:spPr>
        <p:txBody>
          <a:bodyPr wrap="square">
            <a:spAutoFit/>
          </a:bodyPr>
          <a:lstStyle/>
          <a:p>
            <a:pPr algn="l"/>
            <a:r>
              <a:rPr lang="en-IN" b="1" i="0" dirty="0">
                <a:solidFill>
                  <a:srgbClr val="FFFFFF"/>
                </a:solidFill>
                <a:effectLst/>
                <a:highlight>
                  <a:srgbClr val="131313"/>
                </a:highlight>
                <a:latin typeface="Rufina"/>
              </a:rPr>
              <a:t>Quick Links</a:t>
            </a:r>
          </a:p>
          <a:p>
            <a:br>
              <a:rPr lang="en-IN" dirty="0"/>
            </a:br>
            <a:endParaRPr lang="en-IN" dirty="0"/>
          </a:p>
        </p:txBody>
      </p:sp>
      <p:sp>
        <p:nvSpPr>
          <p:cNvPr id="9" name="Arrow: Notched Right 8">
            <a:extLst>
              <a:ext uri="{FF2B5EF4-FFF2-40B4-BE49-F238E27FC236}">
                <a16:creationId xmlns:a16="http://schemas.microsoft.com/office/drawing/2014/main" id="{53F9057D-E876-B058-2698-4163F95EC38B}"/>
              </a:ext>
            </a:extLst>
          </p:cNvPr>
          <p:cNvSpPr/>
          <p:nvPr/>
        </p:nvSpPr>
        <p:spPr>
          <a:xfrm>
            <a:off x="6721731" y="473331"/>
            <a:ext cx="539680" cy="376517"/>
          </a:xfrm>
          <a:prstGeom prst="notchedRightArrow">
            <a:avLst>
              <a:gd name="adj1" fmla="val 50000"/>
              <a:gd name="adj2"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57074221-185E-9FCE-5189-9127C18A033D}"/>
              </a:ext>
            </a:extLst>
          </p:cNvPr>
          <p:cNvSpPr txBox="1"/>
          <p:nvPr/>
        </p:nvSpPr>
        <p:spPr>
          <a:xfrm>
            <a:off x="7399469" y="495759"/>
            <a:ext cx="6094206" cy="923330"/>
          </a:xfrm>
          <a:prstGeom prst="rect">
            <a:avLst/>
          </a:prstGeom>
          <a:noFill/>
        </p:spPr>
        <p:txBody>
          <a:bodyPr wrap="square">
            <a:spAutoFit/>
          </a:bodyPr>
          <a:lstStyle/>
          <a:p>
            <a:pPr algn="l"/>
            <a:r>
              <a:rPr lang="en-IN" b="1" i="0" dirty="0">
                <a:solidFill>
                  <a:srgbClr val="FFFFFF"/>
                </a:solidFill>
                <a:effectLst/>
                <a:highlight>
                  <a:srgbClr val="131313"/>
                </a:highlight>
                <a:latin typeface="Rufina"/>
              </a:rPr>
              <a:t>Address</a:t>
            </a:r>
          </a:p>
          <a:p>
            <a:br>
              <a:rPr lang="en-IN" dirty="0"/>
            </a:br>
            <a:endParaRPr lang="en-IN" dirty="0"/>
          </a:p>
        </p:txBody>
      </p:sp>
      <p:sp>
        <p:nvSpPr>
          <p:cNvPr id="16" name="TextBox 15">
            <a:extLst>
              <a:ext uri="{FF2B5EF4-FFF2-40B4-BE49-F238E27FC236}">
                <a16:creationId xmlns:a16="http://schemas.microsoft.com/office/drawing/2014/main" id="{5ADADD72-1370-34BB-22B1-E80B74436993}"/>
              </a:ext>
            </a:extLst>
          </p:cNvPr>
          <p:cNvSpPr txBox="1"/>
          <p:nvPr/>
        </p:nvSpPr>
        <p:spPr>
          <a:xfrm>
            <a:off x="7261410" y="1862029"/>
            <a:ext cx="4930590" cy="3139321"/>
          </a:xfrm>
          <a:prstGeom prst="rect">
            <a:avLst/>
          </a:prstGeom>
          <a:noFill/>
        </p:spPr>
        <p:txBody>
          <a:bodyPr wrap="square">
            <a:spAutoFit/>
          </a:bodyPr>
          <a:lstStyle/>
          <a:p>
            <a:pPr algn="l"/>
            <a:r>
              <a:rPr lang="en-IN" b="0" i="0" dirty="0">
                <a:solidFill>
                  <a:srgbClr val="FFFFFF"/>
                </a:solidFill>
                <a:effectLst/>
                <a:highlight>
                  <a:srgbClr val="131313"/>
                </a:highlight>
                <a:latin typeface="Montserrat" panose="00000500000000000000" pitchFamily="2" charset="0"/>
              </a:rPr>
              <a:t>SABARMATI RIVER FRONT DEVELOPMENT CORPORATION LIMITED (hereinafter referred to as "SRFDCL")</a:t>
            </a:r>
            <a:br>
              <a:rPr lang="en-IN" b="0" i="0" dirty="0">
                <a:solidFill>
                  <a:srgbClr val="FFFFFF"/>
                </a:solidFill>
                <a:effectLst/>
                <a:highlight>
                  <a:srgbClr val="131313"/>
                </a:highlight>
                <a:latin typeface="Montserrat" panose="00000500000000000000" pitchFamily="2" charset="0"/>
              </a:rPr>
            </a:br>
            <a:r>
              <a:rPr lang="en-IN" b="0" i="0" dirty="0">
                <a:solidFill>
                  <a:srgbClr val="FFFFFF"/>
                </a:solidFill>
                <a:effectLst/>
                <a:highlight>
                  <a:srgbClr val="131313"/>
                </a:highlight>
                <a:latin typeface="Montserrat" panose="00000500000000000000" pitchFamily="2" charset="0"/>
              </a:rPr>
              <a:t>2nd Floor, "Riverfront House"</a:t>
            </a:r>
            <a:br>
              <a:rPr lang="en-IN" b="0" i="0" dirty="0">
                <a:solidFill>
                  <a:srgbClr val="FFFFFF"/>
                </a:solidFill>
                <a:effectLst/>
                <a:highlight>
                  <a:srgbClr val="131313"/>
                </a:highlight>
                <a:latin typeface="Montserrat" panose="00000500000000000000" pitchFamily="2" charset="0"/>
              </a:rPr>
            </a:br>
            <a:r>
              <a:rPr lang="en-IN" b="0" i="0" dirty="0" err="1">
                <a:solidFill>
                  <a:srgbClr val="FFFFFF"/>
                </a:solidFill>
                <a:effectLst/>
                <a:highlight>
                  <a:srgbClr val="131313"/>
                </a:highlight>
                <a:latin typeface="Montserrat" panose="00000500000000000000" pitchFamily="2" charset="0"/>
              </a:rPr>
              <a:t>Pujya</a:t>
            </a:r>
            <a:r>
              <a:rPr lang="en-IN" b="0" i="0" dirty="0">
                <a:solidFill>
                  <a:srgbClr val="FFFFFF"/>
                </a:solidFill>
                <a:effectLst/>
                <a:highlight>
                  <a:srgbClr val="131313"/>
                </a:highlight>
                <a:latin typeface="Montserrat" panose="00000500000000000000" pitchFamily="2" charset="0"/>
              </a:rPr>
              <a:t> </a:t>
            </a:r>
            <a:r>
              <a:rPr lang="en-IN" b="0" i="0" dirty="0" err="1">
                <a:solidFill>
                  <a:srgbClr val="FFFFFF"/>
                </a:solidFill>
                <a:effectLst/>
                <a:highlight>
                  <a:srgbClr val="131313"/>
                </a:highlight>
                <a:latin typeface="Montserrat" panose="00000500000000000000" pitchFamily="2" charset="0"/>
              </a:rPr>
              <a:t>Pramukh</a:t>
            </a:r>
            <a:r>
              <a:rPr lang="en-IN" b="0" i="0" dirty="0">
                <a:solidFill>
                  <a:srgbClr val="FFFFFF"/>
                </a:solidFill>
                <a:effectLst/>
                <a:highlight>
                  <a:srgbClr val="131313"/>
                </a:highlight>
                <a:latin typeface="Montserrat" panose="00000500000000000000" pitchFamily="2" charset="0"/>
              </a:rPr>
              <a:t> Swami Marg</a:t>
            </a:r>
            <a:br>
              <a:rPr lang="en-IN" b="0" i="0" dirty="0">
                <a:solidFill>
                  <a:srgbClr val="FFFFFF"/>
                </a:solidFill>
                <a:effectLst/>
                <a:highlight>
                  <a:srgbClr val="131313"/>
                </a:highlight>
                <a:latin typeface="Montserrat" panose="00000500000000000000" pitchFamily="2" charset="0"/>
              </a:rPr>
            </a:br>
            <a:r>
              <a:rPr lang="en-IN" b="0" i="0" dirty="0">
                <a:solidFill>
                  <a:srgbClr val="FFFFFF"/>
                </a:solidFill>
                <a:effectLst/>
                <a:highlight>
                  <a:srgbClr val="131313"/>
                </a:highlight>
                <a:latin typeface="Montserrat" panose="00000500000000000000" pitchFamily="2" charset="0"/>
              </a:rPr>
              <a:t>(River Front Road - West)</a:t>
            </a:r>
            <a:br>
              <a:rPr lang="en-IN" b="0" i="0" dirty="0">
                <a:solidFill>
                  <a:srgbClr val="FFFFFF"/>
                </a:solidFill>
                <a:effectLst/>
                <a:highlight>
                  <a:srgbClr val="131313"/>
                </a:highlight>
                <a:latin typeface="Montserrat" panose="00000500000000000000" pitchFamily="2" charset="0"/>
              </a:rPr>
            </a:br>
            <a:r>
              <a:rPr lang="en-IN" b="0" i="0" dirty="0">
                <a:solidFill>
                  <a:srgbClr val="FFFFFF"/>
                </a:solidFill>
                <a:effectLst/>
                <a:highlight>
                  <a:srgbClr val="131313"/>
                </a:highlight>
                <a:latin typeface="Montserrat" panose="00000500000000000000" pitchFamily="2" charset="0"/>
              </a:rPr>
              <a:t>Ahmedabad - 380009</a:t>
            </a:r>
            <a:br>
              <a:rPr lang="en-IN" b="0" i="0" dirty="0">
                <a:solidFill>
                  <a:srgbClr val="FFFFFF"/>
                </a:solidFill>
                <a:effectLst/>
                <a:highlight>
                  <a:srgbClr val="131313"/>
                </a:highlight>
                <a:latin typeface="Montserrat" panose="00000500000000000000" pitchFamily="2" charset="0"/>
              </a:rPr>
            </a:br>
            <a:r>
              <a:rPr lang="en-IN" b="0" i="0" dirty="0">
                <a:solidFill>
                  <a:srgbClr val="FFFFFF"/>
                </a:solidFill>
                <a:effectLst/>
                <a:highlight>
                  <a:srgbClr val="131313"/>
                </a:highlight>
                <a:latin typeface="Montserrat" panose="00000500000000000000" pitchFamily="2" charset="0"/>
              </a:rPr>
              <a:t>GUJARAT INDIA.</a:t>
            </a:r>
            <a:br>
              <a:rPr lang="en-IN" b="0" i="0" dirty="0">
                <a:solidFill>
                  <a:srgbClr val="FFFFFF"/>
                </a:solidFill>
                <a:effectLst/>
                <a:highlight>
                  <a:srgbClr val="131313"/>
                </a:highlight>
                <a:latin typeface="Montserrat" panose="00000500000000000000" pitchFamily="2" charset="0"/>
              </a:rPr>
            </a:br>
            <a:r>
              <a:rPr lang="en-IN" b="0" i="0" dirty="0">
                <a:solidFill>
                  <a:srgbClr val="FFFFFF"/>
                </a:solidFill>
                <a:effectLst/>
                <a:highlight>
                  <a:srgbClr val="131313"/>
                </a:highlight>
                <a:latin typeface="Montserrat" panose="00000500000000000000" pitchFamily="2" charset="0"/>
              </a:rPr>
              <a:t>CIN - U73100GJ1997PLC032419</a:t>
            </a:r>
          </a:p>
          <a:p>
            <a:br>
              <a:rPr lang="en-IN" dirty="0"/>
            </a:br>
            <a:endParaRPr lang="en-IN" dirty="0"/>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471D0DF-1A91-8A9C-365E-5ABF95D4827E}"/>
              </a:ext>
            </a:extLst>
          </p:cNvPr>
          <p:cNvPicPr>
            <a:picLocks noChangeAspect="1"/>
          </p:cNvPicPr>
          <p:nvPr/>
        </p:nvPicPr>
        <p:blipFill>
          <a:blip r:embed="rId3"/>
          <a:stretch>
            <a:fillRect/>
          </a:stretch>
        </p:blipFill>
        <p:spPr>
          <a:xfrm>
            <a:off x="2158701" y="258183"/>
            <a:ext cx="6996057" cy="5247043"/>
          </a:xfrm>
          <a:prstGeom prst="rect">
            <a:avLst/>
          </a:prstGeom>
        </p:spPr>
      </p:pic>
    </p:spTree>
    <p:extLst>
      <p:ext uri="{BB962C8B-B14F-4D97-AF65-F5344CB8AC3E}">
        <p14:creationId xmlns:p14="http://schemas.microsoft.com/office/powerpoint/2010/main" val="2452352329"/>
      </p:ext>
    </p:extLst>
  </p:cSld>
  <p:clrMapOvr>
    <a:masterClrMapping/>
  </p:clrMapOvr>
  <p:transition spd="slow">
    <p:comb/>
  </p:transition>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3.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Fracture design</Template>
  <TotalTime>302</TotalTime>
  <Words>179</Words>
  <Application>Microsoft Office PowerPoint</Application>
  <PresentationFormat>Widescreen</PresentationFormat>
  <Paragraphs>22</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Franklin Gothic Demi Cond</vt:lpstr>
      <vt:lpstr>Franklin Gothic Medium</vt:lpstr>
      <vt:lpstr>Montserrat</vt:lpstr>
      <vt:lpstr>Rufina</vt:lpstr>
      <vt:lpstr>Wingdings</vt:lpstr>
      <vt:lpstr>JuxtaposeVTI</vt:lpstr>
      <vt:lpstr>River font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shopper</dc:title>
  <dc:creator>Jagdish Kumar</dc:creator>
  <cp:lastModifiedBy>mahendra singh</cp:lastModifiedBy>
  <cp:revision>5</cp:revision>
  <dcterms:created xsi:type="dcterms:W3CDTF">2024-05-20T04:53:23Z</dcterms:created>
  <dcterms:modified xsi:type="dcterms:W3CDTF">2024-05-30T05:26:01Z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