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
      <p:font typeface="Poppins Black"/>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PoppinsBlack-boldItalic.fntdata"/><Relationship Id="rId27" Type="http://schemas.openxmlformats.org/officeDocument/2006/relationships/font" Target="fonts/Poppins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6495a823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6495a823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6495a823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6495a823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6495a823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6495a823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6495a823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6495a82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6495a823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6495a823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6495a823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6495a823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6495a823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6495a823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6495a823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6495a823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6495a823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6495a823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6495a82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6495a82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6495a82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6495a82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6495a823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6495a823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6495a823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6495a823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6495a823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6495a823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Qadzaf</a:t>
            </a:r>
            <a:endParaRPr/>
          </a:p>
        </p:txBody>
      </p:sp>
      <p:sp>
        <p:nvSpPr>
          <p:cNvPr id="57" name="Google Shape;57;p13"/>
          <p:cNvSpPr txBox="1"/>
          <p:nvPr>
            <p:ph idx="1" type="subTitle"/>
          </p:nvPr>
        </p:nvSpPr>
        <p:spPr>
          <a:xfrm>
            <a:off x="311700" y="3486850"/>
            <a:ext cx="8520600" cy="165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Nama Kelompok</a:t>
            </a:r>
            <a:endParaRPr/>
          </a:p>
          <a:p>
            <a:pPr indent="-317500" lvl="0" marL="457200" rtl="0" algn="ctr">
              <a:spcBef>
                <a:spcPts val="0"/>
              </a:spcBef>
              <a:spcAft>
                <a:spcPts val="0"/>
              </a:spcAft>
              <a:buClr>
                <a:srgbClr val="000000"/>
              </a:buClr>
              <a:buSzPts val="1400"/>
              <a:buAutoNum type="arabicPeriod"/>
            </a:pPr>
            <a:r>
              <a:rPr lang="id" sz="1400">
                <a:solidFill>
                  <a:srgbClr val="000000"/>
                </a:solidFill>
              </a:rPr>
              <a:t>Rizwana Dista Ramadhani (20)</a:t>
            </a:r>
            <a:endParaRPr sz="1400">
              <a:solidFill>
                <a:srgbClr val="000000"/>
              </a:solidFill>
            </a:endParaRPr>
          </a:p>
          <a:p>
            <a:pPr indent="-317500" lvl="0" marL="457200" rtl="0" algn="ctr">
              <a:spcBef>
                <a:spcPts val="0"/>
              </a:spcBef>
              <a:spcAft>
                <a:spcPts val="0"/>
              </a:spcAft>
              <a:buClr>
                <a:srgbClr val="000000"/>
              </a:buClr>
              <a:buSzPts val="1400"/>
              <a:buAutoNum type="arabicPeriod"/>
            </a:pPr>
            <a:r>
              <a:rPr lang="id" sz="1400">
                <a:solidFill>
                  <a:srgbClr val="000000"/>
                </a:solidFill>
              </a:rPr>
              <a:t>Muhammad Rafli Arrozi (16)</a:t>
            </a:r>
            <a:endParaRPr sz="1400">
              <a:solidFill>
                <a:srgbClr val="000000"/>
              </a:solidFill>
            </a:endParaRPr>
          </a:p>
          <a:p>
            <a:pPr indent="-317500" lvl="0" marL="457200" rtl="0" algn="ctr">
              <a:spcBef>
                <a:spcPts val="0"/>
              </a:spcBef>
              <a:spcAft>
                <a:spcPts val="0"/>
              </a:spcAft>
              <a:buClr>
                <a:srgbClr val="000000"/>
              </a:buClr>
              <a:buSzPts val="1400"/>
              <a:buAutoNum type="arabicPeriod"/>
            </a:pPr>
            <a:r>
              <a:rPr lang="id" sz="1400">
                <a:solidFill>
                  <a:srgbClr val="000000"/>
                </a:solidFill>
              </a:rPr>
              <a:t>Ahmad Zacky (2)</a:t>
            </a:r>
            <a:endParaRPr sz="1400">
              <a:solidFill>
                <a:srgbClr val="000000"/>
              </a:solidFill>
            </a:endParaRPr>
          </a:p>
          <a:p>
            <a:pPr indent="-317500" lvl="0" marL="457200" rtl="0" algn="ctr">
              <a:spcBef>
                <a:spcPts val="0"/>
              </a:spcBef>
              <a:spcAft>
                <a:spcPts val="0"/>
              </a:spcAft>
              <a:buClr>
                <a:srgbClr val="000000"/>
              </a:buClr>
              <a:buSzPts val="1400"/>
              <a:buAutoNum type="arabicPeriod"/>
            </a:pPr>
            <a:r>
              <a:rPr lang="id" sz="1400">
                <a:solidFill>
                  <a:srgbClr val="000000"/>
                </a:solidFill>
              </a:rPr>
              <a:t>Bima Ahmad Ghatfan (5)</a:t>
            </a:r>
            <a:endParaRPr sz="1400">
              <a:solidFill>
                <a:srgbClr val="000000"/>
              </a:solidFill>
            </a:endParaRPr>
          </a:p>
          <a:p>
            <a:pPr indent="-317500" lvl="0" marL="457200" rtl="0" algn="ctr">
              <a:spcBef>
                <a:spcPts val="0"/>
              </a:spcBef>
              <a:spcAft>
                <a:spcPts val="0"/>
              </a:spcAft>
              <a:buClr>
                <a:srgbClr val="000000"/>
              </a:buClr>
              <a:buSzPts val="1400"/>
              <a:buAutoNum type="arabicPeriod"/>
            </a:pPr>
            <a:r>
              <a:rPr lang="id" sz="1400">
                <a:solidFill>
                  <a:srgbClr val="000000"/>
                </a:solidFill>
              </a:rPr>
              <a:t>Devita Aprilia (6)</a:t>
            </a:r>
            <a:endParaRPr sz="1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4. Syarat Berlakunya Had Qadzaf</a:t>
            </a:r>
            <a:endParaRPr/>
          </a:p>
        </p:txBody>
      </p:sp>
      <p:sp>
        <p:nvSpPr>
          <p:cNvPr id="113" name="Google Shape;113;p22"/>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100"/>
              <a:t>Adapun syarat-syarat terjadinya had bagi orang yang melakukan qadzaf adaah </a:t>
            </a:r>
            <a:endParaRPr sz="1100"/>
          </a:p>
          <a:p>
            <a:pPr indent="0" lvl="0" marL="0" rtl="0" algn="l">
              <a:spcBef>
                <a:spcPts val="1200"/>
              </a:spcBef>
              <a:spcAft>
                <a:spcPts val="0"/>
              </a:spcAft>
              <a:buNone/>
            </a:pPr>
            <a:r>
              <a:rPr lang="id" sz="1100"/>
              <a:t>sebagai berikut:</a:t>
            </a:r>
            <a:endParaRPr sz="1100"/>
          </a:p>
          <a:p>
            <a:pPr indent="0" lvl="0" marL="457200" rtl="0" algn="l">
              <a:spcBef>
                <a:spcPts val="1200"/>
              </a:spcBef>
              <a:spcAft>
                <a:spcPts val="0"/>
              </a:spcAft>
              <a:buNone/>
            </a:pPr>
            <a:r>
              <a:rPr b="1" lang="id" sz="1100"/>
              <a:t>a.</a:t>
            </a:r>
            <a:r>
              <a:rPr lang="id" sz="1100"/>
              <a:t> Tertuduh berzina adalah muhsan. Pengertian muhsan dalam qadzaf berbeda </a:t>
            </a:r>
            <a:endParaRPr sz="1100"/>
          </a:p>
          <a:p>
            <a:pPr indent="0" lvl="0" marL="457200" rtl="0" algn="l">
              <a:spcBef>
                <a:spcPts val="1200"/>
              </a:spcBef>
              <a:spcAft>
                <a:spcPts val="0"/>
              </a:spcAft>
              <a:buNone/>
            </a:pPr>
            <a:r>
              <a:rPr lang="id" sz="1100"/>
              <a:t>dengan Muhsan dalam masalah zina. Dalam qadzaf, muhsan adalah orang baik </a:t>
            </a:r>
            <a:endParaRPr sz="1100"/>
          </a:p>
          <a:p>
            <a:pPr indent="0" lvl="0" marL="457200" rtl="0" algn="l">
              <a:spcBef>
                <a:spcPts val="1200"/>
              </a:spcBef>
              <a:spcAft>
                <a:spcPts val="0"/>
              </a:spcAft>
              <a:buNone/>
            </a:pPr>
            <a:r>
              <a:rPr lang="id" sz="1100"/>
              <a:t>yang benar-benar tidak berzina. Adapun muhsan dalam pembahasan zina adalah </a:t>
            </a:r>
            <a:endParaRPr sz="1100"/>
          </a:p>
          <a:p>
            <a:pPr indent="0" lvl="0" marL="457200" rtl="0" algn="l">
              <a:spcBef>
                <a:spcPts val="1200"/>
              </a:spcBef>
              <a:spcAft>
                <a:spcPts val="0"/>
              </a:spcAft>
              <a:buNone/>
            </a:pPr>
            <a:r>
              <a:rPr lang="id" sz="1100"/>
              <a:t>seorang yang sudah pernah menikah.</a:t>
            </a:r>
            <a:endParaRPr sz="1100"/>
          </a:p>
          <a:p>
            <a:pPr indent="0" lvl="0" marL="457200" rtl="0" algn="l">
              <a:spcBef>
                <a:spcPts val="1200"/>
              </a:spcBef>
              <a:spcAft>
                <a:spcPts val="0"/>
              </a:spcAft>
              <a:buNone/>
            </a:pPr>
            <a:r>
              <a:rPr b="1" lang="id" sz="1100"/>
              <a:t>b.</a:t>
            </a:r>
            <a:r>
              <a:rPr lang="id" sz="1100"/>
              <a:t> Penuduh baligh dan berakal</a:t>
            </a:r>
            <a:endParaRPr sz="1100"/>
          </a:p>
          <a:p>
            <a:pPr indent="0" lvl="0" marL="457200" rtl="0" algn="l">
              <a:spcBef>
                <a:spcPts val="1200"/>
              </a:spcBef>
              <a:spcAft>
                <a:spcPts val="0"/>
              </a:spcAft>
              <a:buNone/>
            </a:pPr>
            <a:r>
              <a:rPr b="1" lang="id" sz="1100"/>
              <a:t>c.</a:t>
            </a:r>
            <a:r>
              <a:rPr lang="id" sz="1100"/>
              <a:t> Tuduhan berzina benar-benar sesuai aturan syara’, di mana saksi dalam kasus </a:t>
            </a:r>
            <a:endParaRPr sz="1100"/>
          </a:p>
          <a:p>
            <a:pPr indent="0" lvl="0" marL="457200" rtl="0" algn="l">
              <a:spcBef>
                <a:spcPts val="1200"/>
              </a:spcBef>
              <a:spcAft>
                <a:spcPts val="0"/>
              </a:spcAft>
              <a:buNone/>
            </a:pPr>
            <a:r>
              <a:rPr lang="id" sz="1100"/>
              <a:t>qadzaf adalah dua orang laki-laki adil yang menyatakan bahwa penuduh telah </a:t>
            </a:r>
            <a:endParaRPr sz="1100"/>
          </a:p>
          <a:p>
            <a:pPr indent="0" lvl="0" marL="457200" rtl="0" algn="l">
              <a:spcBef>
                <a:spcPts val="1200"/>
              </a:spcBef>
              <a:spcAft>
                <a:spcPts val="0"/>
              </a:spcAft>
              <a:buNone/>
            </a:pPr>
            <a:r>
              <a:rPr lang="id" sz="1100"/>
              <a:t>menuduh orang baik-baik berbuat zina atau pengakuan dari penuduh sendiri </a:t>
            </a:r>
            <a:endParaRPr sz="1100"/>
          </a:p>
          <a:p>
            <a:pPr indent="0" lvl="0" marL="457200" rtl="0" algn="l">
              <a:spcBef>
                <a:spcPts val="1200"/>
              </a:spcBef>
              <a:spcAft>
                <a:spcPts val="0"/>
              </a:spcAft>
              <a:buNone/>
            </a:pPr>
            <a:r>
              <a:rPr lang="id" sz="1100"/>
              <a:t>bahwa dirinya telah menuduh orang baik-baik berbuat zina.</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6. Gugurnya Hak Qadzaf </a:t>
            </a:r>
            <a:endParaRPr/>
          </a:p>
        </p:txBody>
      </p:sp>
      <p:sp>
        <p:nvSpPr>
          <p:cNvPr id="119" name="Google Shape;119;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id"/>
              <a:t>Seorang yang menuduh orang baik-baik berzina bisa terlepas dari had qadzaf jika </a:t>
            </a:r>
            <a:endParaRPr/>
          </a:p>
          <a:p>
            <a:pPr indent="0" lvl="0" marL="0" rtl="0" algn="l">
              <a:spcBef>
                <a:spcPts val="1200"/>
              </a:spcBef>
              <a:spcAft>
                <a:spcPts val="0"/>
              </a:spcAft>
              <a:buNone/>
            </a:pPr>
            <a:r>
              <a:rPr lang="id"/>
              <a:t>salah satu dari tiga hal di bawah ini terjadi:</a:t>
            </a:r>
            <a:endParaRPr/>
          </a:p>
          <a:p>
            <a:pPr indent="0" lvl="0" marL="457200" rtl="0" algn="l">
              <a:spcBef>
                <a:spcPts val="1200"/>
              </a:spcBef>
              <a:spcAft>
                <a:spcPts val="0"/>
              </a:spcAft>
              <a:buNone/>
            </a:pPr>
            <a:r>
              <a:rPr b="1" lang="id"/>
              <a:t>a.</a:t>
            </a:r>
            <a:r>
              <a:rPr lang="id"/>
              <a:t> Penuduh dapat menghadirkan empat orang saksi laki-laki adil bahwa tertuduh </a:t>
            </a:r>
            <a:endParaRPr/>
          </a:p>
          <a:p>
            <a:pPr indent="0" lvl="0" marL="457200" rtl="0" algn="l">
              <a:spcBef>
                <a:spcPts val="1200"/>
              </a:spcBef>
              <a:spcAft>
                <a:spcPts val="0"/>
              </a:spcAft>
              <a:buNone/>
            </a:pPr>
            <a:r>
              <a:rPr lang="id"/>
              <a:t>benar-benar telah berzina.</a:t>
            </a:r>
            <a:endParaRPr/>
          </a:p>
          <a:p>
            <a:pPr indent="0" lvl="0" marL="457200" rtl="0" algn="l">
              <a:spcBef>
                <a:spcPts val="1200"/>
              </a:spcBef>
              <a:spcAft>
                <a:spcPts val="0"/>
              </a:spcAft>
              <a:buNone/>
            </a:pPr>
            <a:r>
              <a:rPr b="1" lang="id"/>
              <a:t>b.</a:t>
            </a:r>
            <a:r>
              <a:rPr lang="id"/>
              <a:t> Li'an (sumpah seorang suami atas nama Allah Swt. sebanyak 4 kali), jika suami </a:t>
            </a:r>
            <a:endParaRPr/>
          </a:p>
          <a:p>
            <a:pPr indent="0" lvl="0" marL="457200" rtl="0" algn="l">
              <a:spcBef>
                <a:spcPts val="1200"/>
              </a:spcBef>
              <a:spcAft>
                <a:spcPts val="0"/>
              </a:spcAft>
              <a:buNone/>
            </a:pPr>
            <a:r>
              <a:rPr lang="id"/>
              <a:t>menuduh istri berzina sedang dirinya tak mampu menghadirkan 4 saksi adil.</a:t>
            </a:r>
            <a:endParaRPr/>
          </a:p>
          <a:p>
            <a:pPr indent="0" lvl="0" marL="457200" rtl="0" algn="l">
              <a:spcBef>
                <a:spcPts val="1200"/>
              </a:spcBef>
              <a:spcAft>
                <a:spcPts val="0"/>
              </a:spcAft>
              <a:buNone/>
            </a:pPr>
            <a:r>
              <a:rPr b="1" lang="id"/>
              <a:t>c.</a:t>
            </a:r>
            <a:r>
              <a:rPr lang="id"/>
              <a:t> Tertuduh memaafkan.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7. Hikmah Diharamkan Qadzaf </a:t>
            </a:r>
            <a:endParaRPr/>
          </a:p>
        </p:txBody>
      </p:sp>
      <p:sp>
        <p:nvSpPr>
          <p:cNvPr id="125" name="Google Shape;125;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100"/>
              <a:t>Timbulnya efek negatif yang dimunculkan qadzaf adalah tercemarnya nama </a:t>
            </a:r>
            <a:endParaRPr sz="1100"/>
          </a:p>
          <a:p>
            <a:pPr indent="0" lvl="0" marL="0" rtl="0" algn="l">
              <a:spcBef>
                <a:spcPts val="1200"/>
              </a:spcBef>
              <a:spcAft>
                <a:spcPts val="0"/>
              </a:spcAft>
              <a:buNone/>
            </a:pPr>
            <a:r>
              <a:rPr lang="id" sz="1100"/>
              <a:t>baik tertuduh, serta jatuhnya harga diri dan kehormatannya di mata masyarakat. </a:t>
            </a:r>
            <a:endParaRPr sz="1100"/>
          </a:p>
          <a:p>
            <a:pPr indent="0" lvl="0" marL="0" rtl="0" algn="l">
              <a:spcBef>
                <a:spcPts val="1200"/>
              </a:spcBef>
              <a:spcAft>
                <a:spcPts val="0"/>
              </a:spcAft>
              <a:buNone/>
            </a:pPr>
            <a:r>
              <a:rPr lang="id" sz="1100"/>
              <a:t>Karenanya, Islam mengharamkan qadzaf dan menetapkan had yang berat bagi </a:t>
            </a:r>
            <a:endParaRPr sz="1100"/>
          </a:p>
          <a:p>
            <a:pPr indent="0" lvl="0" marL="0" rtl="0" algn="l">
              <a:spcBef>
                <a:spcPts val="1200"/>
              </a:spcBef>
              <a:spcAft>
                <a:spcPts val="0"/>
              </a:spcAft>
              <a:buNone/>
            </a:pPr>
            <a:r>
              <a:rPr lang="id" sz="1100"/>
              <a:t>pelakunya. Adapun beberapa hikmah terpenting penetapan had qadzaf adalah:</a:t>
            </a:r>
            <a:endParaRPr sz="1100"/>
          </a:p>
          <a:p>
            <a:pPr indent="0" lvl="0" marL="457200" rtl="0" algn="l">
              <a:spcBef>
                <a:spcPts val="1200"/>
              </a:spcBef>
              <a:spcAft>
                <a:spcPts val="0"/>
              </a:spcAft>
              <a:buNone/>
            </a:pPr>
            <a:r>
              <a:rPr b="1" lang="id" sz="1100"/>
              <a:t>a.</a:t>
            </a:r>
            <a:r>
              <a:rPr lang="id" sz="1100"/>
              <a:t> Menjaga kehormatan diri seseorang di mata masyarakat</a:t>
            </a:r>
            <a:endParaRPr sz="1100"/>
          </a:p>
          <a:p>
            <a:pPr indent="0" lvl="0" marL="457200" rtl="0" algn="l">
              <a:spcBef>
                <a:spcPts val="1200"/>
              </a:spcBef>
              <a:spcAft>
                <a:spcPts val="0"/>
              </a:spcAft>
              <a:buNone/>
            </a:pPr>
            <a:r>
              <a:rPr b="1" lang="id" sz="1100"/>
              <a:t>b.</a:t>
            </a:r>
            <a:r>
              <a:rPr lang="id" sz="1100"/>
              <a:t> Agar seseorang tidak begitu mudah melakukan kebohongan dengan cara </a:t>
            </a:r>
            <a:endParaRPr sz="1100"/>
          </a:p>
          <a:p>
            <a:pPr indent="0" lvl="0" marL="457200" rtl="0" algn="l">
              <a:spcBef>
                <a:spcPts val="1200"/>
              </a:spcBef>
              <a:spcAft>
                <a:spcPts val="0"/>
              </a:spcAft>
              <a:buNone/>
            </a:pPr>
            <a:r>
              <a:rPr lang="id" sz="1100"/>
              <a:t>menuduh orang lain berbuat zina</a:t>
            </a:r>
            <a:endParaRPr sz="1100"/>
          </a:p>
          <a:p>
            <a:pPr indent="0" lvl="0" marL="457200" rtl="0" algn="l">
              <a:spcBef>
                <a:spcPts val="1200"/>
              </a:spcBef>
              <a:spcAft>
                <a:spcPts val="0"/>
              </a:spcAft>
              <a:buNone/>
            </a:pPr>
            <a:r>
              <a:rPr b="1" lang="id" sz="1100"/>
              <a:t>c.</a:t>
            </a:r>
            <a:r>
              <a:rPr lang="id" sz="1100"/>
              <a:t> Agar si penuduh merasa jera dan sadar dari perbuatannya yang tidak terpuji</a:t>
            </a:r>
            <a:endParaRPr sz="1100"/>
          </a:p>
          <a:p>
            <a:pPr indent="0" lvl="0" marL="457200" rtl="0" algn="l">
              <a:spcBef>
                <a:spcPts val="1200"/>
              </a:spcBef>
              <a:spcAft>
                <a:spcPts val="0"/>
              </a:spcAft>
              <a:buNone/>
            </a:pPr>
            <a:r>
              <a:rPr b="1" lang="id" sz="1100"/>
              <a:t>d.</a:t>
            </a:r>
            <a:r>
              <a:rPr lang="id" sz="1100"/>
              <a:t> Menjaga keharmonisan pergaulan antar sesama anggota masyarakat</a:t>
            </a:r>
            <a:endParaRPr sz="1100"/>
          </a:p>
          <a:p>
            <a:pPr indent="0" lvl="0" marL="457200" rtl="0" algn="l">
              <a:spcBef>
                <a:spcPts val="1200"/>
              </a:spcBef>
              <a:spcAft>
                <a:spcPts val="0"/>
              </a:spcAft>
              <a:buNone/>
            </a:pPr>
            <a:r>
              <a:rPr b="1" lang="id" sz="1100"/>
              <a:t>e.</a:t>
            </a:r>
            <a:r>
              <a:rPr lang="id" sz="1100"/>
              <a:t> Mewujudkan keadilan dikalangan masyarakat berdasarkan hukum yang benar</a:t>
            </a:r>
            <a:endParaRPr sz="1100"/>
          </a:p>
          <a:p>
            <a:pPr indent="0" lvl="0" marL="0" rtl="0" algn="l">
              <a:spcBef>
                <a:spcPts val="1200"/>
              </a:spcBef>
              <a:spcAft>
                <a:spcPts val="12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Kesimpulan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Kesimpulan </a:t>
            </a:r>
            <a:endParaRPr/>
          </a:p>
        </p:txBody>
      </p:sp>
      <p:sp>
        <p:nvSpPr>
          <p:cNvPr id="136" name="Google Shape;136;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id"/>
              <a:t>Qadzaf</a:t>
            </a:r>
            <a:r>
              <a:rPr lang="id"/>
              <a:t> secara bahasa artinya adalah melempar dengan menggunakan batu atau yang sejenis. Adapun menurut istilah dalam hukum Islam, qadzaf adalah penisbatan yang dilakukan oleh seseorang terhadap orang lain kepada perbuatan zina. Dengan istilah lain yang lebih spesifik, qadzaf adalah penisbatan yang dilakukan oleh seorang yang mukallaf terhadap orang lain yang merdeka, orang baik-baik dan muslim, baligh, berakal dan mampu (melakukan persetubuhan) kepada perbuatan zina. </a:t>
            </a:r>
            <a:endParaRPr/>
          </a:p>
          <a:p>
            <a:pPr indent="0" lvl="0" marL="0" rtl="0" algn="l">
              <a:spcBef>
                <a:spcPts val="1200"/>
              </a:spcBef>
              <a:spcAft>
                <a:spcPts val="0"/>
              </a:spcAft>
              <a:buNone/>
            </a:pPr>
            <a:r>
              <a:rPr lang="id"/>
              <a:t>Qadzaf merupakan salah satu dosa besar yang diharamkan oleh syariat Islam. </a:t>
            </a:r>
            <a:endParaRPr/>
          </a:p>
          <a:p>
            <a:pPr indent="0" lvl="0" marL="0" rtl="0" algn="l">
              <a:spcBef>
                <a:spcPts val="1200"/>
              </a:spcBef>
              <a:spcAft>
                <a:spcPts val="0"/>
              </a:spcAft>
              <a:buNone/>
            </a:pPr>
            <a:r>
              <a:rPr lang="id"/>
              <a:t>Had (hukuman) bagi pelaku qadzaf adalah cambuk sebanyak 80 kali bagi yang merdeka, dan cambuk 40 kali bagi budak, karena hukuman budak setengah hukuman orang yang merdeka.</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Terimakasih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Tujuan Pembelajaran</a:t>
            </a:r>
            <a:endParaRPr/>
          </a:p>
        </p:txBody>
      </p:sp>
      <p:sp>
        <p:nvSpPr>
          <p:cNvPr id="63" name="Google Shape;63;p14"/>
          <p:cNvSpPr txBox="1"/>
          <p:nvPr>
            <p:ph idx="1" type="body"/>
          </p:nvPr>
        </p:nvSpPr>
        <p:spPr>
          <a:xfrm>
            <a:off x="311700" y="1389600"/>
            <a:ext cx="8339700" cy="3179400"/>
          </a:xfrm>
          <a:prstGeom prst="rect">
            <a:avLst/>
          </a:prstGeom>
        </p:spPr>
        <p:txBody>
          <a:bodyPr anchorCtr="0" anchor="t" bIns="91425" lIns="91425" spcFirstLastPara="1" rIns="91425" wrap="square" tIns="91425">
            <a:noAutofit/>
          </a:bodyPr>
          <a:lstStyle/>
          <a:p>
            <a:pPr indent="-342900" lvl="0" marL="457200" rtl="0" algn="l">
              <a:lnSpc>
                <a:spcPct val="146250"/>
              </a:lnSpc>
              <a:spcBef>
                <a:spcPts val="0"/>
              </a:spcBef>
              <a:spcAft>
                <a:spcPts val="0"/>
              </a:spcAft>
              <a:buClr>
                <a:srgbClr val="4E2800"/>
              </a:buClr>
              <a:buSzPts val="1800"/>
              <a:buAutoNum type="arabicPeriod"/>
            </a:pPr>
            <a:r>
              <a:rPr lang="id" sz="1800">
                <a:solidFill>
                  <a:srgbClr val="4E2800"/>
                </a:solidFill>
                <a:highlight>
                  <a:srgbClr val="FFFFFF"/>
                </a:highlight>
              </a:rPr>
              <a:t>Menjelaskan pengertian dan hukum qadzaf</a:t>
            </a:r>
            <a:endParaRPr sz="1800">
              <a:solidFill>
                <a:srgbClr val="4E2800"/>
              </a:solidFill>
              <a:highlight>
                <a:srgbClr val="FFFFFF"/>
              </a:highlight>
            </a:endParaRPr>
          </a:p>
          <a:p>
            <a:pPr indent="-342900" lvl="0" marL="457200" rtl="0" algn="l">
              <a:lnSpc>
                <a:spcPct val="146250"/>
              </a:lnSpc>
              <a:spcBef>
                <a:spcPts val="0"/>
              </a:spcBef>
              <a:spcAft>
                <a:spcPts val="0"/>
              </a:spcAft>
              <a:buClr>
                <a:srgbClr val="4E2800"/>
              </a:buClr>
              <a:buSzPts val="1800"/>
              <a:buAutoNum type="arabicPeriod"/>
            </a:pPr>
            <a:r>
              <a:rPr lang="id" sz="1800">
                <a:solidFill>
                  <a:srgbClr val="4E2800"/>
                </a:solidFill>
                <a:highlight>
                  <a:srgbClr val="FFFFFF"/>
                </a:highlight>
              </a:rPr>
              <a:t>Menjelaskan had qadzaf</a:t>
            </a:r>
            <a:endParaRPr sz="1800">
              <a:solidFill>
                <a:srgbClr val="4E2800"/>
              </a:solidFill>
              <a:highlight>
                <a:srgbClr val="FFFFFF"/>
              </a:highlight>
            </a:endParaRPr>
          </a:p>
          <a:p>
            <a:pPr indent="-342900" lvl="0" marL="457200" rtl="0" algn="l">
              <a:lnSpc>
                <a:spcPct val="146250"/>
              </a:lnSpc>
              <a:spcBef>
                <a:spcPts val="0"/>
              </a:spcBef>
              <a:spcAft>
                <a:spcPts val="0"/>
              </a:spcAft>
              <a:buClr>
                <a:srgbClr val="4E2800"/>
              </a:buClr>
              <a:buSzPts val="1800"/>
              <a:buAutoNum type="arabicPeriod"/>
            </a:pPr>
            <a:r>
              <a:rPr lang="id" sz="1800">
                <a:solidFill>
                  <a:srgbClr val="4E2800"/>
                </a:solidFill>
                <a:highlight>
                  <a:srgbClr val="FFFFFF"/>
                </a:highlight>
              </a:rPr>
              <a:t>Menyebutkan syarat gugurnya had qadzaf</a:t>
            </a:r>
            <a:endParaRPr sz="1800">
              <a:solidFill>
                <a:srgbClr val="4E2800"/>
              </a:solidFill>
              <a:highlight>
                <a:srgbClr val="FFFFFF"/>
              </a:highlight>
            </a:endParaRPr>
          </a:p>
          <a:p>
            <a:pPr indent="-342900" lvl="0" marL="457200" rtl="0" algn="l">
              <a:lnSpc>
                <a:spcPct val="146250"/>
              </a:lnSpc>
              <a:spcBef>
                <a:spcPts val="0"/>
              </a:spcBef>
              <a:spcAft>
                <a:spcPts val="0"/>
              </a:spcAft>
              <a:buClr>
                <a:srgbClr val="4E2800"/>
              </a:buClr>
              <a:buSzPts val="1800"/>
              <a:buAutoNum type="arabicPeriod"/>
            </a:pPr>
            <a:r>
              <a:rPr lang="id" sz="1800">
                <a:solidFill>
                  <a:srgbClr val="4E2800"/>
                </a:solidFill>
                <a:highlight>
                  <a:srgbClr val="FFFFFF"/>
                </a:highlight>
              </a:rPr>
              <a:t>Menjelaskan hikmah qadzaf</a:t>
            </a:r>
            <a:endParaRPr sz="1800">
              <a:solidFill>
                <a:srgbClr val="4E2800"/>
              </a:solidFill>
              <a:highlight>
                <a:srgbClr val="FFFFFF"/>
              </a:highlight>
            </a:endParaRPr>
          </a:p>
          <a:p>
            <a:pPr indent="0" lvl="0" marL="457200" rtl="0" algn="l">
              <a:spcBef>
                <a:spcPts val="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1</a:t>
            </a:r>
            <a:r>
              <a:rPr lang="id"/>
              <a:t>. Pengertian Qadzaf</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t>Qadzaf secara bahasa artinya adalah melempar dengan menggunakan batu atau </a:t>
            </a:r>
            <a:endParaRPr sz="1200"/>
          </a:p>
          <a:p>
            <a:pPr indent="0" lvl="0" marL="0" rtl="0" algn="l">
              <a:spcBef>
                <a:spcPts val="1200"/>
              </a:spcBef>
              <a:spcAft>
                <a:spcPts val="0"/>
              </a:spcAft>
              <a:buNone/>
            </a:pPr>
            <a:r>
              <a:rPr lang="id" sz="1200"/>
              <a:t>yang sejenis. Istilah ini kemudian digunakan untuk menunjukkan arti melempar </a:t>
            </a:r>
            <a:endParaRPr sz="1200"/>
          </a:p>
          <a:p>
            <a:pPr indent="0" lvl="0" marL="0" rtl="0" algn="l">
              <a:spcBef>
                <a:spcPts val="1200"/>
              </a:spcBef>
              <a:spcAft>
                <a:spcPts val="0"/>
              </a:spcAft>
              <a:buNone/>
            </a:pPr>
            <a:r>
              <a:rPr lang="id" sz="1200"/>
              <a:t>dengan sesuatu yang tidak menyenangkan, karena adanya sisi kesamaan antara batu </a:t>
            </a:r>
            <a:endParaRPr sz="1200"/>
          </a:p>
          <a:p>
            <a:pPr indent="0" lvl="0" marL="0" rtl="0" algn="l">
              <a:spcBef>
                <a:spcPts val="1200"/>
              </a:spcBef>
              <a:spcAft>
                <a:spcPts val="0"/>
              </a:spcAft>
              <a:buNone/>
            </a:pPr>
            <a:r>
              <a:rPr lang="id" sz="1200"/>
              <a:t>dengan sesuatu yang tidak menyenangkan, yaitu adanya dampak dan pengaruh dari </a:t>
            </a:r>
            <a:endParaRPr sz="1200"/>
          </a:p>
          <a:p>
            <a:pPr indent="0" lvl="0" marL="0" rtl="0" algn="l">
              <a:spcBef>
                <a:spcPts val="1200"/>
              </a:spcBef>
              <a:spcAft>
                <a:spcPts val="0"/>
              </a:spcAft>
              <a:buNone/>
            </a:pPr>
            <a:r>
              <a:rPr lang="id" sz="1200"/>
              <a:t>pelemparan dengan kedua hal tersebut. Pelemparan dengan menggunakan kedua hal </a:t>
            </a:r>
            <a:endParaRPr sz="1200"/>
          </a:p>
          <a:p>
            <a:pPr indent="0" lvl="0" marL="0" rtl="0" algn="l">
              <a:spcBef>
                <a:spcPts val="1200"/>
              </a:spcBef>
              <a:spcAft>
                <a:spcPts val="0"/>
              </a:spcAft>
              <a:buNone/>
            </a:pPr>
            <a:r>
              <a:rPr lang="id" sz="1200"/>
              <a:t>itu sama-sama menimbulkan rasa sakit. Jadi qadzaf dapat menyakiti orang lain melalui </a:t>
            </a:r>
            <a:endParaRPr sz="1200"/>
          </a:p>
          <a:p>
            <a:pPr indent="0" lvl="0" marL="0" rtl="0" algn="l">
              <a:spcBef>
                <a:spcPts val="1200"/>
              </a:spcBef>
              <a:spcAft>
                <a:spcPts val="0"/>
              </a:spcAft>
              <a:buNone/>
            </a:pPr>
            <a:r>
              <a:rPr lang="id" sz="1200"/>
              <a:t>perkataan.</a:t>
            </a:r>
            <a:endParaRPr sz="1200"/>
          </a:p>
          <a:p>
            <a:pPr indent="0" lvl="0" marL="0" rtl="0" algn="l">
              <a:spcBef>
                <a:spcPts val="1200"/>
              </a:spcBef>
              <a:spcAft>
                <a:spcPts val="0"/>
              </a:spcAft>
              <a:buNone/>
            </a:pPr>
            <a:r>
              <a:rPr lang="id" sz="1200"/>
              <a:t>Adapun menurut istilah dalam hukum Islam, qadzaf adalah penisbatan yang </a:t>
            </a:r>
            <a:endParaRPr sz="1200"/>
          </a:p>
          <a:p>
            <a:pPr indent="0" lvl="0" marL="0" rtl="0" algn="l">
              <a:spcBef>
                <a:spcPts val="1200"/>
              </a:spcBef>
              <a:spcAft>
                <a:spcPts val="1200"/>
              </a:spcAft>
              <a:buNone/>
            </a:pPr>
            <a:r>
              <a:rPr lang="id" sz="1200"/>
              <a:t>dilakukan oleh seseorang terhadap orang lain kepada perbuatan zina.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t>Dengan istilah </a:t>
            </a:r>
            <a:endParaRPr sz="1200"/>
          </a:p>
          <a:p>
            <a:pPr indent="0" lvl="0" marL="0" rtl="0" algn="l">
              <a:spcBef>
                <a:spcPts val="1200"/>
              </a:spcBef>
              <a:spcAft>
                <a:spcPts val="0"/>
              </a:spcAft>
              <a:buNone/>
            </a:pPr>
            <a:r>
              <a:rPr lang="id" sz="1200"/>
              <a:t>lain yang lebih spesifik, qadzaf adalah penisbatan yang dilakukan oleh seorang yang </a:t>
            </a:r>
            <a:endParaRPr sz="1200"/>
          </a:p>
          <a:p>
            <a:pPr indent="0" lvl="0" marL="0" rtl="0" algn="l">
              <a:spcBef>
                <a:spcPts val="1200"/>
              </a:spcBef>
              <a:spcAft>
                <a:spcPts val="0"/>
              </a:spcAft>
              <a:buNone/>
            </a:pPr>
            <a:r>
              <a:rPr lang="id" sz="1200"/>
              <a:t>mukallaf terhadap orang lain yang merdeka, orang baik-baik dan muslim, baligh, </a:t>
            </a:r>
            <a:endParaRPr sz="1200"/>
          </a:p>
          <a:p>
            <a:pPr indent="0" lvl="0" marL="0" rtl="0" algn="l">
              <a:spcBef>
                <a:spcPts val="1200"/>
              </a:spcBef>
              <a:spcAft>
                <a:spcPts val="0"/>
              </a:spcAft>
              <a:buNone/>
            </a:pPr>
            <a:r>
              <a:rPr lang="id" sz="1200"/>
              <a:t>berakal dan mampu (melakukan persetubuhan) kepada perbuatan zina.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2. Hukum Qadzaf </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d"/>
              <a:t>Qadzaf merupakan salah satu dosa besar yang diharamkan oleh syariat Islam. Di </a:t>
            </a:r>
            <a:endParaRPr/>
          </a:p>
          <a:p>
            <a:pPr indent="0" lvl="0" marL="0" rtl="0" algn="l">
              <a:spcBef>
                <a:spcPts val="1200"/>
              </a:spcBef>
              <a:spcAft>
                <a:spcPts val="0"/>
              </a:spcAft>
              <a:buNone/>
            </a:pPr>
            <a:r>
              <a:rPr lang="id"/>
              <a:t>antara dalil-dalil yang menegaskan keharaman qadzaf adalah:</a:t>
            </a:r>
            <a:endParaRPr/>
          </a:p>
          <a:p>
            <a:pPr indent="0" lvl="0" marL="0" rtl="0" algn="l">
              <a:spcBef>
                <a:spcPts val="1200"/>
              </a:spcBef>
              <a:spcAft>
                <a:spcPts val="0"/>
              </a:spcAft>
              <a:buNone/>
            </a:pPr>
            <a:r>
              <a:rPr lang="id"/>
              <a:t>Firman Allah Swt dalam an-Nur ayat 23:</a:t>
            </a:r>
            <a:endParaRPr/>
          </a:p>
          <a:p>
            <a:pPr indent="0" lvl="0" marL="0" rtl="0" algn="r">
              <a:spcBef>
                <a:spcPts val="1200"/>
              </a:spcBef>
              <a:spcAft>
                <a:spcPts val="0"/>
              </a:spcAft>
              <a:buNone/>
            </a:pPr>
            <a:r>
              <a:rPr lang="id">
                <a:latin typeface="Poppins Black"/>
                <a:ea typeface="Poppins Black"/>
                <a:cs typeface="Poppins Black"/>
                <a:sym typeface="Poppins Black"/>
              </a:rPr>
              <a:t>ِا َّن اَّلِذْي َنَي ْرُمْوَن اُْْل ْح َصٰن ِتاْل ٰغِفٰل ِتاْلُمْؤِمٰن ِتُل ِعُنْواِفىالُّدْنَيا َواْ َٰلِخَرِِۖةَوَلُه ْم َعَذا ب َع ِظْيم</a:t>
            </a:r>
            <a:r>
              <a:rPr lang="id"/>
              <a:t> ِّۙ</a:t>
            </a:r>
            <a:endParaRPr/>
          </a:p>
          <a:p>
            <a:pPr indent="0" lvl="0" marL="0" rtl="0" algn="l">
              <a:spcBef>
                <a:spcPts val="1200"/>
              </a:spcBef>
              <a:spcAft>
                <a:spcPts val="0"/>
              </a:spcAft>
              <a:buNone/>
            </a:pPr>
            <a:r>
              <a:rPr lang="id"/>
              <a:t>Artinya: "Sungguh, orang-orang yang menuduh perempuan-perempuan baik, yang lengah </a:t>
            </a:r>
            <a:endParaRPr/>
          </a:p>
          <a:p>
            <a:pPr indent="0" lvl="0" marL="0" rtl="0" algn="l">
              <a:spcBef>
                <a:spcPts val="1200"/>
              </a:spcBef>
              <a:spcAft>
                <a:spcPts val="0"/>
              </a:spcAft>
              <a:buNone/>
            </a:pPr>
            <a:r>
              <a:rPr lang="id"/>
              <a:t>dan beriman (dengan tuduhan berzina), mereka dilaknat di dunia dan di akhirat, dan mereka </a:t>
            </a:r>
            <a:endParaRPr/>
          </a:p>
          <a:p>
            <a:pPr indent="0" lvl="0" marL="0" rtl="0" algn="l">
              <a:spcBef>
                <a:spcPts val="1200"/>
              </a:spcBef>
              <a:spcAft>
                <a:spcPts val="0"/>
              </a:spcAft>
              <a:buNone/>
            </a:pPr>
            <a:r>
              <a:rPr lang="id"/>
              <a:t>akan mendapat azab yang besar." (QS.An-Nur [24]: 23)</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Sabda Rasulullah Saw. yang diriwayatkan Abu Hurairah r.a.: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1602650" y="2496475"/>
            <a:ext cx="4762500" cy="177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d"/>
              <a:t>Artinya: "Dari Abu Hurairah ra. Nabi bersabda : “Jauhilah olehmu tujuh (perkara) yang </a:t>
            </a:r>
            <a:endParaRPr/>
          </a:p>
          <a:p>
            <a:pPr indent="0" lvl="0" marL="0" rtl="0" algn="l">
              <a:spcBef>
                <a:spcPts val="1200"/>
              </a:spcBef>
              <a:spcAft>
                <a:spcPts val="0"/>
              </a:spcAft>
              <a:buNone/>
            </a:pPr>
            <a:r>
              <a:rPr lang="id"/>
              <a:t>membinasakan”, Nabi ditanya : “Apa saja perkara itu, ya Rasulullah?” Rasul menjawab : </a:t>
            </a:r>
            <a:endParaRPr/>
          </a:p>
          <a:p>
            <a:pPr indent="0" lvl="0" marL="0" rtl="0" algn="l">
              <a:spcBef>
                <a:spcPts val="1200"/>
              </a:spcBef>
              <a:spcAft>
                <a:spcPts val="0"/>
              </a:spcAft>
              <a:buNone/>
            </a:pPr>
            <a:r>
              <a:rPr lang="id"/>
              <a:t>“Menyekutukan Allah, sihir, membunuh jiwa yang diharamkan Allah kecuali dengan jalan </a:t>
            </a:r>
            <a:endParaRPr/>
          </a:p>
          <a:p>
            <a:pPr indent="0" lvl="0" marL="0" rtl="0" algn="l">
              <a:spcBef>
                <a:spcPts val="1200"/>
              </a:spcBef>
              <a:spcAft>
                <a:spcPts val="0"/>
              </a:spcAft>
              <a:buNone/>
            </a:pPr>
            <a:r>
              <a:rPr lang="id"/>
              <a:t>yang sah menurut syara’, memakan harta anak yatim, berpaling dari medan perang, dan </a:t>
            </a:r>
            <a:endParaRPr/>
          </a:p>
          <a:p>
            <a:pPr indent="0" lvl="0" marL="0" rtl="0" algn="l">
              <a:spcBef>
                <a:spcPts val="1200"/>
              </a:spcBef>
              <a:spcAft>
                <a:spcPts val="0"/>
              </a:spcAft>
              <a:buNone/>
            </a:pPr>
            <a:r>
              <a:rPr lang="id"/>
              <a:t>menuduh zina wanita baik-baik yang tak pernah ingat berbuat keji, lagi beriman." (H.R. AlBukhari dan Muslim)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3. Had Qadzaf </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300"/>
              <a:t>Had (hukuman) bagi pelaku qadzaf adalah cambuk sebanyak 80 kali bagi yang </a:t>
            </a:r>
            <a:endParaRPr sz="1300"/>
          </a:p>
          <a:p>
            <a:pPr indent="0" lvl="0" marL="0" rtl="0" algn="l">
              <a:spcBef>
                <a:spcPts val="1200"/>
              </a:spcBef>
              <a:spcAft>
                <a:spcPts val="0"/>
              </a:spcAft>
              <a:buNone/>
            </a:pPr>
            <a:r>
              <a:rPr lang="id" sz="1300"/>
              <a:t>merdeka, dan cambuk 40 kali bagi budak, karena hukuman budak setengah hukuman </a:t>
            </a:r>
            <a:endParaRPr sz="1300"/>
          </a:p>
          <a:p>
            <a:pPr indent="0" lvl="0" marL="0" rtl="0" algn="l">
              <a:spcBef>
                <a:spcPts val="1200"/>
              </a:spcBef>
              <a:spcAft>
                <a:spcPts val="0"/>
              </a:spcAft>
              <a:buNone/>
            </a:pPr>
            <a:r>
              <a:rPr lang="id" sz="1300"/>
              <a:t>orang yang merdeka.</a:t>
            </a:r>
            <a:endParaRPr sz="1300"/>
          </a:p>
          <a:p>
            <a:pPr indent="0" lvl="0" marL="0" rtl="0" algn="l">
              <a:spcBef>
                <a:spcPts val="1200"/>
              </a:spcBef>
              <a:spcAft>
                <a:spcPts val="1200"/>
              </a:spcAft>
              <a:buNone/>
            </a:pPr>
            <a:r>
              <a:t/>
            </a:r>
            <a:endParaRPr sz="1000"/>
          </a:p>
        </p:txBody>
      </p:sp>
      <p:pic>
        <p:nvPicPr>
          <p:cNvPr id="101" name="Google Shape;101;p20"/>
          <p:cNvPicPr preferRelativeResize="0"/>
          <p:nvPr/>
        </p:nvPicPr>
        <p:blipFill>
          <a:blip r:embed="rId3">
            <a:alphaModFix/>
          </a:blip>
          <a:stretch>
            <a:fillRect/>
          </a:stretch>
        </p:blipFill>
        <p:spPr>
          <a:xfrm>
            <a:off x="1458988" y="2571750"/>
            <a:ext cx="4772025" cy="127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t>Artinya: "Dan orang-orang yang menuduh perempuan-perempuan yang baik (berzina) dan </a:t>
            </a:r>
            <a:endParaRPr sz="1400"/>
          </a:p>
          <a:p>
            <a:pPr indent="0" lvl="0" marL="0" rtl="0" algn="l">
              <a:spcBef>
                <a:spcPts val="1200"/>
              </a:spcBef>
              <a:spcAft>
                <a:spcPts val="0"/>
              </a:spcAft>
              <a:buNone/>
            </a:pPr>
            <a:r>
              <a:rPr lang="id" sz="1400"/>
              <a:t>mereka tidak mendatangkan empat orang saksi, maka deralah mereka delapan puluh kali, dan </a:t>
            </a:r>
            <a:endParaRPr sz="1400"/>
          </a:p>
          <a:p>
            <a:pPr indent="0" lvl="0" marL="0" rtl="0" algn="l">
              <a:spcBef>
                <a:spcPts val="1200"/>
              </a:spcBef>
              <a:spcAft>
                <a:spcPts val="0"/>
              </a:spcAft>
              <a:buNone/>
            </a:pPr>
            <a:r>
              <a:rPr lang="id" sz="1400"/>
              <a:t>janganlah kamu terima kesaksian mereka untuk selama-lamanya. Mereka itulah orang-orang </a:t>
            </a:r>
            <a:endParaRPr sz="1400"/>
          </a:p>
          <a:p>
            <a:pPr indent="0" lvl="0" marL="0" rtl="0" algn="l">
              <a:spcBef>
                <a:spcPts val="1200"/>
              </a:spcBef>
              <a:spcAft>
                <a:spcPts val="0"/>
              </a:spcAft>
              <a:buNone/>
            </a:pPr>
            <a:r>
              <a:rPr lang="id" sz="1400"/>
              <a:t>yang fasik," (QS. An-Nur [24]: 4)</a:t>
            </a:r>
            <a:endParaRPr sz="1400"/>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