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374" r:id="rId2"/>
    <p:sldId id="383" r:id="rId3"/>
    <p:sldId id="375" r:id="rId4"/>
    <p:sldId id="381" r:id="rId5"/>
    <p:sldId id="380" r:id="rId6"/>
    <p:sldId id="382" r:id="rId7"/>
    <p:sldId id="379" r:id="rId8"/>
    <p:sldId id="385" r:id="rId9"/>
    <p:sldId id="384" r:id="rId10"/>
    <p:sldId id="391" r:id="rId11"/>
    <p:sldId id="386" r:id="rId12"/>
    <p:sldId id="387" r:id="rId13"/>
    <p:sldId id="388" r:id="rId14"/>
    <p:sldId id="390" r:id="rId15"/>
    <p:sldId id="389" r:id="rId16"/>
    <p:sldId id="367" r:id="rId17"/>
    <p:sldId id="392" r:id="rId18"/>
    <p:sldId id="393" r:id="rId19"/>
  </p:sldIdLst>
  <p:sldSz cx="9144000" cy="6858000" type="screen4x3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eu de base" id="{F8BD0F3C-EC1E-44C3-A83F-58EEB2EC689C}">
          <p14:sldIdLst>
            <p14:sldId id="374"/>
            <p14:sldId id="383"/>
            <p14:sldId id="375"/>
            <p14:sldId id="381"/>
            <p14:sldId id="380"/>
            <p14:sldId id="382"/>
            <p14:sldId id="379"/>
            <p14:sldId id="385"/>
            <p14:sldId id="384"/>
            <p14:sldId id="391"/>
            <p14:sldId id="386"/>
            <p14:sldId id="387"/>
            <p14:sldId id="388"/>
            <p14:sldId id="390"/>
            <p14:sldId id="389"/>
            <p14:sldId id="367"/>
            <p14:sldId id="392"/>
            <p14:sldId id="393"/>
          </p14:sldIdLst>
        </p14:section>
        <p14:section name="Plus de détails" id="{8329E751-65D2-4DDB-A467-F27362C1BF2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9827" autoAdjust="0"/>
  </p:normalViewPr>
  <p:slideViewPr>
    <p:cSldViewPr>
      <p:cViewPr>
        <p:scale>
          <a:sx n="121" d="100"/>
          <a:sy n="121" d="100"/>
        </p:scale>
        <p:origin x="-2856" y="-10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7A58F-E690-4F67-9DC0-54B1FFEF522D}" type="datetimeFigureOut">
              <a:rPr lang="fr-FR" smtClean="0"/>
              <a:t>03/02/15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49F52-F8B7-4911-BA9B-078D798E46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3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076B-E44D-4181-B5EF-01F0DB2916F7}" type="datetimeFigureOut">
              <a:rPr lang="fr-FR" smtClean="0"/>
              <a:t>03/02/15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97C71-586F-4E19-B526-CB0A25F1B7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83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Alternative </a:t>
            </a:r>
            <a:r>
              <a:rPr lang="fr-FR" baseline="0" dirty="0" smtClean="0"/>
              <a:t>de titre : Innovation </a:t>
            </a:r>
            <a:r>
              <a:rPr lang="fr-FR" baseline="0" dirty="0" err="1" smtClean="0"/>
              <a:t>comes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b&lt;&gt;</a:t>
            </a:r>
            <a:r>
              <a:rPr lang="fr-FR" baseline="0" smtClean="0"/>
              <a:t>com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97C71-586F-4E19-B526-CB0A25F1B7B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9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Mission : insister</a:t>
            </a:r>
            <a:r>
              <a:rPr lang="fr-FR" baseline="0" dirty="0" smtClean="0"/>
              <a:t> sur le « développement et la mise sur le marché », un IRT n’est pas un simple institut de recherche, nous sommes tournés vers les résultats.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Selon le public, on peut aussi mentionner notre ambition « innover pour le bien commun »</a:t>
            </a:r>
            <a:r>
              <a:rPr lang="fr-FR" dirty="0" smtClean="0"/>
              <a:t> : création</a:t>
            </a:r>
            <a:r>
              <a:rPr lang="fr-FR" baseline="0" dirty="0" smtClean="0"/>
              <a:t> de valeurs bénéficiant à tous, à l’état, à notre région Bretagne.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97C71-586F-4E19-B526-CB0A25F1B7B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10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Mission : insister</a:t>
            </a:r>
            <a:r>
              <a:rPr lang="fr-FR" baseline="0" dirty="0" smtClean="0"/>
              <a:t> sur le « développement et la mise sur le marché », un IRT n’est pas un simple institut de recherche, nous sommes tournés vers les résultats.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Selon le public, on peut aussi mentionner notre ambition « innover pour le bien commun »</a:t>
            </a:r>
            <a:r>
              <a:rPr lang="fr-FR" dirty="0" smtClean="0"/>
              <a:t> : création</a:t>
            </a:r>
            <a:r>
              <a:rPr lang="fr-FR" baseline="0" dirty="0" smtClean="0"/>
              <a:t> de valeurs bénéficiant à tous, à l’état, à notre région Bretagne.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97C71-586F-4E19-B526-CB0A25F1B7B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10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Mission : insister</a:t>
            </a:r>
            <a:r>
              <a:rPr lang="fr-FR" baseline="0" dirty="0" smtClean="0"/>
              <a:t> sur le « développement et la mise sur le marché », un IRT n’est pas un simple institut de recherche, nous sommes tournés vers les résultats.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Selon le public, on peut aussi mentionner notre ambition « innover pour le bien commun »</a:t>
            </a:r>
            <a:r>
              <a:rPr lang="fr-FR" dirty="0" smtClean="0"/>
              <a:t> : création</a:t>
            </a:r>
            <a:r>
              <a:rPr lang="fr-FR" baseline="0" dirty="0" smtClean="0"/>
              <a:t> de valeurs bénéficiant à tous, à l’état, à notre région Bretagne.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97C71-586F-4E19-B526-CB0A25F1B7B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10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Mission : insister</a:t>
            </a:r>
            <a:r>
              <a:rPr lang="fr-FR" baseline="0" dirty="0" smtClean="0"/>
              <a:t> sur le « développement et la mise sur le marché », un IRT n’est pas un simple institut de recherche, nous sommes tournés vers les résultats.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Selon le public, on peut aussi mentionner notre ambition « innover pour le bien commun »</a:t>
            </a:r>
            <a:r>
              <a:rPr lang="fr-FR" dirty="0" smtClean="0"/>
              <a:t> : création</a:t>
            </a:r>
            <a:r>
              <a:rPr lang="fr-FR" baseline="0" dirty="0" smtClean="0"/>
              <a:t> de valeurs bénéficiant à tous, à l’état, à notre région Bretagne.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97C71-586F-4E19-B526-CB0A25F1B7B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10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97C71-586F-4E19-B526-CB0A25F1B7B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40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57200" y="3726160"/>
            <a:ext cx="8229600" cy="1143000"/>
          </a:xfr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Emmanuel Cordonnier</a:t>
            </a:r>
          </a:p>
        </p:txBody>
      </p:sp>
      <p:pic>
        <p:nvPicPr>
          <p:cNvPr id="10" name="Picture 2" descr="C:\Users\djugon\Documents\Platefome de marque\Chevalvert\Logo\BCOM-20130705-LOGO-Blan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760640" cy="15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jugon\Documents\Platefome de marque\Chevalvert\Logo\BCOM-20130705-LOGO-Blan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760640" cy="15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03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5800" y="2060848"/>
            <a:ext cx="7772400" cy="2736304"/>
          </a:xfrm>
        </p:spPr>
        <p:txBody>
          <a:bodyPr anchor="ctr" anchorCtr="0">
            <a:normAutofit/>
          </a:bodyPr>
          <a:lstStyle>
            <a:lvl1pPr algn="ctr">
              <a:defRPr lang="fr-FR" sz="7200" b="0" dirty="0"/>
            </a:lvl1pPr>
          </a:lstStyle>
          <a:p>
            <a:r>
              <a:rPr lang="fr-FR" dirty="0" smtClean="0"/>
              <a:t>Titre chapitre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6" y="240953"/>
            <a:ext cx="1330662" cy="418094"/>
          </a:xfrm>
          <a:prstGeom prst="rect">
            <a:avLst/>
          </a:prstGeom>
        </p:spPr>
      </p:pic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4"/>
                </a:solidFill>
              </a:rPr>
              <a:t>/</a:t>
            </a:r>
            <a:r>
              <a:rPr lang="fr-FR" dirty="0" smtClean="0"/>
              <a:t> </a:t>
            </a:r>
            <a:fld id="{D3C871FE-AB39-1244-A226-F36A2AF09195}" type="slidenum">
              <a:rPr lang="fr-FR" smtClean="0">
                <a:solidFill>
                  <a:srgbClr val="FFFFFF"/>
                </a:solidFill>
              </a:rPr>
              <a:t>‹#›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Diffusion : confidentiel</a:t>
            </a:r>
          </a:p>
        </p:txBody>
      </p:sp>
      <p:sp>
        <p:nvSpPr>
          <p:cNvPr id="12" name="Espace réservé de la date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mtClean="0"/>
              <a:pPr/>
              <a:t>03/02/15</a:t>
            </a:fld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6" y="240953"/>
            <a:ext cx="1330662" cy="418094"/>
          </a:xfrm>
          <a:prstGeom prst="rect">
            <a:avLst/>
          </a:prstGeom>
        </p:spPr>
      </p:pic>
      <p:sp>
        <p:nvSpPr>
          <p:cNvPr id="16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4"/>
                </a:solidFill>
              </a:rPr>
              <a:t>/</a:t>
            </a:r>
            <a:r>
              <a:rPr lang="fr-FR" dirty="0" smtClean="0"/>
              <a:t> </a:t>
            </a:r>
            <a:fld id="{D3C871FE-AB39-1244-A226-F36A2AF09195}" type="slidenum">
              <a:rPr lang="fr-FR" smtClean="0">
                <a:solidFill>
                  <a:srgbClr val="FFFFFF"/>
                </a:solidFill>
              </a:rPr>
              <a:t>‹#›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Diffusion : confidentiel</a:t>
            </a:r>
          </a:p>
        </p:txBody>
      </p:sp>
      <p:sp>
        <p:nvSpPr>
          <p:cNvPr id="18" name="Espace réservé de la date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mtClean="0"/>
              <a:pPr/>
              <a:t>03/02/15</a:t>
            </a:fld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6" y="240953"/>
            <a:ext cx="1330662" cy="418094"/>
          </a:xfrm>
          <a:prstGeom prst="rect">
            <a:avLst/>
          </a:prstGeom>
        </p:spPr>
      </p:pic>
      <p:sp>
        <p:nvSpPr>
          <p:cNvPr id="22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4"/>
                </a:solidFill>
              </a:rPr>
              <a:t>/</a:t>
            </a:r>
            <a:r>
              <a:rPr lang="fr-FR" dirty="0" smtClean="0"/>
              <a:t> </a:t>
            </a:r>
            <a:fld id="{D3C871FE-AB39-1244-A226-F36A2AF09195}" type="slidenum">
              <a:rPr lang="fr-FR" smtClean="0">
                <a:solidFill>
                  <a:srgbClr val="FFFFFF"/>
                </a:solidFill>
              </a:rPr>
              <a:t>‹#›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Diffusion : confidentiel</a:t>
            </a:r>
          </a:p>
        </p:txBody>
      </p:sp>
      <p:sp>
        <p:nvSpPr>
          <p:cNvPr id="24" name="Espace réservé de la date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mtClean="0"/>
              <a:pPr/>
              <a:t>03/02/15</a:t>
            </a:fld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4"/>
                </a:solidFill>
              </a:rPr>
              <a:t>/</a:t>
            </a:r>
            <a:r>
              <a:rPr lang="fr-FR" dirty="0" smtClean="0"/>
              <a:t> </a:t>
            </a:r>
            <a:fld id="{D3C871FE-AB39-1244-A226-F36A2AF09195}" type="slidenum">
              <a:rPr lang="fr-FR" smtClean="0">
                <a:solidFill>
                  <a:srgbClr val="FFFFFF"/>
                </a:solidFill>
              </a:rPr>
              <a:t>‹#›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Diffusion : confidentiel</a:t>
            </a:r>
          </a:p>
        </p:txBody>
      </p:sp>
      <p:sp>
        <p:nvSpPr>
          <p:cNvPr id="30" name="Espace réservé de la date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mtClean="0"/>
              <a:pPr/>
              <a:t>03/02/15</a:t>
            </a:fld>
            <a:endParaRPr lang="fr-FR" dirty="0"/>
          </a:p>
        </p:txBody>
      </p:sp>
      <p:pic>
        <p:nvPicPr>
          <p:cNvPr id="31" name="Picture 2" descr="C:\Users\djugon\Documents\Platefome de marque\Chevalvert\Logo\BCOM-20130705-LOGO-Blan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488"/>
            <a:ext cx="1272829" cy="3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 userDrawn="1"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 userDrawn="1"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space réservé du numéro de diapositive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4"/>
                </a:solidFill>
              </a:rPr>
              <a:t>/</a:t>
            </a:r>
            <a:r>
              <a:rPr lang="fr-FR" dirty="0" smtClean="0"/>
              <a:t> </a:t>
            </a:r>
            <a:fld id="{D3C871FE-AB39-1244-A226-F36A2AF09195}" type="slidenum">
              <a:rPr lang="fr-FR" smtClean="0">
                <a:solidFill>
                  <a:srgbClr val="FFFFFF"/>
                </a:solidFill>
              </a:rPr>
              <a:t>‹#›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4" name="ZoneTexte 33"/>
          <p:cNvSpPr txBox="1"/>
          <p:nvPr userDrawn="1"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Diffusion : confidentiel</a:t>
            </a:r>
          </a:p>
        </p:txBody>
      </p:sp>
      <p:sp>
        <p:nvSpPr>
          <p:cNvPr id="35" name="Espace réservé de la date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mtClean="0"/>
              <a:pPr/>
              <a:t>03/02/15</a:t>
            </a:fld>
            <a:endParaRPr lang="fr-FR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 userDrawn="1"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space réservé du numéro de diapositive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4"/>
                </a:solidFill>
              </a:rPr>
              <a:t>/</a:t>
            </a:r>
            <a:r>
              <a:rPr lang="fr-FR" dirty="0" smtClean="0"/>
              <a:t> </a:t>
            </a:r>
            <a:fld id="{D3C871FE-AB39-1244-A226-F36A2AF09195}" type="slidenum">
              <a:rPr lang="fr-FR" smtClean="0">
                <a:solidFill>
                  <a:srgbClr val="FFFFFF"/>
                </a:solidFill>
              </a:rPr>
              <a:t>‹#›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9" name="ZoneTexte 38"/>
          <p:cNvSpPr txBox="1"/>
          <p:nvPr userDrawn="1"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Diffusion : confidentiel</a:t>
            </a:r>
          </a:p>
        </p:txBody>
      </p:sp>
      <p:sp>
        <p:nvSpPr>
          <p:cNvPr id="40" name="Espace réservé de la date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mtClean="0"/>
              <a:pPr/>
              <a:t>03/02/15</a:t>
            </a:fld>
            <a:endParaRPr lang="fr-FR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 userDrawn="1"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space réservé du numéro de diapositive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4"/>
                </a:solidFill>
              </a:rPr>
              <a:t>/</a:t>
            </a:r>
            <a:r>
              <a:rPr lang="fr-FR" dirty="0" smtClean="0"/>
              <a:t> </a:t>
            </a:r>
            <a:fld id="{D3C871FE-AB39-1244-A226-F36A2AF09195}" type="slidenum">
              <a:rPr lang="fr-FR" smtClean="0">
                <a:solidFill>
                  <a:srgbClr val="FFFFFF"/>
                </a:solidFill>
              </a:rPr>
              <a:t>‹#›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4" name="ZoneTexte 43"/>
          <p:cNvSpPr txBox="1"/>
          <p:nvPr userDrawn="1"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Diffusion : confidentiel</a:t>
            </a:r>
          </a:p>
        </p:txBody>
      </p:sp>
      <p:sp>
        <p:nvSpPr>
          <p:cNvPr id="45" name="Espace réservé de la date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mtClean="0"/>
              <a:pPr/>
              <a:t>03/02/15</a:t>
            </a:fld>
            <a:endParaRPr lang="fr-FR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space réservé du numéro de diapositive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fr-FR" sz="1200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fld id="{D3C871FE-AB39-1244-A226-F36A2AF09195}" type="slidenum">
              <a:rPr lang="fr-FR" sz="1200" smtClean="0">
                <a:solidFill>
                  <a:srgbClr val="FFFFFF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fr-FR" sz="1200" dirty="0">
              <a:solidFill>
                <a:srgbClr val="FFFFFF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ZoneTexte 48"/>
          <p:cNvSpPr txBox="1"/>
          <p:nvPr userDrawn="1"/>
        </p:nvSpPr>
        <p:spPr>
          <a:xfrm>
            <a:off x="3131840" y="63813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Diffusion : Confidentiel</a:t>
            </a:r>
          </a:p>
        </p:txBody>
      </p:sp>
      <p:sp>
        <p:nvSpPr>
          <p:cNvPr id="50" name="Espace réservé de la date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z="120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pPr/>
              <a:t>03/02/15</a:t>
            </a:fld>
            <a:endParaRPr lang="fr-FR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" name="Picture 2" descr="C:\Users\djugon\Documents\Platefome de marque\Chevalvert\Logo\BCOM-20130705-LOGO-Blan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488"/>
            <a:ext cx="1272829" cy="3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79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4"/>
              </a:buClr>
              <a:buSzPct val="150000"/>
              <a:buFont typeface="Bcom" pitchFamily="50" charset="0"/>
              <a:buChar char="›"/>
              <a:defRPr/>
            </a:lvl1pPr>
            <a:lvl2pPr marL="742950" indent="-285750">
              <a:buClr>
                <a:schemeClr val="accent4"/>
              </a:buClr>
              <a:buSzPct val="150000"/>
              <a:buFont typeface="Bcom" pitchFamily="50" charset="0"/>
              <a:buChar char="•"/>
              <a:defRPr/>
            </a:lvl2pPr>
            <a:lvl3pPr marL="1143000" indent="-228600">
              <a:buClr>
                <a:schemeClr val="accent4"/>
              </a:buClr>
              <a:buSzPct val="150000"/>
              <a:buFont typeface="Bcom" pitchFamily="50" charset="0"/>
              <a:buChar char="-"/>
              <a:defRPr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mtClean="0"/>
              <a:pPr/>
              <a:t>03/02/15</a:t>
            </a:fld>
            <a:endParaRPr lang="fr-FR" dirty="0"/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4"/>
                </a:solidFill>
              </a:rPr>
              <a:t>/</a:t>
            </a:r>
            <a:r>
              <a:rPr lang="fr-FR" dirty="0" smtClean="0"/>
              <a:t> </a:t>
            </a:r>
            <a:fld id="{FC3493DE-FD72-5F43-969C-97296133AA89}" type="slidenum">
              <a:rPr lang="fr-FR" smtClean="0">
                <a:solidFill>
                  <a:schemeClr val="bg1"/>
                </a:solidFill>
              </a:rPr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6" y="240953"/>
            <a:ext cx="1330662" cy="4180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202630"/>
            <a:ext cx="6203032" cy="490066"/>
          </a:xfrm>
        </p:spPr>
        <p:txBody>
          <a:bodyPr>
            <a:normAutofit/>
          </a:bodyPr>
          <a:lstStyle>
            <a:lvl1pPr algn="r"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Diffusion : confidentiel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e la date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mtClean="0"/>
              <a:pPr/>
              <a:t>03/02/15</a:t>
            </a:fld>
            <a:endParaRPr lang="fr-FR" dirty="0"/>
          </a:p>
        </p:txBody>
      </p:sp>
      <p:sp>
        <p:nvSpPr>
          <p:cNvPr id="15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4"/>
                </a:solidFill>
              </a:rPr>
              <a:t>/</a:t>
            </a:r>
            <a:r>
              <a:rPr lang="fr-FR" dirty="0" smtClean="0"/>
              <a:t> </a:t>
            </a:r>
            <a:fld id="{FC3493DE-FD72-5F43-969C-97296133AA89}" type="slidenum">
              <a:rPr lang="fr-FR" smtClean="0">
                <a:solidFill>
                  <a:schemeClr val="bg1"/>
                </a:solidFill>
              </a:rPr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6" y="240953"/>
            <a:ext cx="1330662" cy="41809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Diffusion : confidentiel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e la date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mtClean="0"/>
              <a:pPr/>
              <a:t>03/02/15</a:t>
            </a:fld>
            <a:endParaRPr lang="fr-FR" dirty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4"/>
                </a:solidFill>
              </a:rPr>
              <a:t>/</a:t>
            </a:r>
            <a:r>
              <a:rPr lang="fr-FR" dirty="0" smtClean="0"/>
              <a:t> </a:t>
            </a:r>
            <a:fld id="{FC3493DE-FD72-5F43-969C-97296133AA89}" type="slidenum">
              <a:rPr lang="fr-FR" smtClean="0">
                <a:solidFill>
                  <a:schemeClr val="bg1"/>
                </a:solidFill>
              </a:rPr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6" y="240953"/>
            <a:ext cx="1330662" cy="41809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Diffusion : confidentiel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e la date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mtClean="0"/>
              <a:pPr/>
              <a:t>03/02/15</a:t>
            </a:fld>
            <a:endParaRPr lang="fr-FR" dirty="0"/>
          </a:p>
        </p:txBody>
      </p:sp>
      <p:sp>
        <p:nvSpPr>
          <p:cNvPr id="27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4"/>
                </a:solidFill>
              </a:rPr>
              <a:t>/</a:t>
            </a:r>
            <a:r>
              <a:rPr lang="fr-FR" dirty="0" smtClean="0"/>
              <a:t> </a:t>
            </a:r>
            <a:fld id="{FC3493DE-FD72-5F43-969C-97296133AA89}" type="slidenum">
              <a:rPr lang="fr-FR" smtClean="0">
                <a:solidFill>
                  <a:schemeClr val="bg1"/>
                </a:solidFill>
              </a:rPr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Diffusion : confidentiel</a:t>
            </a:r>
          </a:p>
        </p:txBody>
      </p:sp>
      <p:pic>
        <p:nvPicPr>
          <p:cNvPr id="31" name="Picture 2" descr="C:\Users\djugon\Documents\Platefome de marque\Chevalvert\Logo\BCOM-20130705-LOGO-Blan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488"/>
            <a:ext cx="1272829" cy="3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 userDrawn="1"/>
        </p:nvSpPr>
        <p:spPr>
          <a:xfrm>
            <a:off x="0" y="6165304"/>
            <a:ext cx="9144000" cy="70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space réservé de la date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534B55-1377-451B-9E66-ABB0171E914B}" type="datetimeFigureOut">
              <a:rPr lang="fr-FR" sz="120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pPr/>
              <a:t>03/02/15</a:t>
            </a:fld>
            <a:endParaRPr lang="fr-FR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Espace réservé du numéro de diapositive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>
                <a:solidFill>
                  <a:schemeClr val="accent4"/>
                </a:solidFill>
              </a:rPr>
              <a:t>/</a:t>
            </a:r>
            <a:r>
              <a:rPr lang="fr-FR" sz="1200" dirty="0" smtClean="0"/>
              <a:t> </a:t>
            </a:r>
            <a:fld id="{FC3493DE-FD72-5F43-969C-97296133AA89}" type="slidenum">
              <a:rPr lang="fr-FR" sz="1200" smtClean="0">
                <a:solidFill>
                  <a:schemeClr val="bg1"/>
                </a:solidFill>
              </a:rPr>
              <a:t>‹#›</a:t>
            </a:fld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 userDrawn="1"/>
        </p:nvSpPr>
        <p:spPr>
          <a:xfrm>
            <a:off x="3131840" y="63813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Diffusion : Confidentiel</a:t>
            </a:r>
          </a:p>
        </p:txBody>
      </p:sp>
      <p:pic>
        <p:nvPicPr>
          <p:cNvPr id="35" name="Picture 2" descr="C:\Users\djugon\Documents\Platefome de marque\Chevalvert\Logo\BCOM-20130705-LOGO-Blan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488"/>
            <a:ext cx="1272829" cy="3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0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de f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 userDrawn="1"/>
        </p:nvSpPr>
        <p:spPr>
          <a:xfrm>
            <a:off x="3131840" y="638132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com" pitchFamily="50" charset="0"/>
              </a:rPr>
              <a:t>www.b-com.com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80000" y="2350800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latin typeface="Bcom" pitchFamily="50" charset="0"/>
              </a:rPr>
              <a:t>Merci / </a:t>
            </a:r>
            <a:r>
              <a:rPr lang="fr-FR" sz="8000" b="1" dirty="0" err="1" smtClean="0">
                <a:latin typeface="Bcom" pitchFamily="50" charset="0"/>
              </a:rPr>
              <a:t>Thanks</a:t>
            </a:r>
            <a:endParaRPr lang="fr-FR" sz="8000" b="1" dirty="0">
              <a:latin typeface="Bco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6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6B68560E-EE8D-4354-85B8-08729F7AE1F2}" type="datetime1">
              <a:rPr lang="fr-FR" smtClean="0"/>
              <a:pPr/>
              <a:t>03/02/15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17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0" dirty="0" smtClean="0">
                <a:solidFill>
                  <a:schemeClr val="accent4"/>
                </a:solidFill>
              </a:rPr>
              <a:t>{ </a:t>
            </a:r>
            <a:r>
              <a:rPr lang="fr-FR" sz="3200" dirty="0" smtClean="0"/>
              <a:t>e-santé – 1 an, 3 ans et 5 ans </a:t>
            </a:r>
            <a:br>
              <a:rPr lang="fr-FR" sz="3200" dirty="0" smtClean="0"/>
            </a:br>
            <a:r>
              <a:rPr lang="fr-FR" sz="3200" dirty="0" smtClean="0"/>
              <a:t>CA 29 janvier 2015 </a:t>
            </a:r>
            <a:r>
              <a:rPr lang="fr-FR" sz="3200" b="0" dirty="0" smtClean="0">
                <a:solidFill>
                  <a:schemeClr val="accent4"/>
                </a:solidFill>
              </a:rPr>
              <a:t>}</a:t>
            </a:r>
            <a:endParaRPr lang="fr-FR" sz="3200" b="0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4294967295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fld id="{6DFA7BD8-0FCB-47C4-9CB2-5B3B6A00CD06}" type="datetime1">
              <a:rPr lang="fr-FR" smtClean="0"/>
              <a:t>03/02/15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15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586905"/>
              </p:ext>
            </p:extLst>
          </p:nvPr>
        </p:nvGraphicFramePr>
        <p:xfrm>
          <a:off x="457200" y="1600200"/>
          <a:ext cx="8291263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237"/>
                <a:gridCol w="3376553"/>
                <a:gridCol w="1028114"/>
                <a:gridCol w="720080"/>
                <a:gridCol w="1008112"/>
                <a:gridCol w="936104"/>
                <a:gridCol w="576063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Type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Description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Disponibilité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Maturité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Sujet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e-santé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Module logiciel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Librairie de 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tatouage </a:t>
                      </a:r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vidéo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,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avec phase de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pré-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calcul offline et personnalisation en temps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réel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sur du flux compressé ou chiffré.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Disponible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Produit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 Trust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Identity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Protection des images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Module logiciel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Configuration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 de 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lunettes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 de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réalité augmentée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com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Disponible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Produit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Immersive Interactions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AHC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Module logiciel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Interface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unifiée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pour les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dispositifs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d'interactions 3D (</a:t>
                      </a:r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Kinect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, ...)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Disponible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Produit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Immersive Interactions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AHC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Module Logiciel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Détection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de contact du doigt sur surface plane à partir d'une </a:t>
                      </a:r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caméra 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de profondeu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r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Disponible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Proto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Immersive Interactions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AHC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Module logiciel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Plug-in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Unity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 "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plug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 &amp;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play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" de dispositifs 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d'interactions 3D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Disponible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Proto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Immersive Interactions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AHC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Solution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VPN dynamique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basé SDN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Disponible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Proto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Network Architecture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CHC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Solution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Plateforme de simulation pour le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développement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de technologies de la couche </a:t>
                      </a:r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PHy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 Radio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sous logiciels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Matlab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/Simulink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Disponible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com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Proto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Network Interfaces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Solution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Player professionnel 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UHDTV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 ITU-R BT.2020 (60Hz max, 64 canaux audio) V1.0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com"/>
                        </a:rPr>
                        <a:t>Disponible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Bcom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Advanced Media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Coding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Vidéo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CHC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</a:t>
            </a:r>
            <a:r>
              <a:rPr lang="fr-FR" dirty="0" smtClean="0"/>
              <a:t>ngrédients/solutions disponibles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3568" y="5445224"/>
            <a:ext cx="3608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noProof="1" smtClean="0"/>
              <a:t>AHC : </a:t>
            </a:r>
            <a:r>
              <a:rPr lang="en-US" sz="1050" noProof="1" smtClean="0"/>
              <a:t>Augmented</a:t>
            </a:r>
            <a:r>
              <a:rPr lang="fr-FR" sz="1050" noProof="1" smtClean="0"/>
              <a:t> HealthCare; CHC : Connected HealthCare</a:t>
            </a:r>
            <a:endParaRPr lang="fr-FR" sz="1050" noProof="1"/>
          </a:p>
        </p:txBody>
      </p:sp>
    </p:spTree>
    <p:extLst>
      <p:ext uri="{BB962C8B-B14F-4D97-AF65-F5344CB8AC3E}">
        <p14:creationId xmlns:p14="http://schemas.microsoft.com/office/powerpoint/2010/main" val="316071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Architecture réseau / CUBIQ</a:t>
            </a:r>
          </a:p>
          <a:p>
            <a:pPr lvl="1"/>
            <a:r>
              <a:rPr lang="fr-FR" dirty="0" smtClean="0"/>
              <a:t>Convergence connexion pour HAD/SAD/MAD ?</a:t>
            </a:r>
          </a:p>
          <a:p>
            <a:pPr lvl="1"/>
            <a:r>
              <a:rPr lang="fr-FR" dirty="0" smtClean="0"/>
              <a:t>Architecture connexion pour ENRS ?</a:t>
            </a:r>
          </a:p>
          <a:p>
            <a:r>
              <a:rPr lang="fr-FR" dirty="0" smtClean="0"/>
              <a:t>Interface réseau / RSCOM</a:t>
            </a:r>
          </a:p>
          <a:p>
            <a:pPr lvl="1"/>
            <a:r>
              <a:rPr lang="fr-FR" dirty="0"/>
              <a:t>Interface radio des caméras dans gélules ?</a:t>
            </a:r>
          </a:p>
          <a:p>
            <a:pPr lvl="1"/>
            <a:r>
              <a:rPr lang="fr-FR" dirty="0" smtClean="0"/>
              <a:t>Interface </a:t>
            </a:r>
            <a:r>
              <a:rPr lang="fr-FR" dirty="0" err="1"/>
              <a:t>Lifi</a:t>
            </a:r>
            <a:r>
              <a:rPr lang="fr-FR" dirty="0"/>
              <a:t> pour chambres stériles </a:t>
            </a:r>
            <a:r>
              <a:rPr lang="fr-FR" dirty="0" smtClean="0"/>
              <a:t>?</a:t>
            </a:r>
          </a:p>
          <a:p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r>
              <a:rPr lang="fr-FR" dirty="0" smtClean="0"/>
              <a:t> / INDEED</a:t>
            </a:r>
          </a:p>
          <a:p>
            <a:pPr lvl="1"/>
            <a:r>
              <a:rPr lang="fr-FR" dirty="0" smtClean="0"/>
              <a:t>Info-structure imagerie médicale distribuée ?</a:t>
            </a:r>
          </a:p>
          <a:p>
            <a:r>
              <a:rPr lang="fr-FR" dirty="0" smtClean="0"/>
              <a:t>Sécurité</a:t>
            </a:r>
          </a:p>
          <a:p>
            <a:pPr lvl="1"/>
            <a:r>
              <a:rPr lang="fr-FR" dirty="0" smtClean="0"/>
              <a:t>Authentification distribuée ?</a:t>
            </a:r>
          </a:p>
          <a:p>
            <a:r>
              <a:rPr lang="fr-FR" dirty="0" smtClean="0"/>
              <a:t>Internet des Objets</a:t>
            </a:r>
          </a:p>
          <a:p>
            <a:pPr lvl="1"/>
            <a:r>
              <a:rPr lang="fr-FR" dirty="0" smtClean="0"/>
              <a:t>Capteurs biomédicaux ?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 &amp; sécurité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589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800" dirty="0" smtClean="0"/>
              <a:t>Identité &amp; confiance numérique / CIN</a:t>
            </a:r>
          </a:p>
          <a:p>
            <a:pPr lvl="1"/>
            <a:r>
              <a:rPr lang="fr-FR" sz="2400" dirty="0" smtClean="0"/>
              <a:t>Tag DICOM en </a:t>
            </a:r>
            <a:r>
              <a:rPr lang="fr-FR" sz="2400" dirty="0" err="1" smtClean="0"/>
              <a:t>watermarking</a:t>
            </a:r>
            <a:r>
              <a:rPr lang="fr-FR" sz="2400" dirty="0"/>
              <a:t>  </a:t>
            </a:r>
            <a:r>
              <a:rPr lang="fr-FR" sz="2400" dirty="0" smtClean="0"/>
              <a:t>pour CCN ?</a:t>
            </a:r>
          </a:p>
          <a:p>
            <a:r>
              <a:rPr lang="fr-FR" sz="2800" dirty="0" smtClean="0"/>
              <a:t>Nouveaux Formats Media / </a:t>
            </a:r>
            <a:r>
              <a:rPr lang="fr-FR" sz="2800" dirty="0" err="1" smtClean="0"/>
              <a:t>MediaImmersif</a:t>
            </a:r>
            <a:endParaRPr lang="fr-FR" sz="2800" dirty="0" smtClean="0"/>
          </a:p>
          <a:p>
            <a:pPr lvl="1"/>
            <a:r>
              <a:rPr lang="fr-FR" sz="2400" dirty="0" smtClean="0"/>
              <a:t>Multi-vues X-Ray pour reconstruction 3D anatomique ?</a:t>
            </a:r>
          </a:p>
          <a:p>
            <a:pPr lvl="1"/>
            <a:r>
              <a:rPr lang="fr-FR" sz="2400" dirty="0" smtClean="0"/>
              <a:t>HEVC/HDR pour cardio et/ou casque RA en </a:t>
            </a:r>
            <a:r>
              <a:rPr lang="fr-FR" sz="2400" dirty="0" err="1" smtClean="0"/>
              <a:t>chir</a:t>
            </a:r>
            <a:r>
              <a:rPr lang="fr-FR" sz="2400" dirty="0" smtClean="0"/>
              <a:t>./ </a:t>
            </a:r>
            <a:r>
              <a:rPr lang="fr-FR" sz="2400" dirty="0" err="1" smtClean="0"/>
              <a:t>télémed</a:t>
            </a:r>
            <a:r>
              <a:rPr lang="fr-FR" sz="2400" dirty="0" smtClean="0"/>
              <a:t>. ?</a:t>
            </a:r>
          </a:p>
          <a:p>
            <a:pPr lvl="1"/>
            <a:r>
              <a:rPr lang="fr-FR" sz="2400" dirty="0" smtClean="0"/>
              <a:t>Son 3D pour check-up audition / équilibre ?</a:t>
            </a:r>
          </a:p>
          <a:p>
            <a:r>
              <a:rPr lang="fr-FR" sz="2800" dirty="0" smtClean="0"/>
              <a:t>Interactions immersives/ </a:t>
            </a:r>
            <a:r>
              <a:rPr lang="fr-FR" sz="2800" dirty="0" err="1" smtClean="0"/>
              <a:t>ImData</a:t>
            </a:r>
            <a:endParaRPr lang="fr-FR" sz="2800" dirty="0" smtClean="0"/>
          </a:p>
          <a:p>
            <a:pPr lvl="1"/>
            <a:r>
              <a:rPr lang="fr-FR" sz="2400" dirty="0" smtClean="0"/>
              <a:t>RA appliquée à l’interventionnel </a:t>
            </a:r>
            <a:r>
              <a:rPr lang="fr-FR" sz="2400" dirty="0" err="1" smtClean="0"/>
              <a:t>Chir</a:t>
            </a:r>
            <a:r>
              <a:rPr lang="fr-FR" sz="2400" dirty="0" smtClean="0"/>
              <a:t>. ?</a:t>
            </a:r>
          </a:p>
          <a:p>
            <a:r>
              <a:rPr lang="fr-FR" sz="2800" dirty="0" smtClean="0"/>
              <a:t>Usages &amp; acceptabilité</a:t>
            </a:r>
          </a:p>
          <a:p>
            <a:pPr lvl="1"/>
            <a:r>
              <a:rPr lang="fr-FR" sz="2400" dirty="0" smtClean="0"/>
              <a:t>Evaluation ergonomie IHM (ISO-62366 en DM) ?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hypermedia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53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ETIAM =&gt; être en avance de phase</a:t>
            </a:r>
          </a:p>
          <a:p>
            <a:pPr lvl="1"/>
            <a:r>
              <a:rPr lang="fr-FR" dirty="0" smtClean="0"/>
              <a:t>Composants d’imagerie médicale distribuée</a:t>
            </a:r>
          </a:p>
          <a:p>
            <a:pPr lvl="1"/>
            <a:r>
              <a:rPr lang="fr-FR" dirty="0" smtClean="0"/>
              <a:t>Avance de phase / priorités des clients</a:t>
            </a:r>
          </a:p>
          <a:p>
            <a:pPr lvl="1"/>
            <a:r>
              <a:rPr lang="fr-FR" dirty="0" smtClean="0"/>
              <a:t>Intégration internet des objets</a:t>
            </a:r>
          </a:p>
          <a:p>
            <a:r>
              <a:rPr lang="fr-FR" dirty="0" err="1" smtClean="0"/>
              <a:t>LaTIM</a:t>
            </a:r>
            <a:r>
              <a:rPr lang="fr-FR" dirty="0" smtClean="0"/>
              <a:t> =&gt; de l’</a:t>
            </a:r>
            <a:r>
              <a:rPr lang="fr-FR" dirty="0" err="1" smtClean="0"/>
              <a:t>algo</a:t>
            </a:r>
            <a:r>
              <a:rPr lang="fr-FR" dirty="0" smtClean="0"/>
              <a:t>. au prototype de solutio</a:t>
            </a:r>
            <a:r>
              <a:rPr lang="fr-FR" dirty="0"/>
              <a:t>n</a:t>
            </a:r>
            <a:endParaRPr lang="fr-FR" dirty="0" smtClean="0"/>
          </a:p>
          <a:p>
            <a:pPr lvl="1"/>
            <a:r>
              <a:rPr lang="fr-FR" dirty="0" smtClean="0"/>
              <a:t>Capacité à rapidement disposer d’un prototype de solution testable en clinique</a:t>
            </a:r>
          </a:p>
          <a:p>
            <a:pPr lvl="1"/>
            <a:r>
              <a:rPr lang="fr-FR" dirty="0" err="1" smtClean="0"/>
              <a:t>Workflow</a:t>
            </a:r>
            <a:r>
              <a:rPr lang="fr-FR" dirty="0" smtClean="0"/>
              <a:t> clinique intégrant l’algorithme</a:t>
            </a:r>
            <a:endParaRPr lang="fr-FR" dirty="0"/>
          </a:p>
          <a:p>
            <a:r>
              <a:rPr lang="fr-FR" dirty="0" smtClean="0"/>
              <a:t>CHU de Rennes =&gt; intégration projets innovants</a:t>
            </a:r>
          </a:p>
          <a:p>
            <a:pPr lvl="1"/>
            <a:r>
              <a:rPr lang="fr-FR" dirty="0" smtClean="0"/>
              <a:t>Réseau clinique/recherche sclérose en plaques</a:t>
            </a:r>
          </a:p>
          <a:p>
            <a:pPr lvl="1"/>
            <a:r>
              <a:rPr lang="fr-FR" dirty="0" smtClean="0"/>
              <a:t>Réseau </a:t>
            </a:r>
            <a:r>
              <a:rPr lang="fr-FR" dirty="0" err="1" smtClean="0"/>
              <a:t>rech</a:t>
            </a:r>
            <a:r>
              <a:rPr lang="fr-FR" dirty="0" smtClean="0"/>
              <a:t>. </a:t>
            </a:r>
            <a:r>
              <a:rPr lang="fr-FR" dirty="0" err="1" smtClean="0"/>
              <a:t>translationnelle</a:t>
            </a:r>
            <a:r>
              <a:rPr lang="fr-FR" dirty="0" smtClean="0"/>
              <a:t> en cancer </a:t>
            </a:r>
            <a:r>
              <a:rPr lang="fr-FR" dirty="0" err="1" smtClean="0"/>
              <a:t>immuno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exemples attente de membres en e-santé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51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835696" y="202630"/>
            <a:ext cx="7308304" cy="490066"/>
          </a:xfrm>
        </p:spPr>
        <p:txBody>
          <a:bodyPr>
            <a:normAutofit/>
          </a:bodyPr>
          <a:lstStyle/>
          <a:p>
            <a:r>
              <a:rPr lang="en-US" smtClean="0"/>
              <a:t>Executing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99992" y="3717032"/>
            <a:ext cx="3888432" cy="2232248"/>
          </a:xfrm>
          <a:prstGeom prst="rect">
            <a:avLst/>
          </a:prstGeom>
          <a:noFill/>
          <a:ln w="38100" cmpd="sng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99992" y="3717032"/>
            <a:ext cx="2448272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Proliferation:</a:t>
            </a:r>
          </a:p>
          <a:p>
            <a:pPr algn="ctr"/>
            <a:r>
              <a:rPr lang="en-US" smtClean="0"/>
              <a:t>Develop business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67744" y="2564904"/>
            <a:ext cx="3240360" cy="10801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 cmpd="sng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smtClean="0">
                <a:solidFill>
                  <a:srgbClr val="000000"/>
                </a:solidFill>
              </a:rPr>
              <a:t>Enable:</a:t>
            </a:r>
          </a:p>
          <a:p>
            <a:pPr algn="ctr"/>
            <a:r>
              <a:rPr lang="en-US" smtClean="0">
                <a:solidFill>
                  <a:srgbClr val="000000"/>
                </a:solidFill>
              </a:rPr>
              <a:t>Fill the gaps, Experiment,</a:t>
            </a:r>
          </a:p>
          <a:p>
            <a:pPr algn="ctr"/>
            <a:r>
              <a:rPr lang="en-US" smtClean="0">
                <a:solidFill>
                  <a:srgbClr val="000000"/>
                </a:solidFill>
              </a:rPr>
              <a:t>Put enablers in place</a:t>
            </a:r>
          </a:p>
          <a:p>
            <a:pPr algn="ctr"/>
            <a:r>
              <a:rPr lang="en-US" smtClean="0">
                <a:solidFill>
                  <a:srgbClr val="000000"/>
                </a:solidFill>
              </a:rPr>
              <a:t>Clear roadblocks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536" y="1412776"/>
            <a:ext cx="4104456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Develop Technology</a:t>
            </a:r>
          </a:p>
          <a:p>
            <a:pPr algn="ctr"/>
            <a:r>
              <a:rPr lang="en-US" b="1" u="sng" smtClean="0">
                <a:solidFill>
                  <a:schemeClr val="tx1"/>
                </a:solidFill>
              </a:rPr>
              <a:t>Advance</a:t>
            </a:r>
            <a:r>
              <a:rPr lang="en-US" smtClean="0">
                <a:solidFill>
                  <a:schemeClr val="tx1"/>
                </a:solidFill>
              </a:rPr>
              <a:t>: Explore, Incubate, Mature</a:t>
            </a:r>
          </a:p>
        </p:txBody>
      </p:sp>
      <p:sp>
        <p:nvSpPr>
          <p:cNvPr id="42" name="Freeform 1"/>
          <p:cNvSpPr/>
          <p:nvPr/>
        </p:nvSpPr>
        <p:spPr>
          <a:xfrm>
            <a:off x="431800" y="1906157"/>
            <a:ext cx="7772400" cy="3539067"/>
          </a:xfrm>
          <a:custGeom>
            <a:avLst/>
            <a:gdLst>
              <a:gd name="connsiteX0" fmla="*/ 0 w 7772400"/>
              <a:gd name="connsiteY0" fmla="*/ 3539067 h 3539067"/>
              <a:gd name="connsiteX1" fmla="*/ 1270000 w 7772400"/>
              <a:gd name="connsiteY1" fmla="*/ 702734 h 3539067"/>
              <a:gd name="connsiteX2" fmla="*/ 2125133 w 7772400"/>
              <a:gd name="connsiteY2" fmla="*/ 855134 h 3539067"/>
              <a:gd name="connsiteX3" fmla="*/ 3098800 w 7772400"/>
              <a:gd name="connsiteY3" fmla="*/ 2032000 h 3539067"/>
              <a:gd name="connsiteX4" fmla="*/ 7772400 w 7772400"/>
              <a:gd name="connsiteY4" fmla="*/ 0 h 3539067"/>
              <a:gd name="connsiteX0" fmla="*/ 0 w 7772400"/>
              <a:gd name="connsiteY0" fmla="*/ 3539067 h 3539067"/>
              <a:gd name="connsiteX1" fmla="*/ 1270000 w 7772400"/>
              <a:gd name="connsiteY1" fmla="*/ 702734 h 3539067"/>
              <a:gd name="connsiteX2" fmla="*/ 3098800 w 7772400"/>
              <a:gd name="connsiteY2" fmla="*/ 2032000 h 3539067"/>
              <a:gd name="connsiteX3" fmla="*/ 7772400 w 7772400"/>
              <a:gd name="connsiteY3" fmla="*/ 0 h 3539067"/>
              <a:gd name="connsiteX0" fmla="*/ 0 w 7772400"/>
              <a:gd name="connsiteY0" fmla="*/ 3539067 h 3539067"/>
              <a:gd name="connsiteX1" fmla="*/ 1701800 w 7772400"/>
              <a:gd name="connsiteY1" fmla="*/ 279400 h 3539067"/>
              <a:gd name="connsiteX2" fmla="*/ 3098800 w 7772400"/>
              <a:gd name="connsiteY2" fmla="*/ 2032000 h 3539067"/>
              <a:gd name="connsiteX3" fmla="*/ 7772400 w 7772400"/>
              <a:gd name="connsiteY3" fmla="*/ 0 h 3539067"/>
              <a:gd name="connsiteX0" fmla="*/ 0 w 7772400"/>
              <a:gd name="connsiteY0" fmla="*/ 3539067 h 3539067"/>
              <a:gd name="connsiteX1" fmla="*/ 1701800 w 7772400"/>
              <a:gd name="connsiteY1" fmla="*/ 279400 h 3539067"/>
              <a:gd name="connsiteX2" fmla="*/ 3996266 w 7772400"/>
              <a:gd name="connsiteY2" fmla="*/ 1981200 h 3539067"/>
              <a:gd name="connsiteX3" fmla="*/ 7772400 w 7772400"/>
              <a:gd name="connsiteY3" fmla="*/ 0 h 353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2400" h="3539067">
                <a:moveTo>
                  <a:pt x="0" y="3539067"/>
                </a:moveTo>
                <a:cubicBezTo>
                  <a:pt x="457905" y="2344561"/>
                  <a:pt x="1035756" y="539045"/>
                  <a:pt x="1701800" y="279400"/>
                </a:cubicBezTo>
                <a:cubicBezTo>
                  <a:pt x="2367844" y="19756"/>
                  <a:pt x="2984499" y="2027767"/>
                  <a:pt x="3996266" y="1981200"/>
                </a:cubicBezTo>
                <a:cubicBezTo>
                  <a:pt x="5008033" y="1934633"/>
                  <a:pt x="5906205" y="944739"/>
                  <a:pt x="7772400" y="0"/>
                </a:cubicBezTo>
              </a:path>
            </a:pathLst>
          </a:custGeom>
          <a:noFill/>
          <a:ln w="38100">
            <a:solidFill>
              <a:srgbClr val="0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08104" y="4869160"/>
            <a:ext cx="2880320" cy="1080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Commoditization:</a:t>
            </a:r>
          </a:p>
          <a:p>
            <a:pPr algn="ctr"/>
            <a:r>
              <a:rPr lang="en-US" smtClean="0"/>
              <a:t>Manage maturity</a:t>
            </a:r>
            <a:endParaRPr lang="en-US"/>
          </a:p>
        </p:txBody>
      </p:sp>
      <p:sp>
        <p:nvSpPr>
          <p:cNvPr id="44" name="ZoneTexte 43"/>
          <p:cNvSpPr txBox="1"/>
          <p:nvPr/>
        </p:nvSpPr>
        <p:spPr>
          <a:xfrm>
            <a:off x="7472789" y="37170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>
                <a:solidFill>
                  <a:srgbClr val="000000"/>
                </a:solidFill>
              </a:rPr>
              <a:t>Deliver</a:t>
            </a:r>
            <a:endParaRPr lang="en-US" b="1" u="sng">
              <a:solidFill>
                <a:srgbClr val="000000"/>
              </a:solidFill>
            </a:endParaRPr>
          </a:p>
        </p:txBody>
      </p:sp>
      <p:sp>
        <p:nvSpPr>
          <p:cNvPr id="12" name="Flèche vers le haut 11"/>
          <p:cNvSpPr/>
          <p:nvPr/>
        </p:nvSpPr>
        <p:spPr>
          <a:xfrm rot="1338401">
            <a:off x="692785" y="2761309"/>
            <a:ext cx="720080" cy="2376264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1223159" y="3933056"/>
            <a:ext cx="147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Techno-push</a:t>
            </a:r>
          </a:p>
          <a:p>
            <a:r>
              <a:rPr lang="en-US" smtClean="0">
                <a:solidFill>
                  <a:srgbClr val="000000"/>
                </a:solidFill>
              </a:rPr>
              <a:t>dominant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lèche vers le haut 13"/>
          <p:cNvSpPr/>
          <p:nvPr/>
        </p:nvSpPr>
        <p:spPr>
          <a:xfrm rot="14338139">
            <a:off x="6352163" y="1576585"/>
            <a:ext cx="720080" cy="2376264"/>
          </a:xfrm>
          <a:prstGeom prst="up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6948264" y="2780928"/>
            <a:ext cx="1339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Market pull</a:t>
            </a:r>
          </a:p>
          <a:p>
            <a:r>
              <a:rPr lang="en-US" smtClean="0">
                <a:solidFill>
                  <a:srgbClr val="000000"/>
                </a:solidFill>
              </a:rPr>
              <a:t>dominant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812360" y="1412776"/>
            <a:ext cx="672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Time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95536" y="1196752"/>
            <a:ext cx="51125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267744" y="980728"/>
            <a:ext cx="135336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Investment</a:t>
            </a:r>
            <a:endParaRPr lang="en-US"/>
          </a:p>
        </p:txBody>
      </p:sp>
      <p:sp>
        <p:nvSpPr>
          <p:cNvPr id="4" name="Flèche vers la droite 3"/>
          <p:cNvSpPr/>
          <p:nvPr/>
        </p:nvSpPr>
        <p:spPr>
          <a:xfrm>
            <a:off x="107504" y="2492896"/>
            <a:ext cx="2088232" cy="1224136"/>
          </a:xfrm>
          <a:prstGeom prst="rightArrow">
            <a:avLst>
              <a:gd name="adj1" fmla="val 62779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Priorité à court-terme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19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PME veulent des projets </a:t>
            </a:r>
            <a:r>
              <a:rPr lang="fr-FR" b="1" dirty="0" smtClean="0"/>
              <a:t>rapides</a:t>
            </a:r>
            <a:r>
              <a:rPr lang="fr-FR" dirty="0" smtClean="0"/>
              <a:t> pour répondre à leur besoins =&gt; </a:t>
            </a:r>
            <a:r>
              <a:rPr lang="fr-FR" b="1" dirty="0" smtClean="0"/>
              <a:t>montrer</a:t>
            </a:r>
          </a:p>
          <a:p>
            <a:r>
              <a:rPr lang="fr-FR" dirty="0" smtClean="0"/>
              <a:t>Il faut donc travailler en </a:t>
            </a:r>
            <a:r>
              <a:rPr lang="fr-FR" b="1" dirty="0" smtClean="0"/>
              <a:t>avance de phase</a:t>
            </a:r>
          </a:p>
          <a:p>
            <a:r>
              <a:rPr lang="fr-FR" b="1" dirty="0" smtClean="0"/>
              <a:t>Objets attractifs</a:t>
            </a:r>
            <a:r>
              <a:rPr lang="fr-FR" dirty="0" smtClean="0"/>
              <a:t> / </a:t>
            </a:r>
            <a:r>
              <a:rPr lang="en-US" dirty="0" smtClean="0"/>
              <a:t>Shiny Things :</a:t>
            </a:r>
            <a:endParaRPr lang="fr-FR" dirty="0" smtClean="0"/>
          </a:p>
          <a:p>
            <a:pPr>
              <a:buFont typeface="Wingdings" charset="2"/>
              <a:buChar char="u"/>
            </a:pPr>
            <a:r>
              <a:rPr lang="fr-FR" sz="2400" dirty="0" smtClean="0"/>
              <a:t>exemples </a:t>
            </a:r>
            <a:r>
              <a:rPr lang="fr-FR" dirty="0" smtClean="0"/>
              <a:t>:</a:t>
            </a:r>
          </a:p>
          <a:p>
            <a:pPr lvl="1"/>
            <a:r>
              <a:rPr lang="fr-FR" sz="2000" i="1" noProof="1" smtClean="0"/>
              <a:t>Workflow</a:t>
            </a:r>
            <a:r>
              <a:rPr lang="fr-FR" sz="2000" i="1" dirty="0" smtClean="0"/>
              <a:t> complet de prothèse personnalisée imprimée en 3D (planification en réseau)</a:t>
            </a:r>
          </a:p>
          <a:p>
            <a:pPr lvl="1"/>
            <a:r>
              <a:rPr lang="fr-FR" sz="2000" i="1" dirty="0" smtClean="0"/>
              <a:t>Casque de réalité augmentée en chirurgie (téléformation puis chirurgie assistée)</a:t>
            </a:r>
            <a:endParaRPr lang="fr-FR" sz="20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d’approche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06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251520" y="3717032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dirty="0">
              <a:solidFill>
                <a:schemeClr val="accent4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03920" y="386943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fr-F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emmanuel.cordonnier@b-com.com</a:t>
            </a:r>
            <a:r>
              <a:rPr lang="fr-F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2400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endParaRPr lang="fr-FR" sz="2400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membres industriels et e-santé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7267"/>
              </p:ext>
            </p:extLst>
          </p:nvPr>
        </p:nvGraphicFramePr>
        <p:xfrm>
          <a:off x="323529" y="1397000"/>
          <a:ext cx="8568951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12167"/>
                <a:gridCol w="720080"/>
                <a:gridCol w="2909124"/>
                <a:gridCol w="2347460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Société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Activité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Sujet potentiel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Vu / EC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Orange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 télécom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Objets e-santé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TDF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</a:t>
                      </a:r>
                      <a:r>
                        <a:rPr lang="fr-FR" baseline="0" dirty="0" smtClean="0"/>
                        <a:t> vidéo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Cloud imagerie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TVN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Equipements</a:t>
                      </a:r>
                      <a:r>
                        <a:rPr lang="fr-FR" baseline="0" dirty="0" smtClean="0"/>
                        <a:t> vidéo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GoPro</a:t>
                      </a:r>
                      <a:r>
                        <a:rPr lang="fr-FR" baseline="0" dirty="0" smtClean="0"/>
                        <a:t> télémédecine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ETIAM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Imagerie et télémédecine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IsIMeD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Biotrial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Clinical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Research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Org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Gestion</a:t>
                      </a:r>
                      <a:r>
                        <a:rPr lang="fr-FR" baseline="0" dirty="0" smtClean="0"/>
                        <a:t> examens CRO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medecom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Imagerie médicale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Sécurité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Voxygen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Synthèse vocale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Voix patient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ImaScap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Logiciel orthopédie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Recalage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Therenva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RA en</a:t>
                      </a:r>
                      <a:r>
                        <a:rPr lang="fr-FR" baseline="0" dirty="0" smtClean="0"/>
                        <a:t> cardiovasculaire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Réalité Augmentée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0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467544" y="4941168"/>
            <a:ext cx="8229600" cy="1008112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L’évolution de la techno est toujours nécessaire</a:t>
            </a:r>
          </a:p>
          <a:p>
            <a:r>
              <a:rPr lang="fr-FR" dirty="0" smtClean="0"/>
              <a:t>Elle est la plupart du temps réutilisable ailleurs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innovation technologique en santé</a:t>
            </a:r>
            <a:endParaRPr lang="fr-FR" dirty="0"/>
          </a:p>
        </p:txBody>
      </p:sp>
      <p:sp>
        <p:nvSpPr>
          <p:cNvPr id="4" name="Flèche vers la droite 3"/>
          <p:cNvSpPr/>
          <p:nvPr/>
        </p:nvSpPr>
        <p:spPr>
          <a:xfrm>
            <a:off x="1547664" y="1988840"/>
            <a:ext cx="3024336" cy="144016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Techno-push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1520" y="1988840"/>
            <a:ext cx="1080120" cy="15841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Nouvelle techno</a:t>
            </a:r>
            <a:endParaRPr lang="fr-FR" dirty="0"/>
          </a:p>
        </p:txBody>
      </p:sp>
      <p:sp>
        <p:nvSpPr>
          <p:cNvPr id="6" name="Flèche courbée vers la gauche 5"/>
          <p:cNvSpPr/>
          <p:nvPr/>
        </p:nvSpPr>
        <p:spPr>
          <a:xfrm>
            <a:off x="4788024" y="2420888"/>
            <a:ext cx="2016224" cy="2232248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Confrontation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 à l’usage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2280" y="2708920"/>
            <a:ext cx="1800200" cy="1728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  <a:p>
            <a:r>
              <a:rPr lang="fr-FR" dirty="0" smtClean="0"/>
              <a:t>Exigences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Sureté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Ergonomie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Efficience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Vie privée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…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  <p:sp>
        <p:nvSpPr>
          <p:cNvPr id="8" name="Flèche vers la gauche 7"/>
          <p:cNvSpPr/>
          <p:nvPr/>
        </p:nvSpPr>
        <p:spPr>
          <a:xfrm>
            <a:off x="1547664" y="3356992"/>
            <a:ext cx="2998245" cy="142749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Market</a:t>
            </a:r>
            <a:r>
              <a:rPr lang="fr-FR" dirty="0" smtClean="0"/>
              <a:t>-pull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3645024"/>
            <a:ext cx="1080120" cy="9361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Add-on</a:t>
            </a:r>
            <a:endParaRPr lang="fr-FR" dirty="0" smtClean="0"/>
          </a:p>
          <a:p>
            <a:pPr algn="ctr"/>
            <a:r>
              <a:rPr lang="fr-FR" dirty="0" smtClean="0"/>
              <a:t>techno</a:t>
            </a:r>
            <a:endParaRPr lang="fr-FR" dirty="0"/>
          </a:p>
        </p:txBody>
      </p:sp>
      <p:sp>
        <p:nvSpPr>
          <p:cNvPr id="12" name="Croix 11"/>
          <p:cNvSpPr/>
          <p:nvPr/>
        </p:nvSpPr>
        <p:spPr>
          <a:xfrm>
            <a:off x="7668344" y="1844824"/>
            <a:ext cx="720080" cy="720080"/>
          </a:xfrm>
          <a:prstGeom prst="plus">
            <a:avLst>
              <a:gd name="adj" fmla="val 337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01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Imprégnation des fondements de b&lt;&gt;</a:t>
            </a:r>
            <a:r>
              <a:rPr lang="fr-FR" dirty="0" err="1" smtClean="0"/>
              <a:t>com</a:t>
            </a:r>
            <a:endParaRPr lang="fr-FR" dirty="0" smtClean="0"/>
          </a:p>
          <a:p>
            <a:r>
              <a:rPr lang="fr-FR" dirty="0" smtClean="0"/>
              <a:t>Analyse projets existants =&gt; compétences</a:t>
            </a:r>
          </a:p>
          <a:p>
            <a:r>
              <a:rPr lang="fr-FR" dirty="0" smtClean="0"/>
              <a:t>Rencontre membres =&gt; attentes</a:t>
            </a:r>
          </a:p>
          <a:p>
            <a:r>
              <a:rPr lang="fr-FR" dirty="0" smtClean="0"/>
              <a:t>Rencontre acteurs du domaine =&gt; marché</a:t>
            </a:r>
          </a:p>
          <a:p>
            <a:endParaRPr lang="fr-FR" dirty="0"/>
          </a:p>
          <a:p>
            <a:r>
              <a:rPr lang="fr-FR" dirty="0" smtClean="0"/>
              <a:t>Elaboration d’une vision 1/3/2015</a:t>
            </a:r>
          </a:p>
          <a:p>
            <a:r>
              <a:rPr lang="fr-FR" dirty="0" smtClean="0"/>
              <a:t>Etablissement d’un plan d’actions 1/4/2015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révision de la feuille de route e-santé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3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Pourquoi ?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70856" y="1204516"/>
            <a:ext cx="7416824" cy="30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 flipH="1" flipV="1">
            <a:off x="3478692" y="1628800"/>
            <a:ext cx="29655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‘‘</a:t>
            </a:r>
            <a:endParaRPr lang="fr-FR" sz="199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flipH="1" flipV="1">
            <a:off x="-396552" y="279398"/>
            <a:ext cx="29655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‘‘</a:t>
            </a:r>
            <a:endParaRPr lang="fr-FR" sz="13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600" y="1196752"/>
            <a:ext cx="7416824" cy="3217356"/>
          </a:xfrm>
          <a:prstGeom prst="rect">
            <a:avLst/>
          </a:prstGeom>
          <a:noFill/>
        </p:spPr>
        <p:txBody>
          <a:bodyPr wrap="square" lIns="252000" tIns="252000" rIns="252000" bIns="252000">
            <a:spAutoFit/>
          </a:bodyPr>
          <a:lstStyle/>
          <a:p>
            <a:r>
              <a:rPr lang="fr-FR" sz="2200" b="1" dirty="0" smtClean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Notre mission </a:t>
            </a:r>
            <a:endParaRPr lang="fr-FR" sz="2200" dirty="0" smtClean="0">
              <a:solidFill>
                <a:schemeClr val="accent4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r-FR" sz="2200" b="1" dirty="0" smtClean="0">
              <a:solidFill>
                <a:schemeClr val="tx2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r-FR" sz="2200" b="1" dirty="0" smtClean="0">
              <a:solidFill>
                <a:schemeClr val="tx2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sz="2200" b="1" dirty="0" smtClean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Accélérer</a:t>
            </a:r>
            <a:r>
              <a:rPr lang="fr-FR" sz="2200" b="1" dirty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grâce à la recherche et l'innovation dans les technologies du numérique, </a:t>
            </a:r>
            <a:endParaRPr lang="fr-FR" sz="2200" b="1" dirty="0" smtClean="0">
              <a:solidFill>
                <a:schemeClr val="accent4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sz="2200" b="1" dirty="0" smtClean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le </a:t>
            </a:r>
            <a:r>
              <a:rPr lang="fr-FR" sz="2200" b="1" dirty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développement et la mise sur le marché d'outils, de produits et de </a:t>
            </a:r>
            <a:r>
              <a:rPr lang="fr-FR" sz="2200" b="1" dirty="0" smtClean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</a:p>
          <a:p>
            <a:r>
              <a:rPr lang="fr-FR" sz="2200" b="1" dirty="0" smtClean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améliorant </a:t>
            </a:r>
            <a:r>
              <a:rPr lang="fr-FR" sz="2200" b="1" dirty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la vie quotidienne.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971600" y="1916832"/>
            <a:ext cx="74168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er 10"/>
          <p:cNvGrpSpPr/>
          <p:nvPr/>
        </p:nvGrpSpPr>
        <p:grpSpPr>
          <a:xfrm>
            <a:off x="4932040" y="4149080"/>
            <a:ext cx="3672408" cy="1656184"/>
            <a:chOff x="2987824" y="1772816"/>
            <a:chExt cx="4896544" cy="2016224"/>
          </a:xfrm>
        </p:grpSpPr>
        <p:sp>
          <p:nvSpPr>
            <p:cNvPr id="14" name="Trapèze 13"/>
            <p:cNvSpPr/>
            <p:nvPr/>
          </p:nvSpPr>
          <p:spPr>
            <a:xfrm>
              <a:off x="4283968" y="2420888"/>
              <a:ext cx="2304256" cy="288032"/>
            </a:xfrm>
            <a:prstGeom prst="trapezoid">
              <a:avLst>
                <a:gd name="adj" fmla="val 12366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Estime</a:t>
              </a:r>
              <a:endParaRPr lang="fr-FR" sz="800" dirty="0"/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4716016" y="1772816"/>
              <a:ext cx="1440160" cy="57606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Accomplissement</a:t>
              </a:r>
              <a:endParaRPr lang="fr-FR" sz="700" dirty="0"/>
            </a:p>
          </p:txBody>
        </p:sp>
        <p:sp>
          <p:nvSpPr>
            <p:cNvPr id="16" name="Trapèze 15"/>
            <p:cNvSpPr/>
            <p:nvPr/>
          </p:nvSpPr>
          <p:spPr>
            <a:xfrm>
              <a:off x="3851920" y="2780928"/>
              <a:ext cx="3168352" cy="288032"/>
            </a:xfrm>
            <a:prstGeom prst="trapezoid">
              <a:avLst>
                <a:gd name="adj" fmla="val 1236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/>
                <a:t>Appartenance / amour</a:t>
              </a:r>
            </a:p>
          </p:txBody>
        </p:sp>
        <p:sp>
          <p:nvSpPr>
            <p:cNvPr id="17" name="Trapèze 16"/>
            <p:cNvSpPr/>
            <p:nvPr/>
          </p:nvSpPr>
          <p:spPr>
            <a:xfrm>
              <a:off x="3419872" y="3140968"/>
              <a:ext cx="4032448" cy="288032"/>
            </a:xfrm>
            <a:prstGeom prst="trapezoid">
              <a:avLst>
                <a:gd name="adj" fmla="val 12366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/>
                <a:t>Sécurité</a:t>
              </a:r>
            </a:p>
          </p:txBody>
        </p:sp>
        <p:sp>
          <p:nvSpPr>
            <p:cNvPr id="18" name="Trapèze 17"/>
            <p:cNvSpPr/>
            <p:nvPr/>
          </p:nvSpPr>
          <p:spPr>
            <a:xfrm>
              <a:off x="2987824" y="3501008"/>
              <a:ext cx="4896544" cy="288032"/>
            </a:xfrm>
            <a:prstGeom prst="trapezoid">
              <a:avLst>
                <a:gd name="adj" fmla="val 12366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/>
                <a:t>Besoins physiologiques</a:t>
              </a:r>
            </a:p>
            <a:p>
              <a:pPr algn="ctr"/>
              <a:endParaRPr lang="fr-FR" sz="800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5508104" y="5805264"/>
            <a:ext cx="237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Pyramide des besoins de </a:t>
            </a:r>
            <a:r>
              <a:rPr lang="fr-FR" sz="1200" dirty="0" err="1" smtClean="0"/>
              <a:t>Maslow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2195736" y="5517232"/>
            <a:ext cx="270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La santé est le 1</a:t>
            </a:r>
            <a:r>
              <a:rPr lang="fr-FR" baseline="30000" dirty="0" smtClean="0">
                <a:solidFill>
                  <a:schemeClr val="accent1"/>
                </a:solidFill>
              </a:rPr>
              <a:t>er</a:t>
            </a:r>
            <a:r>
              <a:rPr lang="fr-FR" dirty="0" smtClean="0">
                <a:solidFill>
                  <a:schemeClr val="accent1"/>
                </a:solidFill>
              </a:rPr>
              <a:t> besoin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2330" y="3739481"/>
            <a:ext cx="39805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améliorant la vie quotidienne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09002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Comment ?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70856" y="1146150"/>
            <a:ext cx="7416824" cy="2944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 flipH="1" flipV="1">
            <a:off x="3478692" y="1570434"/>
            <a:ext cx="29655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‘‘</a:t>
            </a:r>
            <a:endParaRPr lang="fr-FR" sz="199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flipH="1" flipV="1">
            <a:off x="-396552" y="221032"/>
            <a:ext cx="29655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‘‘</a:t>
            </a:r>
            <a:endParaRPr lang="fr-FR" sz="13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600" y="1138386"/>
            <a:ext cx="7416824" cy="2540247"/>
          </a:xfrm>
          <a:prstGeom prst="rect">
            <a:avLst/>
          </a:prstGeom>
          <a:noFill/>
        </p:spPr>
        <p:txBody>
          <a:bodyPr wrap="square" lIns="252000" tIns="252000" rIns="252000" bIns="252000">
            <a:spAutoFit/>
          </a:bodyPr>
          <a:lstStyle/>
          <a:p>
            <a:r>
              <a:rPr lang="fr-FR" sz="2200" b="1" dirty="0" smtClean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Nos valeurs</a:t>
            </a:r>
            <a:endParaRPr lang="fr-FR" sz="2200" dirty="0" smtClean="0">
              <a:solidFill>
                <a:schemeClr val="accent4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r-FR" sz="2200" b="1" dirty="0" smtClean="0">
              <a:solidFill>
                <a:schemeClr val="tx2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r-FR" sz="2200" b="1" dirty="0" smtClean="0">
              <a:solidFill>
                <a:schemeClr val="tx2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sz="2200" b="1" dirty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fr-FR" sz="2200" b="1" dirty="0">
                <a:solidFill>
                  <a:srgbClr val="00D2F8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collaboration est notre socle</a:t>
            </a:r>
            <a:r>
              <a:rPr lang="fr-FR" sz="2200" b="1" dirty="0" smtClean="0">
                <a:solidFill>
                  <a:srgbClr val="00D2F8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fr-FR" sz="2200" b="1" dirty="0">
                <a:solidFill>
                  <a:srgbClr val="00D2F8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Nous sommes </a:t>
            </a:r>
            <a:r>
              <a:rPr lang="fr-FR" sz="2200" b="1" dirty="0" smtClean="0">
                <a:solidFill>
                  <a:srgbClr val="00D2F8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proactifs.</a:t>
            </a:r>
          </a:p>
          <a:p>
            <a:r>
              <a:rPr lang="fr-FR" sz="2200" b="1" dirty="0">
                <a:solidFill>
                  <a:srgbClr val="00D2F8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Nous produisons </a:t>
            </a:r>
            <a:r>
              <a:rPr lang="fr-FR" sz="2200" b="1" dirty="0" smtClean="0">
                <a:solidFill>
                  <a:srgbClr val="00D2F8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des résultats tangibles</a:t>
            </a:r>
            <a:r>
              <a:rPr lang="fr-FR" sz="2200" b="1" dirty="0" smtClean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fr-FR" sz="2200" b="1" dirty="0">
              <a:solidFill>
                <a:schemeClr val="accent4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971600" y="1858466"/>
            <a:ext cx="74168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427984" y="4869160"/>
            <a:ext cx="2016224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Un nouveau paradigme</a:t>
            </a:r>
            <a:endParaRPr lang="fr-FR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4355976" y="494116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&gt;</a:t>
            </a:r>
            <a:endParaRPr lang="fr-FR" sz="2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6012160" y="494116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&gt;</a:t>
            </a:r>
            <a:endParaRPr lang="fr-F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468990" y="2343565"/>
            <a:ext cx="19067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>
                <a:ea typeface="Verdana" panose="020B0604030504040204" pitchFamily="34" charset="0"/>
                <a:cs typeface="Verdana" panose="020B0604030504040204" pitchFamily="34" charset="0"/>
              </a:rPr>
              <a:t>collaboration</a:t>
            </a:r>
            <a:endParaRPr lang="fr-FR" sz="2200" dirty="0"/>
          </a:p>
        </p:txBody>
      </p:sp>
      <p:sp>
        <p:nvSpPr>
          <p:cNvPr id="11" name="Rectangle 10"/>
          <p:cNvSpPr/>
          <p:nvPr/>
        </p:nvSpPr>
        <p:spPr>
          <a:xfrm>
            <a:off x="2829210" y="2678768"/>
            <a:ext cx="13773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proactifs</a:t>
            </a:r>
            <a:endParaRPr lang="fr-FR" sz="2200" dirty="0"/>
          </a:p>
        </p:txBody>
      </p:sp>
      <p:sp>
        <p:nvSpPr>
          <p:cNvPr id="19" name="Rectangle 18"/>
          <p:cNvSpPr/>
          <p:nvPr/>
        </p:nvSpPr>
        <p:spPr>
          <a:xfrm>
            <a:off x="3766296" y="3021542"/>
            <a:ext cx="26084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résultats tangibles</a:t>
            </a:r>
            <a:endParaRPr lang="fr-FR" sz="2200" dirty="0"/>
          </a:p>
        </p:txBody>
      </p:sp>
      <p:grpSp>
        <p:nvGrpSpPr>
          <p:cNvPr id="33" name="Grouper 32"/>
          <p:cNvGrpSpPr/>
          <p:nvPr/>
        </p:nvGrpSpPr>
        <p:grpSpPr>
          <a:xfrm>
            <a:off x="552376" y="4211796"/>
            <a:ext cx="3594740" cy="1857945"/>
            <a:chOff x="552376" y="4211796"/>
            <a:chExt cx="3594740" cy="1857945"/>
          </a:xfrm>
        </p:grpSpPr>
        <p:grpSp>
          <p:nvGrpSpPr>
            <p:cNvPr id="30" name="Grouper 29"/>
            <p:cNvGrpSpPr/>
            <p:nvPr/>
          </p:nvGrpSpPr>
          <p:grpSpPr>
            <a:xfrm>
              <a:off x="1043608" y="4211796"/>
              <a:ext cx="3103508" cy="1857945"/>
              <a:chOff x="899592" y="4211796"/>
              <a:chExt cx="3103508" cy="1857945"/>
            </a:xfrm>
          </p:grpSpPr>
          <p:sp>
            <p:nvSpPr>
              <p:cNvPr id="2" name="Triangle isocèle 1"/>
              <p:cNvSpPr/>
              <p:nvPr/>
            </p:nvSpPr>
            <p:spPr>
              <a:xfrm>
                <a:off x="2843808" y="5085184"/>
                <a:ext cx="1152128" cy="72008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err="1" smtClean="0">
                    <a:solidFill>
                      <a:schemeClr val="bg1"/>
                    </a:solidFill>
                  </a:rPr>
                  <a:t>Bottom</a:t>
                </a:r>
                <a:r>
                  <a:rPr lang="fr-FR" sz="900" dirty="0" smtClean="0">
                    <a:solidFill>
                      <a:schemeClr val="bg1"/>
                    </a:solidFill>
                  </a:rPr>
                  <a:t>-Up</a:t>
                </a:r>
                <a:endParaRPr lang="fr-FR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Fusionner 2"/>
              <p:cNvSpPr/>
              <p:nvPr/>
            </p:nvSpPr>
            <p:spPr>
              <a:xfrm>
                <a:off x="971600" y="4509120"/>
                <a:ext cx="1152128" cy="720080"/>
              </a:xfrm>
              <a:prstGeom prst="flowChartMerg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chemeClr val="bg1"/>
                    </a:solidFill>
                  </a:rPr>
                  <a:t>Top-Down</a:t>
                </a:r>
                <a:endParaRPr lang="fr-FR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971600" y="4211796"/>
                <a:ext cx="1223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Recherche</a:t>
                </a:r>
                <a:endParaRPr lang="fr-FR" dirty="0"/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2843808" y="5700409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Industrie</a:t>
                </a:r>
                <a:endParaRPr lang="fr-FR" dirty="0"/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899592" y="5157192"/>
                <a:ext cx="12241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i="1" dirty="0" smtClean="0"/>
                  <a:t>valorisation</a:t>
                </a:r>
              </a:p>
              <a:p>
                <a:pPr algn="ctr"/>
                <a:r>
                  <a:rPr lang="fr-FR" sz="1200" i="1" dirty="0" smtClean="0"/>
                  <a:t>difficile</a:t>
                </a: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2771800" y="4581128"/>
                <a:ext cx="12241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i="1" dirty="0" smtClean="0"/>
                  <a:t>innovation</a:t>
                </a:r>
              </a:p>
              <a:p>
                <a:pPr algn="ctr"/>
                <a:r>
                  <a:rPr lang="fr-FR" sz="1200" i="1" dirty="0" smtClean="0"/>
                  <a:t>difficile</a:t>
                </a: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1835696" y="4941168"/>
                <a:ext cx="12241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i="1" dirty="0" smtClean="0"/>
                  <a:t>collaboration</a:t>
                </a:r>
              </a:p>
              <a:p>
                <a:pPr algn="ctr"/>
                <a:r>
                  <a:rPr lang="fr-FR" sz="1200" i="1" dirty="0" smtClean="0"/>
                  <a:t>difficile</a:t>
                </a:r>
              </a:p>
            </p:txBody>
          </p:sp>
        </p:grpSp>
        <p:grpSp>
          <p:nvGrpSpPr>
            <p:cNvPr id="32" name="Grouper 31"/>
            <p:cNvGrpSpPr/>
            <p:nvPr/>
          </p:nvGrpSpPr>
          <p:grpSpPr>
            <a:xfrm>
              <a:off x="552376" y="4466436"/>
              <a:ext cx="563240" cy="1338828"/>
              <a:chOff x="552376" y="4466436"/>
              <a:chExt cx="563240" cy="1338828"/>
            </a:xfrm>
          </p:grpSpPr>
          <p:sp>
            <p:nvSpPr>
              <p:cNvPr id="21" name="ZoneTexte 20"/>
              <p:cNvSpPr txBox="1"/>
              <p:nvPr/>
            </p:nvSpPr>
            <p:spPr>
              <a:xfrm>
                <a:off x="866830" y="4466436"/>
                <a:ext cx="248786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dirty="0" smtClean="0"/>
                  <a:t>1</a:t>
                </a:r>
                <a:br>
                  <a:rPr lang="fr-FR" sz="900" dirty="0" smtClean="0"/>
                </a:br>
                <a:r>
                  <a:rPr lang="fr-FR" sz="900" dirty="0" smtClean="0"/>
                  <a:t>2</a:t>
                </a:r>
              </a:p>
              <a:p>
                <a:r>
                  <a:rPr lang="fr-FR" sz="900" dirty="0" smtClean="0"/>
                  <a:t>3</a:t>
                </a:r>
              </a:p>
              <a:p>
                <a:r>
                  <a:rPr lang="fr-FR" sz="900" dirty="0" smtClean="0"/>
                  <a:t>4</a:t>
                </a:r>
              </a:p>
              <a:p>
                <a:r>
                  <a:rPr lang="fr-FR" sz="900" dirty="0" smtClean="0"/>
                  <a:t>5</a:t>
                </a:r>
              </a:p>
              <a:p>
                <a:r>
                  <a:rPr lang="fr-FR" sz="900" dirty="0" smtClean="0"/>
                  <a:t>6</a:t>
                </a:r>
              </a:p>
              <a:p>
                <a:r>
                  <a:rPr lang="fr-FR" sz="900" dirty="0" smtClean="0"/>
                  <a:t>7</a:t>
                </a:r>
              </a:p>
              <a:p>
                <a:r>
                  <a:rPr lang="fr-FR" sz="900" dirty="0" smtClean="0"/>
                  <a:t>8</a:t>
                </a:r>
              </a:p>
              <a:p>
                <a:r>
                  <a:rPr lang="fr-FR" sz="900" dirty="0"/>
                  <a:t>9</a:t>
                </a:r>
              </a:p>
            </p:txBody>
          </p:sp>
          <p:sp>
            <p:nvSpPr>
              <p:cNvPr id="31" name="ZoneTexte 30"/>
              <p:cNvSpPr txBox="1"/>
              <p:nvPr/>
            </p:nvSpPr>
            <p:spPr>
              <a:xfrm>
                <a:off x="552376" y="4941168"/>
                <a:ext cx="3924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dirty="0" smtClean="0"/>
                  <a:t>TRL</a:t>
                </a:r>
                <a:endParaRPr lang="fr-FR" sz="1050" dirty="0"/>
              </a:p>
            </p:txBody>
          </p:sp>
        </p:grpSp>
      </p:grpSp>
      <p:grpSp>
        <p:nvGrpSpPr>
          <p:cNvPr id="36" name="Grouper 35"/>
          <p:cNvGrpSpPr/>
          <p:nvPr/>
        </p:nvGrpSpPr>
        <p:grpSpPr>
          <a:xfrm>
            <a:off x="6732240" y="4293096"/>
            <a:ext cx="1800200" cy="1776645"/>
            <a:chOff x="6732240" y="4293096"/>
            <a:chExt cx="1800200" cy="1776645"/>
          </a:xfrm>
        </p:grpSpPr>
        <p:grpSp>
          <p:nvGrpSpPr>
            <p:cNvPr id="29" name="Grouper 28"/>
            <p:cNvGrpSpPr/>
            <p:nvPr/>
          </p:nvGrpSpPr>
          <p:grpSpPr>
            <a:xfrm>
              <a:off x="6732240" y="4293096"/>
              <a:ext cx="1223412" cy="1776645"/>
              <a:chOff x="6732240" y="4293096"/>
              <a:chExt cx="1223412" cy="1776645"/>
            </a:xfrm>
          </p:grpSpPr>
          <p:sp>
            <p:nvSpPr>
              <p:cNvPr id="7" name="Processus 6"/>
              <p:cNvSpPr/>
              <p:nvPr/>
            </p:nvSpPr>
            <p:spPr>
              <a:xfrm>
                <a:off x="6732240" y="4869159"/>
                <a:ext cx="1152128" cy="609893"/>
              </a:xfrm>
              <a:prstGeom prst="flowChart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Triangle isocèle 14"/>
              <p:cNvSpPr/>
              <p:nvPr/>
            </p:nvSpPr>
            <p:spPr>
              <a:xfrm>
                <a:off x="6732240" y="5085184"/>
                <a:ext cx="1152128" cy="720080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b="1" dirty="0" err="1" smtClean="0">
                    <a:solidFill>
                      <a:schemeClr val="bg1"/>
                    </a:solidFill>
                  </a:rPr>
                  <a:t>Bottom</a:t>
                </a:r>
                <a:r>
                  <a:rPr lang="fr-FR" sz="900" b="1" dirty="0" smtClean="0">
                    <a:solidFill>
                      <a:schemeClr val="bg1"/>
                    </a:solidFill>
                  </a:rPr>
                  <a:t>-Down</a:t>
                </a:r>
                <a:endParaRPr lang="fr-FR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usionner 15"/>
              <p:cNvSpPr/>
              <p:nvPr/>
            </p:nvSpPr>
            <p:spPr>
              <a:xfrm>
                <a:off x="6732240" y="4581128"/>
                <a:ext cx="1152128" cy="720080"/>
              </a:xfrm>
              <a:prstGeom prst="flowChartMerg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b="1" dirty="0" smtClean="0">
                    <a:solidFill>
                      <a:schemeClr val="bg1"/>
                    </a:solidFill>
                  </a:rPr>
                  <a:t>Top-Up</a:t>
                </a:r>
                <a:endParaRPr lang="fr-FR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6732240" y="4293096"/>
                <a:ext cx="1223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Recherche</a:t>
                </a:r>
                <a:endParaRPr lang="fr-FR" dirty="0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6732240" y="5700409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Industrie</a:t>
                </a:r>
                <a:endParaRPr lang="fr-FR" dirty="0"/>
              </a:p>
            </p:txBody>
          </p:sp>
          <p:pic>
            <p:nvPicPr>
              <p:cNvPr id="20" name="Picture 2" descr="C:\Users\djugon\Documents\Platefome de marque\Chevalvert\Logo\BCOM-20130705-LOGO-Bla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030" y="5062931"/>
                <a:ext cx="708695" cy="206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Décision 21"/>
              <p:cNvSpPr/>
              <p:nvPr/>
            </p:nvSpPr>
            <p:spPr>
              <a:xfrm>
                <a:off x="7210425" y="5086351"/>
                <a:ext cx="200025" cy="215900"/>
              </a:xfrm>
              <a:prstGeom prst="flowChartDecisi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ZoneTexte 33"/>
            <p:cNvSpPr txBox="1"/>
            <p:nvPr/>
          </p:nvSpPr>
          <p:spPr>
            <a:xfrm>
              <a:off x="7995622" y="4509120"/>
              <a:ext cx="248786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/>
                <a:t>1</a:t>
              </a:r>
              <a:br>
                <a:rPr lang="fr-FR" sz="900" dirty="0" smtClean="0"/>
              </a:br>
              <a:r>
                <a:rPr lang="fr-FR" sz="900" dirty="0" smtClean="0"/>
                <a:t>2</a:t>
              </a:r>
            </a:p>
            <a:p>
              <a:r>
                <a:rPr lang="fr-FR" sz="900" dirty="0" smtClean="0"/>
                <a:t>3</a:t>
              </a:r>
            </a:p>
            <a:p>
              <a:r>
                <a:rPr lang="fr-FR" sz="900" dirty="0" smtClean="0"/>
                <a:t>4</a:t>
              </a:r>
            </a:p>
            <a:p>
              <a:r>
                <a:rPr lang="fr-FR" sz="900" dirty="0" smtClean="0"/>
                <a:t>5</a:t>
              </a:r>
            </a:p>
            <a:p>
              <a:r>
                <a:rPr lang="fr-FR" sz="900" dirty="0" smtClean="0"/>
                <a:t>6</a:t>
              </a:r>
            </a:p>
            <a:p>
              <a:r>
                <a:rPr lang="fr-FR" sz="900" dirty="0" smtClean="0"/>
                <a:t>7</a:t>
              </a:r>
            </a:p>
            <a:p>
              <a:r>
                <a:rPr lang="fr-FR" sz="900" dirty="0" smtClean="0"/>
                <a:t>8</a:t>
              </a:r>
            </a:p>
            <a:p>
              <a:r>
                <a:rPr lang="fr-FR" sz="900" dirty="0"/>
                <a:t>9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8140006" y="4983852"/>
              <a:ext cx="3924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/>
                <a:t>TRL</a:t>
              </a:r>
              <a:endParaRPr lang="fr-F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62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5" grpId="0"/>
      <p:bldP spid="11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Quoi ?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70856" y="1924596"/>
            <a:ext cx="7416824" cy="30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 flipH="1" flipV="1">
            <a:off x="3478692" y="2348880"/>
            <a:ext cx="29655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‘‘</a:t>
            </a:r>
            <a:endParaRPr lang="fr-FR" sz="199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flipH="1" flipV="1">
            <a:off x="-396552" y="999478"/>
            <a:ext cx="29655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‘‘</a:t>
            </a:r>
            <a:endParaRPr lang="fr-FR" sz="13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600" y="1916832"/>
            <a:ext cx="7416824" cy="2540247"/>
          </a:xfrm>
          <a:prstGeom prst="rect">
            <a:avLst/>
          </a:prstGeom>
          <a:noFill/>
        </p:spPr>
        <p:txBody>
          <a:bodyPr wrap="square" lIns="252000" tIns="252000" rIns="252000" bIns="252000">
            <a:spAutoFit/>
          </a:bodyPr>
          <a:lstStyle/>
          <a:p>
            <a:r>
              <a:rPr lang="fr-FR" sz="2200" b="1" dirty="0" smtClean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Notre positionnement </a:t>
            </a:r>
            <a:endParaRPr lang="fr-FR" sz="2200" dirty="0" smtClean="0">
              <a:solidFill>
                <a:schemeClr val="accent4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r-FR" sz="2200" b="1" dirty="0" smtClean="0">
              <a:solidFill>
                <a:schemeClr val="tx2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r-FR" sz="2200" b="1" dirty="0" smtClean="0">
              <a:solidFill>
                <a:schemeClr val="tx2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sz="2200" b="1" dirty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Produire des innovations majeures</a:t>
            </a:r>
          </a:p>
          <a:p>
            <a:r>
              <a:rPr lang="fr-FR" sz="2200" b="1" dirty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dans le </a:t>
            </a:r>
            <a:r>
              <a:rPr lang="fr-FR" sz="2200" b="1" dirty="0" smtClean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développement </a:t>
            </a:r>
            <a:r>
              <a:rPr lang="fr-FR" sz="2200" b="1" dirty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fr-FR" sz="2200" b="1" dirty="0" smtClean="0">
                <a:solidFill>
                  <a:srgbClr val="00D2F8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réseaux plus agiles </a:t>
            </a:r>
            <a:r>
              <a:rPr lang="fr-FR" sz="2200" b="1" dirty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et de </a:t>
            </a:r>
            <a:r>
              <a:rPr lang="fr-FR" sz="2200" b="1" noProof="1" smtClean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l’</a:t>
            </a:r>
            <a:r>
              <a:rPr lang="fr-FR" sz="2200" b="1" noProof="1" smtClean="0">
                <a:solidFill>
                  <a:srgbClr val="00D2F8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hypermédia</a:t>
            </a:r>
            <a:r>
              <a:rPr lang="fr-FR" sz="2200" b="1" noProof="1" smtClean="0">
                <a:solidFill>
                  <a:schemeClr val="accent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fr-FR" sz="2200" b="1" noProof="1">
              <a:solidFill>
                <a:schemeClr val="accent4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971600" y="2636912"/>
            <a:ext cx="74168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572000" y="3789040"/>
            <a:ext cx="261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solidFill>
                  <a:schemeClr val="accent1"/>
                </a:solidFill>
              </a:rPr>
              <a:t>=&gt; Médecine connectée</a:t>
            </a:r>
            <a:endParaRPr lang="fr-FR" b="1" i="1" dirty="0">
              <a:solidFill>
                <a:schemeClr val="accent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043608" y="4149080"/>
            <a:ext cx="269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solidFill>
                  <a:schemeClr val="accent5"/>
                </a:solidFill>
              </a:rPr>
              <a:t>=&gt; Médecine augmentée</a:t>
            </a:r>
            <a:endParaRPr lang="fr-FR" b="1" i="1" dirty="0">
              <a:solidFill>
                <a:schemeClr val="accent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0791" y="3457038"/>
            <a:ext cx="25955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réseaux plus agiles</a:t>
            </a:r>
            <a:endParaRPr lang="fr-FR" sz="2200" dirty="0"/>
          </a:p>
        </p:txBody>
      </p:sp>
      <p:sp>
        <p:nvSpPr>
          <p:cNvPr id="3" name="Rectangle 2"/>
          <p:cNvSpPr/>
          <p:nvPr/>
        </p:nvSpPr>
        <p:spPr>
          <a:xfrm>
            <a:off x="1294223" y="3804863"/>
            <a:ext cx="16850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noProof="1" smtClean="0">
                <a:solidFill>
                  <a:schemeClr val="accent5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hypermédia</a:t>
            </a:r>
            <a:endParaRPr lang="fr-FR" sz="2200" noProof="1"/>
          </a:p>
        </p:txBody>
      </p:sp>
    </p:spTree>
    <p:extLst>
      <p:ext uri="{BB962C8B-B14F-4D97-AF65-F5344CB8AC3E}">
        <p14:creationId xmlns:p14="http://schemas.microsoft.com/office/powerpoint/2010/main" val="216360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e</a:t>
            </a:r>
            <a:r>
              <a:rPr lang="fr-FR" dirty="0" smtClean="0"/>
              <a:t>-santé ?</a:t>
            </a:r>
            <a:endParaRPr lang="fr-FR" dirty="0"/>
          </a:p>
        </p:txBody>
      </p:sp>
      <p:grpSp>
        <p:nvGrpSpPr>
          <p:cNvPr id="3" name="Grouper 2"/>
          <p:cNvGrpSpPr/>
          <p:nvPr/>
        </p:nvGrpSpPr>
        <p:grpSpPr>
          <a:xfrm>
            <a:off x="-1332656" y="-139008"/>
            <a:ext cx="8784976" cy="4504112"/>
            <a:chOff x="-468560" y="14765"/>
            <a:chExt cx="8784976" cy="4504112"/>
          </a:xfrm>
        </p:grpSpPr>
        <p:sp>
          <p:nvSpPr>
            <p:cNvPr id="8" name="Rectangle 7"/>
            <p:cNvSpPr/>
            <p:nvPr/>
          </p:nvSpPr>
          <p:spPr>
            <a:xfrm>
              <a:off x="899592" y="1062492"/>
              <a:ext cx="7416824" cy="2448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-468560" y="14765"/>
              <a:ext cx="8784976" cy="4504112"/>
              <a:chOff x="-468560" y="14765"/>
              <a:chExt cx="8784976" cy="4504112"/>
            </a:xfrm>
          </p:grpSpPr>
          <p:sp>
            <p:nvSpPr>
              <p:cNvPr id="9" name="ZoneTexte 8"/>
              <p:cNvSpPr txBox="1"/>
              <p:nvPr/>
            </p:nvSpPr>
            <p:spPr>
              <a:xfrm flipH="1" flipV="1">
                <a:off x="3406684" y="1364167"/>
                <a:ext cx="2965516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9900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‘‘</a:t>
                </a:r>
                <a:endParaRPr lang="fr-FR" sz="19900" b="1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 flipH="1" flipV="1">
                <a:off x="-468560" y="14765"/>
                <a:ext cx="2965516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9900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‘‘</a:t>
                </a:r>
                <a:endParaRPr lang="fr-FR" sz="13800" b="1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99592" y="932119"/>
                <a:ext cx="7416824" cy="2540247"/>
              </a:xfrm>
              <a:prstGeom prst="rect">
                <a:avLst/>
              </a:prstGeom>
              <a:noFill/>
            </p:spPr>
            <p:txBody>
              <a:bodyPr wrap="square" lIns="252000" tIns="252000" rIns="252000" bIns="252000">
                <a:spAutoFit/>
              </a:bodyPr>
              <a:lstStyle/>
              <a:p>
                <a:r>
                  <a:rPr lang="fr-FR" sz="2200" b="1" dirty="0" smtClean="0">
                    <a:solidFill>
                      <a:schemeClr val="tx2"/>
                    </a:solidFill>
                    <a:latin typeface="+mj-lt"/>
                    <a:ea typeface="Verdana" panose="020B0604030504040204" pitchFamily="34" charset="0"/>
                    <a:cs typeface="Verdana" panose="020B0604030504040204" pitchFamily="34" charset="0"/>
                  </a:rPr>
                  <a:t>Programme initial 15 mai 2012</a:t>
                </a:r>
                <a:endParaRPr lang="fr-FR" sz="2200" dirty="0" smtClean="0">
                  <a:solidFill>
                    <a:schemeClr val="accent4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fr-FR" sz="2200" b="1" dirty="0" smtClean="0">
                  <a:solidFill>
                    <a:schemeClr val="tx2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fr-FR" sz="2200" b="1" dirty="0" smtClean="0">
                    <a:solidFill>
                      <a:schemeClr val="accent4"/>
                    </a:solidFill>
                    <a:latin typeface="+mj-lt"/>
                    <a:ea typeface="Verdana" panose="020B0604030504040204" pitchFamily="34" charset="0"/>
                    <a:cs typeface="Verdana" panose="020B0604030504040204" pitchFamily="34" charset="0"/>
                  </a:rPr>
                  <a:t>Contribuer au développement de l’architecture et des composants du système de santé global de demain, </a:t>
                </a:r>
                <a:endParaRPr lang="fr-FR" sz="2200" b="1" dirty="0">
                  <a:solidFill>
                    <a:schemeClr val="accent4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fr-FR" sz="2200" b="1" dirty="0">
                    <a:solidFill>
                      <a:schemeClr val="accent4"/>
                    </a:solidFill>
                    <a:latin typeface="+mj-lt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r>
                  <a:rPr lang="fr-FR" sz="2200" b="1" dirty="0" smtClean="0">
                    <a:solidFill>
                      <a:schemeClr val="accent4"/>
                    </a:solidFill>
                    <a:latin typeface="+mj-lt"/>
                    <a:ea typeface="Verdana" panose="020B0604030504040204" pitchFamily="34" charset="0"/>
                    <a:cs typeface="Verdana" panose="020B0604030504040204" pitchFamily="34" charset="0"/>
                  </a:rPr>
                  <a:t>ssurant une continuité entre … l’ensemble des acteurs … (dont) le patient.</a:t>
                </a:r>
                <a:endParaRPr lang="fr-FR" sz="2200" b="1" dirty="0">
                  <a:solidFill>
                    <a:schemeClr val="accent4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cxnSp>
          <p:nvCxnSpPr>
            <p:cNvPr id="13" name="Connecteur droit 12"/>
            <p:cNvCxnSpPr/>
            <p:nvPr/>
          </p:nvCxnSpPr>
          <p:spPr>
            <a:xfrm>
              <a:off x="899592" y="1652199"/>
              <a:ext cx="741682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e 6"/>
          <p:cNvGrpSpPr/>
          <p:nvPr/>
        </p:nvGrpSpPr>
        <p:grpSpPr>
          <a:xfrm>
            <a:off x="7596336" y="980728"/>
            <a:ext cx="1414729" cy="2160240"/>
            <a:chOff x="6352325" y="1813075"/>
            <a:chExt cx="2298700" cy="3560141"/>
          </a:xfrm>
        </p:grpSpPr>
        <p:sp>
          <p:nvSpPr>
            <p:cNvPr id="14" name="Ellipse 13"/>
            <p:cNvSpPr/>
            <p:nvPr/>
          </p:nvSpPr>
          <p:spPr>
            <a:xfrm>
              <a:off x="6407275" y="3184416"/>
              <a:ext cx="2188800" cy="218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1400" b="1" dirty="0" smtClean="0"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e-Santé</a:t>
              </a:r>
              <a:endParaRPr lang="fr-FR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52325" y="1813075"/>
              <a:ext cx="2298700" cy="2301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er 19"/>
          <p:cNvGrpSpPr/>
          <p:nvPr/>
        </p:nvGrpSpPr>
        <p:grpSpPr>
          <a:xfrm>
            <a:off x="719064" y="2276872"/>
            <a:ext cx="8424936" cy="4504112"/>
            <a:chOff x="-468560" y="14765"/>
            <a:chExt cx="8784976" cy="4504112"/>
          </a:xfrm>
        </p:grpSpPr>
        <p:sp>
          <p:nvSpPr>
            <p:cNvPr id="21" name="Rectangle 20"/>
            <p:cNvSpPr/>
            <p:nvPr/>
          </p:nvSpPr>
          <p:spPr>
            <a:xfrm>
              <a:off x="898848" y="939883"/>
              <a:ext cx="7416824" cy="2921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r 21"/>
            <p:cNvGrpSpPr/>
            <p:nvPr/>
          </p:nvGrpSpPr>
          <p:grpSpPr>
            <a:xfrm>
              <a:off x="-468560" y="14765"/>
              <a:ext cx="8784976" cy="4504112"/>
              <a:chOff x="-468560" y="14765"/>
              <a:chExt cx="8784976" cy="4504112"/>
            </a:xfrm>
          </p:grpSpPr>
          <p:sp>
            <p:nvSpPr>
              <p:cNvPr id="24" name="ZoneTexte 23"/>
              <p:cNvSpPr txBox="1"/>
              <p:nvPr/>
            </p:nvSpPr>
            <p:spPr>
              <a:xfrm flipH="1" flipV="1">
                <a:off x="3406684" y="1364167"/>
                <a:ext cx="2965516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9900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‘‘</a:t>
                </a:r>
                <a:endParaRPr lang="fr-FR" sz="19900" b="1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 flipH="1" flipV="1">
                <a:off x="-468560" y="14765"/>
                <a:ext cx="2965516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9900" b="1" dirty="0" smtClean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‘‘</a:t>
                </a:r>
                <a:endParaRPr lang="fr-FR" sz="13800" b="1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99592" y="950869"/>
                <a:ext cx="7416824" cy="3217355"/>
              </a:xfrm>
              <a:prstGeom prst="rect">
                <a:avLst/>
              </a:prstGeom>
              <a:noFill/>
            </p:spPr>
            <p:txBody>
              <a:bodyPr wrap="square" lIns="252000" tIns="252000" rIns="252000" bIns="252000">
                <a:spAutoFit/>
              </a:bodyPr>
              <a:lstStyle/>
              <a:p>
                <a:r>
                  <a:rPr lang="fr-FR" sz="2200" b="1" dirty="0" smtClean="0">
                    <a:solidFill>
                      <a:schemeClr val="tx2"/>
                    </a:solidFill>
                    <a:latin typeface="+mj-lt"/>
                    <a:ea typeface="Verdana" panose="020B0604030504040204" pitchFamily="34" charset="0"/>
                    <a:cs typeface="Verdana" panose="020B0604030504040204" pitchFamily="34" charset="0"/>
                  </a:rPr>
                  <a:t>Présentation SAB 12 mai 2014</a:t>
                </a:r>
                <a:endParaRPr lang="fr-FR" sz="2200" dirty="0" smtClean="0">
                  <a:solidFill>
                    <a:schemeClr val="accent4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fr-FR" sz="2200" b="1" dirty="0" smtClean="0">
                  <a:solidFill>
                    <a:schemeClr val="tx2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b="1" dirty="0" smtClean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Improve patient data coordination</a:t>
                </a:r>
              </a:p>
              <a:p>
                <a:pPr marL="800100" lvl="1" indent="-342900">
                  <a:buFont typeface="Arial"/>
                  <a:buChar char="•"/>
                </a:pPr>
                <a:r>
                  <a:rPr lang="en-US" sz="2200" b="1" dirty="0" smtClean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Use web technologies in clinical practices</a:t>
                </a:r>
              </a:p>
              <a:p>
                <a:pPr marL="800100" lvl="1" indent="-342900">
                  <a:buFont typeface="Arial"/>
                  <a:buChar char="•"/>
                </a:pPr>
                <a:r>
                  <a:rPr lang="en-US" sz="2200" b="1" dirty="0" smtClean="0">
                    <a:solidFill>
                      <a:schemeClr val="accent4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Optimize the clinical workflow</a:t>
                </a:r>
                <a:endParaRPr lang="en-US" sz="2200" b="1" dirty="0" smtClean="0">
                  <a:solidFill>
                    <a:schemeClr val="accent4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b="1" dirty="0" smtClean="0">
                    <a:solidFill>
                      <a:schemeClr val="accent4"/>
                    </a:solidFill>
                    <a:latin typeface="+mj-lt"/>
                    <a:ea typeface="Verdana" panose="020B0604030504040204" pitchFamily="34" charset="0"/>
                    <a:cs typeface="Verdana" panose="020B0604030504040204" pitchFamily="34" charset="0"/>
                  </a:rPr>
                  <a:t>Go to minimal invasive interventions</a:t>
                </a:r>
              </a:p>
              <a:p>
                <a:pPr marL="800100" lvl="1" indent="-342900">
                  <a:buFont typeface="Arial"/>
                  <a:buChar char="•"/>
                </a:pPr>
                <a:r>
                  <a:rPr lang="en-US" sz="2200" b="1" dirty="0" smtClean="0">
                    <a:solidFill>
                      <a:schemeClr val="accent4"/>
                    </a:solidFill>
                    <a:latin typeface="+mj-lt"/>
                    <a:ea typeface="Verdana" panose="020B0604030504040204" pitchFamily="34" charset="0"/>
                    <a:cs typeface="Verdana" panose="020B0604030504040204" pitchFamily="34" charset="0"/>
                  </a:rPr>
                  <a:t>Reduce hospital stay</a:t>
                </a:r>
              </a:p>
              <a:p>
                <a:pPr marL="800100" lvl="1" indent="-342900">
                  <a:buFont typeface="Arial"/>
                  <a:buChar char="•"/>
                </a:pPr>
                <a:r>
                  <a:rPr lang="en-US" sz="2200" b="1" dirty="0" smtClean="0">
                    <a:solidFill>
                      <a:schemeClr val="accent4"/>
                    </a:solidFill>
                    <a:latin typeface="+mj-lt"/>
                    <a:ea typeface="Verdana" panose="020B0604030504040204" pitchFamily="34" charset="0"/>
                    <a:cs typeface="Verdana" panose="020B0604030504040204" pitchFamily="34" charset="0"/>
                  </a:rPr>
                  <a:t>Improve patient recovery</a:t>
                </a:r>
                <a:endParaRPr lang="en-US" sz="2200" b="1" dirty="0">
                  <a:solidFill>
                    <a:schemeClr val="accent4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cxnSp>
          <p:nvCxnSpPr>
            <p:cNvPr id="23" name="Connecteur droit 22"/>
            <p:cNvCxnSpPr/>
            <p:nvPr/>
          </p:nvCxnSpPr>
          <p:spPr>
            <a:xfrm>
              <a:off x="899592" y="1652199"/>
              <a:ext cx="741682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8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dans l’IT pour la santé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009805" y="5742878"/>
            <a:ext cx="7558049" cy="247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35" idx="2"/>
          </p:cNvCxnSpPr>
          <p:nvPr/>
        </p:nvCxnSpPr>
        <p:spPr>
          <a:xfrm flipV="1">
            <a:off x="1043608" y="1324218"/>
            <a:ext cx="36004" cy="44810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331640" y="5733256"/>
            <a:ext cx="105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grand public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7812360" y="570461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médical</a:t>
            </a:r>
            <a:endParaRPr lang="fr-FR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82" y="5517232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équipement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79512" y="342900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logiciel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79512" y="155679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service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419872" y="5733256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</a:t>
            </a:r>
            <a:r>
              <a:rPr lang="fr-FR" sz="1200" dirty="0" smtClean="0"/>
              <a:t>ien être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868144" y="573325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santé</a:t>
            </a:r>
            <a:endParaRPr lang="fr-FR" sz="1200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912" y="3327400"/>
            <a:ext cx="1422400" cy="203200"/>
          </a:xfrm>
          <a:prstGeom prst="rect">
            <a:avLst/>
          </a:prstGeom>
        </p:spPr>
      </p:pic>
      <p:cxnSp>
        <p:nvCxnSpPr>
          <p:cNvPr id="33" name="Connecteur droit avec flèche 32"/>
          <p:cNvCxnSpPr/>
          <p:nvPr/>
        </p:nvCxnSpPr>
        <p:spPr>
          <a:xfrm flipV="1">
            <a:off x="3707904" y="3429000"/>
            <a:ext cx="1080120" cy="576064"/>
          </a:xfrm>
          <a:prstGeom prst="straightConnector1">
            <a:avLst/>
          </a:prstGeom>
          <a:ln w="1270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707904" y="3933056"/>
            <a:ext cx="12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accent1"/>
                </a:solidFill>
              </a:rPr>
              <a:t>tendance</a:t>
            </a:r>
            <a:endParaRPr lang="fr-FR" i="1" dirty="0">
              <a:solidFill>
                <a:schemeClr val="accent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132589" y="1052736"/>
            <a:ext cx="72008" cy="468052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6012160" y="3789040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accent1"/>
                </a:solidFill>
              </a:rPr>
              <a:t>Barrière du « </a:t>
            </a:r>
            <a:r>
              <a:rPr lang="fr-FR" sz="1400" b="1" i="1" dirty="0" smtClean="0">
                <a:solidFill>
                  <a:schemeClr val="accent1"/>
                </a:solidFill>
              </a:rPr>
              <a:t>risque médical</a:t>
            </a:r>
            <a:r>
              <a:rPr lang="fr-FR" sz="1400" i="1" dirty="0" smtClean="0">
                <a:solidFill>
                  <a:schemeClr val="accent1"/>
                </a:solidFill>
              </a:rPr>
              <a:t> »</a:t>
            </a:r>
            <a:endParaRPr lang="fr-FR" sz="1400" i="1" dirty="0">
              <a:solidFill>
                <a:schemeClr val="accent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1043608" y="2420888"/>
            <a:ext cx="7920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411760" y="2420888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accent1"/>
                </a:solidFill>
              </a:rPr>
              <a:t>Barrière de l’opérateur « </a:t>
            </a:r>
            <a:r>
              <a:rPr lang="fr-FR" sz="1400" b="1" i="1" dirty="0" smtClean="0">
                <a:solidFill>
                  <a:schemeClr val="accent1"/>
                </a:solidFill>
              </a:rPr>
              <a:t>ouvert</a:t>
            </a:r>
            <a:r>
              <a:rPr lang="fr-FR" sz="1400" i="1" dirty="0" smtClean="0">
                <a:solidFill>
                  <a:schemeClr val="accent1"/>
                </a:solidFill>
              </a:rPr>
              <a:t> »</a:t>
            </a:r>
            <a:endParaRPr lang="fr-FR" sz="1400" i="1" dirty="0">
              <a:solidFill>
                <a:schemeClr val="accent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11560" y="908720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smtClean="0"/>
              <a:t>Facilité de déploiement</a:t>
            </a:r>
            <a:endParaRPr lang="fr-FR" sz="1050" i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8455043" y="5517232"/>
            <a:ext cx="8995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smtClean="0"/>
              <a:t>Valeur du service rendu</a:t>
            </a:r>
            <a:endParaRPr lang="fr-FR" sz="1050" i="1" dirty="0"/>
          </a:p>
        </p:txBody>
      </p:sp>
      <p:pic>
        <p:nvPicPr>
          <p:cNvPr id="38" name="Picture 2" descr="C:\Users\djugon\Documents\Platefome de marque\Chevalvert\Logo\BCOM-20130705-LOGO-Blan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32624"/>
            <a:ext cx="1051559" cy="288495"/>
          </a:xfrm>
          <a:prstGeom prst="rect">
            <a:avLst/>
          </a:prstGeom>
          <a:solidFill>
            <a:schemeClr val="tx1"/>
          </a:solidFill>
          <a:ln w="57150" cmpd="sng">
            <a:noFill/>
          </a:ln>
          <a:extLst/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772816"/>
            <a:ext cx="1320800" cy="5461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3140968"/>
            <a:ext cx="2032000" cy="4318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4619848"/>
            <a:ext cx="926032" cy="8253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888" y="4797152"/>
            <a:ext cx="1512168" cy="51605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800" y="4365600"/>
            <a:ext cx="647576" cy="64757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2536" y="5136232"/>
            <a:ext cx="1235968" cy="308992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1800" y="1268760"/>
            <a:ext cx="6731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4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Aider le clinicien à retrouver l’examen d’imagerie pertinent (et pas les autres)</a:t>
            </a:r>
          </a:p>
          <a:p>
            <a:r>
              <a:rPr lang="fr-FR" sz="2800" dirty="0" smtClean="0"/>
              <a:t>En le recevant facilement et rapidement du radiologue ou du patient</a:t>
            </a:r>
          </a:p>
          <a:p>
            <a:r>
              <a:rPr lang="fr-FR" sz="2800" dirty="0" smtClean="0"/>
              <a:t>Ou en allant le chercher directement</a:t>
            </a:r>
          </a:p>
          <a:p>
            <a:r>
              <a:rPr lang="fr-FR" sz="2800" dirty="0" smtClean="0"/>
              <a:t>Avec des mots clefs et en fonction de son importance clinique</a:t>
            </a:r>
          </a:p>
          <a:p>
            <a:r>
              <a:rPr lang="fr-FR" sz="2800" dirty="0" smtClean="0"/>
              <a:t>… grâce aux technologies du </a:t>
            </a:r>
            <a:r>
              <a:rPr lang="fr-FR" sz="2800" dirty="0" err="1" smtClean="0"/>
              <a:t>cloud</a:t>
            </a:r>
            <a:r>
              <a:rPr lang="fr-FR" sz="2800" dirty="0" smtClean="0"/>
              <a:t> et de l’internet des objets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médecine connectée / </a:t>
            </a:r>
            <a:r>
              <a:rPr lang="fr-FR" dirty="0" err="1" smtClean="0"/>
              <a:t>IsIMeD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380312" y="5373216"/>
            <a:ext cx="158417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Ingrédient (</a:t>
            </a:r>
            <a:r>
              <a:rPr lang="fr-FR" dirty="0" err="1" smtClean="0"/>
              <a:t>DicomNet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444208" y="5651956"/>
            <a:ext cx="93610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Publis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262052" y="5362720"/>
            <a:ext cx="1152128" cy="646331"/>
          </a:xfrm>
          <a:prstGeom prst="rect">
            <a:avLst/>
          </a:prstGeom>
          <a:noFill/>
          <a:ln w="57150" cmpd="sng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Transfert Membre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73473" y="5630964"/>
            <a:ext cx="936104" cy="369332"/>
          </a:xfrm>
          <a:prstGeom prst="rect">
            <a:avLst/>
          </a:prstGeom>
          <a:noFill/>
          <a:ln w="57150" cmpd="sng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Europe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5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Aider le chirurgien à mieux guider son geste en voyant « à l’intérieur du patient », pendant l’opération</a:t>
            </a:r>
          </a:p>
          <a:p>
            <a:r>
              <a:rPr lang="fr-FR" dirty="0" smtClean="0"/>
              <a:t>Fusionner les images de plusieurs sources</a:t>
            </a:r>
          </a:p>
          <a:p>
            <a:r>
              <a:rPr lang="fr-FR" dirty="0" smtClean="0"/>
              <a:t>Et donc recaler le tout avec la vue réelle</a:t>
            </a:r>
          </a:p>
          <a:p>
            <a:r>
              <a:rPr lang="fr-FR" dirty="0" smtClean="0"/>
              <a:t>… en utilisant les nouveaux équipements disponibles dans le grand public, peu chers et simples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médecine augmentée / </a:t>
            </a:r>
            <a:r>
              <a:rPr lang="fr-FR" dirty="0" err="1" smtClean="0"/>
              <a:t>GestesChir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380312" y="5373216"/>
            <a:ext cx="158417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Brevet (recalage)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444208" y="5651956"/>
            <a:ext cx="93610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Publis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48064" y="5651956"/>
            <a:ext cx="1266116" cy="369332"/>
          </a:xfrm>
          <a:prstGeom prst="rect">
            <a:avLst/>
          </a:prstGeom>
          <a:noFill/>
          <a:ln w="57150" cmpd="sng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Prestation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2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com_ecran_theme_office">
  <a:themeElements>
    <a:clrScheme name="bcom_gamme1">
      <a:dk1>
        <a:sysClr val="windowText" lastClr="000000"/>
      </a:dk1>
      <a:lt1>
        <a:sysClr val="window" lastClr="FFFFFF"/>
      </a:lt1>
      <a:dk2>
        <a:srgbClr val="000000"/>
      </a:dk2>
      <a:lt2>
        <a:srgbClr val="EAE8E6"/>
      </a:lt2>
      <a:accent1>
        <a:srgbClr val="FF5050"/>
      </a:accent1>
      <a:accent2>
        <a:srgbClr val="FFB400"/>
      </a:accent2>
      <a:accent3>
        <a:srgbClr val="00CD78"/>
      </a:accent3>
      <a:accent4>
        <a:srgbClr val="00D2F8"/>
      </a:accent4>
      <a:accent5>
        <a:srgbClr val="AA64FF"/>
      </a:accent5>
      <a:accent6>
        <a:srgbClr val="000000"/>
      </a:accent6>
      <a:hlink>
        <a:srgbClr val="AA64FF"/>
      </a:hlink>
      <a:folHlink>
        <a:srgbClr val="AA64FF"/>
      </a:folHlink>
    </a:clrScheme>
    <a:fontScheme name="bcom_base_new police">
      <a:majorFont>
        <a:latin typeface="Bcom"/>
        <a:ea typeface=""/>
        <a:cs typeface=""/>
      </a:majorFont>
      <a:minorFont>
        <a:latin typeface="Bco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bcom_ecran_theme_office</Template>
  <TotalTime>13189</TotalTime>
  <Words>1112</Words>
  <Application>Microsoft Macintosh PowerPoint</Application>
  <PresentationFormat>Présentation à l'écran (4:3)</PresentationFormat>
  <Paragraphs>339</Paragraphs>
  <Slides>18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bcom_ecran_theme_office</vt:lpstr>
      <vt:lpstr>{ e-santé – 1 an, 3 ans et 5 ans  CA 29 janvier 2015 }</vt:lpstr>
      <vt:lpstr>révision de la feuille de route e-santé</vt:lpstr>
      <vt:lpstr>Pourquoi ?</vt:lpstr>
      <vt:lpstr>Comment ?</vt:lpstr>
      <vt:lpstr>Quoi ?</vt:lpstr>
      <vt:lpstr>e-santé ?</vt:lpstr>
      <vt:lpstr>environnement dans l’IT pour la santé</vt:lpstr>
      <vt:lpstr>médecine connectée / IsIMeD</vt:lpstr>
      <vt:lpstr>médecine augmentée / GestesChir</vt:lpstr>
      <vt:lpstr>ingrédients/solutions disponibles</vt:lpstr>
      <vt:lpstr>réseaux &amp; sécurité</vt:lpstr>
      <vt:lpstr>hypermedia</vt:lpstr>
      <vt:lpstr>exemples attente de membres en e-santé</vt:lpstr>
      <vt:lpstr>Executing</vt:lpstr>
      <vt:lpstr>proposition d’approche</vt:lpstr>
      <vt:lpstr>Présentation PowerPoint</vt:lpstr>
      <vt:lpstr>membres industriels et e-santé</vt:lpstr>
      <vt:lpstr>innovation technologique en santé</vt:lpstr>
    </vt:vector>
  </TitlesOfParts>
  <Manager/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e-health</dc:title>
  <dc:subject/>
  <dc:creator>Emmanuel Cordonnier</dc:creator>
  <cp:keywords/>
  <dc:description/>
  <cp:lastModifiedBy>Emmanuel Cordonnier</cp:lastModifiedBy>
  <cp:revision>297</cp:revision>
  <cp:lastPrinted>2014-06-27T12:59:53Z</cp:lastPrinted>
  <dcterms:created xsi:type="dcterms:W3CDTF">2014-03-05T13:42:06Z</dcterms:created>
  <dcterms:modified xsi:type="dcterms:W3CDTF">2015-02-03T07:57:25Z</dcterms:modified>
  <cp:category/>
</cp:coreProperties>
</file>