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65" r:id="rId2"/>
    <p:sldId id="302" r:id="rId3"/>
    <p:sldId id="318" r:id="rId4"/>
    <p:sldId id="319" r:id="rId5"/>
    <p:sldId id="305" r:id="rId6"/>
    <p:sldId id="360" r:id="rId7"/>
    <p:sldId id="361" r:id="rId8"/>
    <p:sldId id="362" r:id="rId9"/>
    <p:sldId id="297" r:id="rId10"/>
    <p:sldId id="363" r:id="rId11"/>
    <p:sldId id="364" r:id="rId12"/>
    <p:sldId id="299" r:id="rId13"/>
    <p:sldId id="352" r:id="rId14"/>
    <p:sldId id="354" r:id="rId15"/>
    <p:sldId id="355" r:id="rId16"/>
    <p:sldId id="356" r:id="rId17"/>
    <p:sldId id="365" r:id="rId18"/>
    <p:sldId id="358" r:id="rId19"/>
    <p:sldId id="366" r:id="rId20"/>
    <p:sldId id="367" r:id="rId21"/>
    <p:sldId id="296" r:id="rId22"/>
  </p:sldIdLst>
  <p:sldSz cx="13446125" cy="90027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42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855"/>
    <a:srgbClr val="3D3D3D"/>
    <a:srgbClr val="52676C"/>
    <a:srgbClr val="EEBB6C"/>
    <a:srgbClr val="AD867F"/>
    <a:srgbClr val="E4971A"/>
    <a:srgbClr val="58736E"/>
    <a:srgbClr val="0D0906"/>
    <a:srgbClr val="15817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5"/>
  </p:normalViewPr>
  <p:slideViewPr>
    <p:cSldViewPr snapToGrid="0">
      <p:cViewPr>
        <p:scale>
          <a:sx n="60" d="100"/>
          <a:sy n="60" d="100"/>
        </p:scale>
        <p:origin x="210" y="-96"/>
      </p:cViewPr>
      <p:guideLst>
        <p:guide orient="horz" pos="2835"/>
        <p:guide pos="42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449" y="-11116"/>
            <a:ext cx="13486293" cy="9024944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25" y="3156507"/>
            <a:ext cx="8568109" cy="2161153"/>
          </a:xfrm>
        </p:spPr>
        <p:txBody>
          <a:bodyPr anchor="b">
            <a:noAutofit/>
          </a:bodyPr>
          <a:lstStyle>
            <a:lvl1pPr algn="r">
              <a:defRPr sz="7089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2525" y="5317658"/>
            <a:ext cx="8568109" cy="14399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0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0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0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0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0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01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8" y="800241"/>
            <a:ext cx="9334225" cy="4468013"/>
          </a:xfrm>
        </p:spPr>
        <p:txBody>
          <a:bodyPr anchor="ctr">
            <a:normAutofit/>
          </a:bodyPr>
          <a:lstStyle>
            <a:lvl1pPr algn="l">
              <a:defRPr sz="5776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8" y="5868435"/>
            <a:ext cx="9334225" cy="2062251"/>
          </a:xfrm>
        </p:spPr>
        <p:txBody>
          <a:bodyPr anchor="ctr">
            <a:normAutofit/>
          </a:bodyPr>
          <a:lstStyle>
            <a:lvl1pPr marL="0" indent="0" algn="l">
              <a:buNone/>
              <a:defRPr sz="23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58" y="800241"/>
            <a:ext cx="8929059" cy="3967862"/>
          </a:xfrm>
        </p:spPr>
        <p:txBody>
          <a:bodyPr anchor="ctr">
            <a:normAutofit/>
          </a:bodyPr>
          <a:lstStyle>
            <a:lvl1pPr algn="l">
              <a:defRPr sz="5776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19114" y="4768103"/>
            <a:ext cx="7969747" cy="50015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0166" indent="0">
              <a:buFontTx/>
              <a:buNone/>
              <a:defRPr/>
            </a:lvl2pPr>
            <a:lvl3pPr marL="1200333" indent="0">
              <a:buFontTx/>
              <a:buNone/>
              <a:defRPr/>
            </a:lvl3pPr>
            <a:lvl4pPr marL="1800499" indent="0">
              <a:buFontTx/>
              <a:buNone/>
              <a:defRPr/>
            </a:lvl4pPr>
            <a:lvl5pPr marL="240066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5868435"/>
            <a:ext cx="9334227" cy="2062251"/>
          </a:xfrm>
        </p:spPr>
        <p:txBody>
          <a:bodyPr anchor="ctr">
            <a:normAutofit/>
          </a:bodyPr>
          <a:lstStyle>
            <a:lvl1pPr marL="0" indent="0" algn="l">
              <a:buNone/>
              <a:defRPr sz="23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9821" y="1037554"/>
            <a:ext cx="672481" cy="767654"/>
          </a:xfrm>
          <a:prstGeom prst="rect">
            <a:avLst/>
          </a:prstGeom>
        </p:spPr>
        <p:txBody>
          <a:bodyPr vert="horz" lIns="120036" tIns="60018" rIns="120036" bIns="60018" rtlCol="0" anchor="ctr">
            <a:noAutofit/>
          </a:bodyPr>
          <a:lstStyle/>
          <a:p>
            <a:pPr lvl="0"/>
            <a:r>
              <a:rPr lang="en-US" sz="1050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22399" y="3789273"/>
            <a:ext cx="672481" cy="767654"/>
          </a:xfrm>
          <a:prstGeom prst="rect">
            <a:avLst/>
          </a:prstGeom>
        </p:spPr>
        <p:txBody>
          <a:bodyPr vert="horz" lIns="120036" tIns="60018" rIns="120036" bIns="60018" rtlCol="0" anchor="ctr">
            <a:noAutofit/>
          </a:bodyPr>
          <a:lstStyle/>
          <a:p>
            <a:pPr lvl="0"/>
            <a:r>
              <a:rPr lang="en-US" sz="1050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51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2536182"/>
            <a:ext cx="9334227" cy="3407142"/>
          </a:xfrm>
        </p:spPr>
        <p:txBody>
          <a:bodyPr anchor="b">
            <a:normAutofit/>
          </a:bodyPr>
          <a:lstStyle>
            <a:lvl1pPr algn="l">
              <a:defRPr sz="5776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5943324"/>
            <a:ext cx="9334227" cy="1987363"/>
          </a:xfrm>
        </p:spPr>
        <p:txBody>
          <a:bodyPr anchor="t">
            <a:normAutofit/>
          </a:bodyPr>
          <a:lstStyle>
            <a:lvl1pPr marL="0" indent="0" algn="l">
              <a:buNone/>
              <a:defRPr sz="23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58" y="800241"/>
            <a:ext cx="8929059" cy="3967862"/>
          </a:xfrm>
        </p:spPr>
        <p:txBody>
          <a:bodyPr anchor="ctr">
            <a:normAutofit/>
          </a:bodyPr>
          <a:lstStyle>
            <a:lvl1pPr algn="l">
              <a:defRPr sz="5776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96404" y="5268254"/>
            <a:ext cx="9334228" cy="67507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0166" indent="0">
              <a:buFontTx/>
              <a:buNone/>
              <a:defRPr/>
            </a:lvl2pPr>
            <a:lvl3pPr marL="1200333" indent="0">
              <a:buFontTx/>
              <a:buNone/>
              <a:defRPr/>
            </a:lvl3pPr>
            <a:lvl4pPr marL="1800499" indent="0">
              <a:buFontTx/>
              <a:buNone/>
              <a:defRPr/>
            </a:lvl4pPr>
            <a:lvl5pPr marL="240066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5943324"/>
            <a:ext cx="9334227" cy="1987363"/>
          </a:xfrm>
        </p:spPr>
        <p:txBody>
          <a:bodyPr anchor="t">
            <a:normAutofit/>
          </a:bodyPr>
          <a:lstStyle>
            <a:lvl1pPr marL="0" indent="0" algn="l">
              <a:buNone/>
              <a:defRPr sz="23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9821" y="1037554"/>
            <a:ext cx="672481" cy="767654"/>
          </a:xfrm>
          <a:prstGeom prst="rect">
            <a:avLst/>
          </a:prstGeom>
        </p:spPr>
        <p:txBody>
          <a:bodyPr vert="horz" lIns="120036" tIns="60018" rIns="120036" bIns="60018" rtlCol="0" anchor="ctr">
            <a:noAutofit/>
          </a:bodyPr>
          <a:lstStyle/>
          <a:p>
            <a:pPr lvl="0"/>
            <a:r>
              <a:rPr lang="en-US" sz="1050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22399" y="3789273"/>
            <a:ext cx="672481" cy="767654"/>
          </a:xfrm>
          <a:prstGeom prst="rect">
            <a:avLst/>
          </a:prstGeom>
        </p:spPr>
        <p:txBody>
          <a:bodyPr vert="horz" lIns="120036" tIns="60018" rIns="120036" bIns="60018" rtlCol="0" anchor="ctr">
            <a:noAutofit/>
          </a:bodyPr>
          <a:lstStyle/>
          <a:p>
            <a:pPr lvl="0"/>
            <a:r>
              <a:rPr lang="en-US" sz="1050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25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97" y="800241"/>
            <a:ext cx="9325036" cy="3967862"/>
          </a:xfrm>
        </p:spPr>
        <p:txBody>
          <a:bodyPr anchor="ctr">
            <a:normAutofit/>
          </a:bodyPr>
          <a:lstStyle>
            <a:lvl1pPr algn="l">
              <a:defRPr sz="5776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96404" y="5268254"/>
            <a:ext cx="9334228" cy="67507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150">
                <a:solidFill>
                  <a:schemeClr val="accent1"/>
                </a:solidFill>
              </a:defRPr>
            </a:lvl1pPr>
            <a:lvl2pPr marL="600166" indent="0">
              <a:buFontTx/>
              <a:buNone/>
              <a:defRPr/>
            </a:lvl2pPr>
            <a:lvl3pPr marL="1200333" indent="0">
              <a:buFontTx/>
              <a:buNone/>
              <a:defRPr/>
            </a:lvl3pPr>
            <a:lvl4pPr marL="1800499" indent="0">
              <a:buFontTx/>
              <a:buNone/>
              <a:defRPr/>
            </a:lvl4pPr>
            <a:lvl5pPr marL="2400666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5943324"/>
            <a:ext cx="9334227" cy="1987363"/>
          </a:xfrm>
        </p:spPr>
        <p:txBody>
          <a:bodyPr anchor="t">
            <a:normAutofit/>
          </a:bodyPr>
          <a:lstStyle>
            <a:lvl1pPr marL="0" indent="0" algn="l">
              <a:buNone/>
              <a:defRPr sz="23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9555" y="800242"/>
            <a:ext cx="1439329" cy="6893745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7" y="800242"/>
            <a:ext cx="7639214" cy="689374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72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3545515"/>
            <a:ext cx="9334227" cy="2397811"/>
          </a:xfrm>
        </p:spPr>
        <p:txBody>
          <a:bodyPr anchor="b"/>
          <a:lstStyle>
            <a:lvl1pPr algn="l">
              <a:defRPr sz="5251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5943324"/>
            <a:ext cx="9334227" cy="1129474"/>
          </a:xfrm>
        </p:spPr>
        <p:txBody>
          <a:bodyPr anchor="t"/>
          <a:lstStyle>
            <a:lvl1pPr marL="0" indent="0" algn="l">
              <a:buNone/>
              <a:defRPr sz="26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0166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2003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004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4pPr>
            <a:lvl5pPr marL="2400666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5pPr>
            <a:lvl6pPr marL="30008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6pPr>
            <a:lvl7pPr marL="3600999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7pPr>
            <a:lvl8pPr marL="420116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8pPr>
            <a:lvl9pPr marL="4801332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8" y="800241"/>
            <a:ext cx="9334225" cy="17338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409" y="2836273"/>
            <a:ext cx="4541021" cy="5094412"/>
          </a:xfrm>
        </p:spPr>
        <p:txBody>
          <a:bodyPr>
            <a:normAutofit/>
          </a:bodyPr>
          <a:lstStyle>
            <a:lvl1pPr>
              <a:defRPr sz="2363"/>
            </a:lvl1pPr>
            <a:lvl2pPr>
              <a:defRPr sz="2100"/>
            </a:lvl2pPr>
            <a:lvl3pPr>
              <a:defRPr sz="1838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11" y="2836275"/>
            <a:ext cx="4541023" cy="5094413"/>
          </a:xfrm>
        </p:spPr>
        <p:txBody>
          <a:bodyPr>
            <a:normAutofit/>
          </a:bodyPr>
          <a:lstStyle>
            <a:lvl1pPr>
              <a:defRPr sz="2363"/>
            </a:lvl1pPr>
            <a:lvl2pPr>
              <a:defRPr sz="2100"/>
            </a:lvl2pPr>
            <a:lvl3pPr>
              <a:defRPr sz="1838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8" y="800241"/>
            <a:ext cx="9334224" cy="17338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36791"/>
            <a:ext cx="4544790" cy="756477"/>
          </a:xfrm>
        </p:spPr>
        <p:txBody>
          <a:bodyPr anchor="b">
            <a:noAutofit/>
          </a:bodyPr>
          <a:lstStyle>
            <a:lvl1pPr marL="0" indent="0">
              <a:buNone/>
              <a:defRPr sz="3150" b="0"/>
            </a:lvl1pPr>
            <a:lvl2pPr marL="600166" indent="0">
              <a:buNone/>
              <a:defRPr sz="2625" b="1"/>
            </a:lvl2pPr>
            <a:lvl3pPr marL="1200333" indent="0">
              <a:buNone/>
              <a:defRPr sz="2363" b="1"/>
            </a:lvl3pPr>
            <a:lvl4pPr marL="1800499" indent="0">
              <a:buNone/>
              <a:defRPr sz="2100" b="1"/>
            </a:lvl4pPr>
            <a:lvl5pPr marL="2400666" indent="0">
              <a:buNone/>
              <a:defRPr sz="2100" b="1"/>
            </a:lvl5pPr>
            <a:lvl6pPr marL="3000832" indent="0">
              <a:buNone/>
              <a:defRPr sz="2100" b="1"/>
            </a:lvl6pPr>
            <a:lvl7pPr marL="3600999" indent="0">
              <a:buNone/>
              <a:defRPr sz="2100" b="1"/>
            </a:lvl7pPr>
            <a:lvl8pPr marL="4201165" indent="0">
              <a:buNone/>
              <a:defRPr sz="2100" b="1"/>
            </a:lvl8pPr>
            <a:lvl9pPr marL="4801332" indent="0">
              <a:buNone/>
              <a:defRPr sz="21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07" y="3593270"/>
            <a:ext cx="4544790" cy="43374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5841" y="2836791"/>
            <a:ext cx="4544790" cy="756477"/>
          </a:xfrm>
        </p:spPr>
        <p:txBody>
          <a:bodyPr anchor="b">
            <a:noAutofit/>
          </a:bodyPr>
          <a:lstStyle>
            <a:lvl1pPr marL="0" indent="0">
              <a:buNone/>
              <a:defRPr sz="3150" b="0"/>
            </a:lvl1pPr>
            <a:lvl2pPr marL="600166" indent="0">
              <a:buNone/>
              <a:defRPr sz="2625" b="1"/>
            </a:lvl2pPr>
            <a:lvl3pPr marL="1200333" indent="0">
              <a:buNone/>
              <a:defRPr sz="2363" b="1"/>
            </a:lvl3pPr>
            <a:lvl4pPr marL="1800499" indent="0">
              <a:buNone/>
              <a:defRPr sz="2100" b="1"/>
            </a:lvl4pPr>
            <a:lvl5pPr marL="2400666" indent="0">
              <a:buNone/>
              <a:defRPr sz="2100" b="1"/>
            </a:lvl5pPr>
            <a:lvl6pPr marL="3000832" indent="0">
              <a:buNone/>
              <a:defRPr sz="2100" b="1"/>
            </a:lvl6pPr>
            <a:lvl7pPr marL="3600999" indent="0">
              <a:buNone/>
              <a:defRPr sz="2100" b="1"/>
            </a:lvl7pPr>
            <a:lvl8pPr marL="4201165" indent="0">
              <a:buNone/>
              <a:defRPr sz="2100" b="1"/>
            </a:lvl8pPr>
            <a:lvl9pPr marL="4801332" indent="0">
              <a:buNone/>
              <a:defRPr sz="21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85841" y="3593270"/>
            <a:ext cx="4544790" cy="43374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7" y="800241"/>
            <a:ext cx="9334225" cy="17338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7" y="1967265"/>
            <a:ext cx="4102924" cy="1678283"/>
          </a:xfrm>
        </p:spPr>
        <p:txBody>
          <a:bodyPr anchor="b">
            <a:normAutofit/>
          </a:bodyPr>
          <a:lstStyle>
            <a:lvl1pPr>
              <a:defRPr sz="262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511" y="675959"/>
            <a:ext cx="4979120" cy="72547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7" y="3645547"/>
            <a:ext cx="4102924" cy="3392688"/>
          </a:xfrm>
        </p:spPr>
        <p:txBody>
          <a:bodyPr>
            <a:normAutofit/>
          </a:bodyPr>
          <a:lstStyle>
            <a:lvl1pPr marL="0" indent="0">
              <a:buNone/>
              <a:defRPr sz="1838"/>
            </a:lvl1pPr>
            <a:lvl2pPr marL="450125" indent="0">
              <a:buNone/>
              <a:defRPr sz="1378"/>
            </a:lvl2pPr>
            <a:lvl3pPr marL="900250" indent="0">
              <a:buNone/>
              <a:defRPr sz="1181"/>
            </a:lvl3pPr>
            <a:lvl4pPr marL="1350374" indent="0">
              <a:buNone/>
              <a:defRPr sz="985"/>
            </a:lvl4pPr>
            <a:lvl5pPr marL="1800499" indent="0">
              <a:buNone/>
              <a:defRPr sz="985"/>
            </a:lvl5pPr>
            <a:lvl6pPr marL="2250624" indent="0">
              <a:buNone/>
              <a:defRPr sz="985"/>
            </a:lvl6pPr>
            <a:lvl7pPr marL="2700749" indent="0">
              <a:buNone/>
              <a:defRPr sz="985"/>
            </a:lvl7pPr>
            <a:lvl8pPr marL="3150874" indent="0">
              <a:buNone/>
              <a:defRPr sz="985"/>
            </a:lvl8pPr>
            <a:lvl9pPr marL="3600999" indent="0">
              <a:buNone/>
              <a:defRPr sz="98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7" y="6301899"/>
            <a:ext cx="9334225" cy="743975"/>
          </a:xfrm>
        </p:spPr>
        <p:txBody>
          <a:bodyPr anchor="b">
            <a:normAutofit/>
          </a:bodyPr>
          <a:lstStyle>
            <a:lvl1pPr algn="l">
              <a:defRPr sz="315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6407" y="800241"/>
            <a:ext cx="9334225" cy="504839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00166" indent="0">
              <a:buNone/>
              <a:defRPr sz="2100"/>
            </a:lvl2pPr>
            <a:lvl3pPr marL="1200333" indent="0">
              <a:buNone/>
              <a:defRPr sz="2100"/>
            </a:lvl3pPr>
            <a:lvl4pPr marL="1800499" indent="0">
              <a:buNone/>
              <a:defRPr sz="2100"/>
            </a:lvl4pPr>
            <a:lvl5pPr marL="2400666" indent="0">
              <a:buNone/>
              <a:defRPr sz="2100"/>
            </a:lvl5pPr>
            <a:lvl6pPr marL="3000832" indent="0">
              <a:buNone/>
              <a:defRPr sz="2100"/>
            </a:lvl6pPr>
            <a:lvl7pPr marL="3600999" indent="0">
              <a:buNone/>
              <a:defRPr sz="2100"/>
            </a:lvl7pPr>
            <a:lvl8pPr marL="4201165" indent="0">
              <a:buNone/>
              <a:defRPr sz="2100"/>
            </a:lvl8pPr>
            <a:lvl9pPr marL="4801332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7" y="7045874"/>
            <a:ext cx="9334225" cy="884813"/>
          </a:xfrm>
        </p:spPr>
        <p:txBody>
          <a:bodyPr>
            <a:normAutofit/>
          </a:bodyPr>
          <a:lstStyle>
            <a:lvl1pPr marL="0" indent="0">
              <a:buNone/>
              <a:defRPr sz="1575"/>
            </a:lvl1pPr>
            <a:lvl2pPr marL="600166" indent="0">
              <a:buNone/>
              <a:defRPr sz="1575"/>
            </a:lvl2pPr>
            <a:lvl3pPr marL="1200333" indent="0">
              <a:buNone/>
              <a:defRPr sz="1313"/>
            </a:lvl3pPr>
            <a:lvl4pPr marL="1800499" indent="0">
              <a:buNone/>
              <a:defRPr sz="1181"/>
            </a:lvl4pPr>
            <a:lvl5pPr marL="2400666" indent="0">
              <a:buNone/>
              <a:defRPr sz="1181"/>
            </a:lvl5pPr>
            <a:lvl6pPr marL="3000832" indent="0">
              <a:buNone/>
              <a:defRPr sz="1181"/>
            </a:lvl6pPr>
            <a:lvl7pPr marL="3600999" indent="0">
              <a:buNone/>
              <a:defRPr sz="1181"/>
            </a:lvl7pPr>
            <a:lvl8pPr marL="4201165" indent="0">
              <a:buNone/>
              <a:defRPr sz="1181"/>
            </a:lvl8pPr>
            <a:lvl9pPr marL="4801332" indent="0">
              <a:buNone/>
              <a:defRPr sz="118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450" y="-11116"/>
            <a:ext cx="13486294" cy="9024944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08" y="800241"/>
            <a:ext cx="9334224" cy="1733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36275"/>
            <a:ext cx="9334225" cy="509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8357" y="7930689"/>
            <a:ext cx="1006007" cy="47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DE3DD-C41B-4C18-A597-61078C5F012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6407" y="7930689"/>
            <a:ext cx="6798018" cy="47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807" y="7930689"/>
            <a:ext cx="753827" cy="479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accent1"/>
                </a:solidFill>
              </a:defRPr>
            </a:lvl1pPr>
          </a:lstStyle>
          <a:p>
            <a:fld id="{460E1D88-A72C-4DED-B9D4-A64BEC94B4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</p:sldLayoutIdLst>
  <p:txStyles>
    <p:titleStyle>
      <a:lvl1pPr algn="l" defTabSz="600166" rtl="0" eaLnBrk="1" latinLnBrk="0" hangingPunct="1">
        <a:spcBef>
          <a:spcPct val="0"/>
        </a:spcBef>
        <a:buNone/>
        <a:defRPr sz="472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0125" indent="-450125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75270" indent="-375104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00416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00583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00749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00915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01082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01248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01415" indent="-300083" algn="l" defTabSz="600166" rtl="0" eaLnBrk="1" latinLnBrk="0" hangingPunct="1">
        <a:spcBef>
          <a:spcPts val="131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1pPr>
      <a:lvl2pPr marL="600166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2pPr>
      <a:lvl3pPr marL="1200333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00499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4pPr>
      <a:lvl5pPr marL="2400666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5pPr>
      <a:lvl6pPr marL="3000832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6pPr>
      <a:lvl7pPr marL="3600999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7pPr>
      <a:lvl8pPr marL="4201165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8pPr>
      <a:lvl9pPr marL="4801332" algn="l" defTabSz="600166" rtl="0" eaLnBrk="1" latinLnBrk="0" hangingPunct="1">
        <a:defRPr sz="23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82C97D90-FF1A-2AC2-5DB6-D564930791E3}"/>
              </a:ext>
            </a:extLst>
          </p:cNvPr>
          <p:cNvSpPr txBox="1"/>
          <p:nvPr/>
        </p:nvSpPr>
        <p:spPr>
          <a:xfrm>
            <a:off x="545432" y="893644"/>
            <a:ext cx="12127832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dirty="0">
                <a:latin typeface="Castellar" panose="020A0402060406010301" pitchFamily="18" charset="0"/>
              </a:rPr>
              <a:t>projet de création </a:t>
            </a:r>
            <a:r>
              <a:rPr lang="fr-FR" dirty="0" smtClean="0">
                <a:latin typeface="Castellar" panose="020A0402060406010301" pitchFamily="18" charset="0"/>
              </a:rPr>
              <a:t>d’application</a:t>
            </a:r>
            <a:endParaRPr lang="fr-FR" b="1" dirty="0">
              <a:latin typeface="Castellar" panose="020A0402060406010301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9621" y="6112955"/>
            <a:ext cx="9755956" cy="1929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200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Digitalisation des </a:t>
            </a:r>
            <a:r>
              <a:rPr lang="fr-FR" sz="3200" dirty="0">
                <a:solidFill>
                  <a:srgbClr val="002060"/>
                </a:solidFill>
                <a:latin typeface="Castellar" panose="020A0402060406010301" pitchFamily="18" charset="0"/>
              </a:rPr>
              <a:t>Services </a:t>
            </a:r>
            <a:r>
              <a:rPr lang="fr-FR" sz="3200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Communautaires</a:t>
            </a:r>
            <a:endParaRPr lang="fr-FR" sz="3200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44" y="1663085"/>
            <a:ext cx="6111910" cy="54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04C03C-72C0-A0E6-0D9D-28AB238BED51}"/>
              </a:ext>
            </a:extLst>
          </p:cNvPr>
          <p:cNvSpPr txBox="1"/>
          <p:nvPr/>
        </p:nvSpPr>
        <p:spPr>
          <a:xfrm>
            <a:off x="1137913" y="377796"/>
            <a:ext cx="9674466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b="1" dirty="0">
                <a:latin typeface="bolobolu"/>
              </a:rPr>
              <a:t>Impact social attendu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52C63-3F09-D602-7C8D-9963313F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50239" y="565524"/>
            <a:ext cx="1087542" cy="6748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1003046" y="2296685"/>
            <a:ext cx="11568370" cy="2631490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Autonomisation des femmes rurales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Digitalisation des circuits courts agricoles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Traçabilité et transparence dans la gestion coopérative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Valorisation du patrimoine local (artisanat, agriculture)</a:t>
            </a: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28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04C03C-72C0-A0E6-0D9D-28AB238BED51}"/>
              </a:ext>
            </a:extLst>
          </p:cNvPr>
          <p:cNvSpPr txBox="1"/>
          <p:nvPr/>
        </p:nvSpPr>
        <p:spPr>
          <a:xfrm>
            <a:off x="1137913" y="377796"/>
            <a:ext cx="9674466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b="1" dirty="0">
                <a:latin typeface="bolobolu"/>
              </a:rPr>
              <a:t>Contact / Suivi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52C63-3F09-D602-7C8D-9963313F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50239" y="565524"/>
            <a:ext cx="1087542" cy="6748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1137913" y="1751253"/>
            <a:ext cx="11568370" cy="3877985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Email : [votre.email@email.com]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WhatsApp : [+XXX XX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Présentation PDF + maquettes disponibles sur demande</a:t>
            </a:r>
          </a:p>
          <a:p>
            <a:pPr>
              <a:lnSpc>
                <a:spcPct val="250000"/>
              </a:lnSpc>
            </a:pP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Rejoignez </a:t>
            </a:r>
            <a:r>
              <a:rPr lang="fr-F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KoraCoop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 – bâtissons ensemble des coopératives connectées !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892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CF2BD-4D40-B3D4-7938-40AFC2A40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75" y="5078412"/>
            <a:ext cx="2441576" cy="655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8880B-2AB9-29F6-1810-BD78D6D205D5}"/>
              </a:ext>
            </a:extLst>
          </p:cNvPr>
          <p:cNvSpPr txBox="1"/>
          <p:nvPr/>
        </p:nvSpPr>
        <p:spPr>
          <a:xfrm>
            <a:off x="3184525" y="3750094"/>
            <a:ext cx="7077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>
                <a:latin typeface="bolobolu"/>
              </a:rPr>
              <a:t>ANNEXE</a:t>
            </a:r>
            <a:endParaRPr lang="fr-FR" sz="6600" dirty="0">
              <a:latin typeface="bolobolu"/>
            </a:endParaRPr>
          </a:p>
        </p:txBody>
      </p:sp>
    </p:spTree>
    <p:extLst>
      <p:ext uri="{BB962C8B-B14F-4D97-AF65-F5344CB8AC3E}">
        <p14:creationId xmlns:p14="http://schemas.microsoft.com/office/powerpoint/2010/main" val="305860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474915" y="269560"/>
            <a:ext cx="10248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bolobolu"/>
                <a:cs typeface="Arial" panose="020B0604020202020204" pitchFamily="34" charset="0"/>
              </a:rPr>
              <a:t>Des maquettes </a:t>
            </a:r>
            <a:r>
              <a:rPr lang="fr-FR" sz="5400" b="1" dirty="0">
                <a:latin typeface="bolobolu"/>
                <a:cs typeface="Arial" panose="020B0604020202020204" pitchFamily="34" charset="0"/>
              </a:rPr>
              <a:t>visuelles (UI)</a:t>
            </a:r>
            <a:r>
              <a:rPr lang="fr-FR" sz="5400" dirty="0">
                <a:latin typeface="bolobolu"/>
                <a:cs typeface="Arial" panose="020B0604020202020204" pitchFamily="34" charset="0"/>
              </a:rPr>
              <a:t> de quelques écrans types</a:t>
            </a:r>
            <a:endParaRPr lang="fr-FR" sz="5400" dirty="0">
              <a:solidFill>
                <a:srgbClr val="AD867F"/>
              </a:solidFill>
              <a:latin typeface="bolobolu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285096" y="470392"/>
            <a:ext cx="1144437" cy="1352661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67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1" y="400636"/>
            <a:ext cx="12642468" cy="84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859562" y="416927"/>
            <a:ext cx="850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LOGO 1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756329" y="517913"/>
            <a:ext cx="826695" cy="1121466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2" y="1001526"/>
            <a:ext cx="9671416" cy="85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3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039820" y="282010"/>
            <a:ext cx="9531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INTERPRETATION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526219" y="647769"/>
            <a:ext cx="594062" cy="833715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81081" y="1851836"/>
            <a:ext cx="84446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Éléments visuels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cercle central formé de silhouettes humaines stylisées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Évoque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coopérative solidaire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où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chacune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partie prenante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bras levés vers l’extérieur symbolisent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célébration, la coopération, l’unité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couleurs chaudes (ocre, orange, brun)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Inspirées de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terre, du soleil, de l’agriculture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Renvoient à des valeurs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chaleur humaine, énergie, enracinement local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éléments digitaux intégrés subtilement en fond ou sur les bras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Rappellent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transition numérique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sans casser l’ancrage communautaire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Présence discrète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symboles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pixélisés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réseaux stylisés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typographie douce, légèrement arrondie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Inspire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proximité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la simplicité d’usage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Professionnelle mais accessible, adaptée au public des coopératives</a:t>
            </a:r>
          </a:p>
        </p:txBody>
      </p:sp>
    </p:spTree>
    <p:extLst>
      <p:ext uri="{BB962C8B-B14F-4D97-AF65-F5344CB8AC3E}">
        <p14:creationId xmlns:p14="http://schemas.microsoft.com/office/powerpoint/2010/main" val="2247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039820" y="282010"/>
            <a:ext cx="9531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INTERPRETATION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526219" y="647769"/>
            <a:ext cx="594062" cy="833715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74283" y="2178971"/>
            <a:ext cx="11780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Signification globale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Ce logo met en avant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force collective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l’humain au cœur du projet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Il insiste sur l’idée que la technologie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KoraCoop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au service des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communautés locales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et non l’inverse.</a:t>
            </a:r>
          </a:p>
        </p:txBody>
      </p:sp>
    </p:spTree>
    <p:extLst>
      <p:ext uri="{BB962C8B-B14F-4D97-AF65-F5344CB8AC3E}">
        <p14:creationId xmlns:p14="http://schemas.microsoft.com/office/powerpoint/2010/main" val="219181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2081151" y="336288"/>
            <a:ext cx="96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LOGO 2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1272968" y="581149"/>
            <a:ext cx="594062" cy="833715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5" y="1628874"/>
            <a:ext cx="9175952" cy="81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039820" y="282010"/>
            <a:ext cx="9531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INTERPRETATION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526219" y="647769"/>
            <a:ext cx="594062" cy="833715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387595" y="1856360"/>
            <a:ext cx="9262812" cy="6273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Éléments visuels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calebasse (ou gourde africaine) stylisée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Symbole de tradition, d’artisanat et d’agriculture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Elle évoque les valeurs communautaires, le partage, la terre et le savoir-faire local.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carrés numériques en orange et vert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Représentent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digitalisation des services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(pixels ou données)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lien entre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technologie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(systèmes mobiles, e-commerce) et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tradition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(production locale)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courbes vertes reliant la calebasse aux carrés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Évoquent 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flux de données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de commerce ou d’argent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Illustrent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transition fluide entre le physique et le numérique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nom "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KoraCoop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en marron foncé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marron rappelle la terre, la fiabilité, les racines locales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Typographie sobre, lisible et chaleureuse</a:t>
            </a:r>
          </a:p>
        </p:txBody>
      </p:sp>
    </p:spTree>
    <p:extLst>
      <p:ext uri="{BB962C8B-B14F-4D97-AF65-F5344CB8AC3E}">
        <p14:creationId xmlns:p14="http://schemas.microsoft.com/office/powerpoint/2010/main" val="25433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C97D90-FF1A-2AC2-5DB6-D564930791E3}"/>
              </a:ext>
            </a:extLst>
          </p:cNvPr>
          <p:cNvSpPr txBox="1"/>
          <p:nvPr/>
        </p:nvSpPr>
        <p:spPr>
          <a:xfrm>
            <a:off x="1137914" y="-552986"/>
            <a:ext cx="6417918" cy="1744260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 lvl="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Arial" panose="020B0604020202020204" pitchFamily="34" charset="0"/>
              </a:rPr>
              <a:t>Présentation du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7914" y="1987105"/>
            <a:ext cx="99471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 smtClean="0">
                <a:latin typeface="Arial" panose="020B0604020202020204" pitchFamily="34" charset="0"/>
              </a:rPr>
              <a:t>Objectif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>
                <a:latin typeface="Arial" panose="020B0604020202020204" pitchFamily="34" charset="0"/>
              </a:rPr>
              <a:t>Un schéma fonctionnel </a:t>
            </a:r>
            <a:r>
              <a:rPr lang="fr-FR" altLang="fr-FR" sz="2400" dirty="0" smtClean="0">
                <a:latin typeface="Arial" panose="020B0604020202020204" pitchFamily="34" charset="0"/>
              </a:rPr>
              <a:t>de l’application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>
                <a:latin typeface="Arial" panose="020B0604020202020204" pitchFamily="34" charset="0"/>
              </a:rPr>
              <a:t>Une interface utilisateur pour vendeuses et clients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>
                <a:latin typeface="Arial" panose="020B0604020202020204" pitchFamily="34" charset="0"/>
              </a:rPr>
              <a:t>Une estimation du nombre de coopératives, membres et clients cibles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 smtClean="0">
                <a:latin typeface="Arial" panose="020B0604020202020204" pitchFamily="34" charset="0"/>
              </a:rPr>
              <a:t>Impact social attendu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2400" dirty="0" smtClean="0">
                <a:latin typeface="Arial" panose="020B0604020202020204" pitchFamily="34" charset="0"/>
              </a:rPr>
              <a:t>Contact et suivi</a:t>
            </a:r>
            <a:endParaRPr lang="fr-FR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49DAFE-7A4C-5763-8DF7-2187B984D804}"/>
              </a:ext>
            </a:extLst>
          </p:cNvPr>
          <p:cNvSpPr txBox="1"/>
          <p:nvPr/>
        </p:nvSpPr>
        <p:spPr>
          <a:xfrm rot="21418255">
            <a:off x="1039820" y="282010"/>
            <a:ext cx="9531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rgbClr val="AD867F"/>
                </a:solidFill>
                <a:latin typeface="bolobolu" pitchFamily="2" charset="0"/>
              </a:rPr>
              <a:t>INTERPRETATION</a:t>
            </a:r>
            <a:endParaRPr lang="fr-FR" sz="8000" dirty="0">
              <a:solidFill>
                <a:srgbClr val="AD867F"/>
              </a:solidFill>
              <a:latin typeface="bolobolu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758835-D677-9EAB-CF3D-029CE4F90447}"/>
              </a:ext>
            </a:extLst>
          </p:cNvPr>
          <p:cNvGrpSpPr/>
          <p:nvPr/>
        </p:nvGrpSpPr>
        <p:grpSpPr>
          <a:xfrm rot="12910014">
            <a:off x="526219" y="647769"/>
            <a:ext cx="594062" cy="833715"/>
            <a:chOff x="4895884" y="519623"/>
            <a:chExt cx="676857" cy="9499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5C1E0-6431-02B4-565F-13C8BC0766BD}"/>
                </a:ext>
              </a:extLst>
            </p:cNvPr>
            <p:cNvSpPr/>
            <p:nvPr/>
          </p:nvSpPr>
          <p:spPr>
            <a:xfrm rot="2700000">
              <a:off x="5066988" y="348519"/>
              <a:ext cx="272914" cy="615122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9B5406-305B-71A1-9919-576F05668486}"/>
                </a:ext>
              </a:extLst>
            </p:cNvPr>
            <p:cNvSpPr/>
            <p:nvPr/>
          </p:nvSpPr>
          <p:spPr>
            <a:xfrm rot="4184481">
              <a:off x="5201739" y="751628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5352-6A16-FDDB-C515-2686F9FBF530}"/>
                </a:ext>
              </a:extLst>
            </p:cNvPr>
            <p:cNvSpPr/>
            <p:nvPr/>
          </p:nvSpPr>
          <p:spPr>
            <a:xfrm rot="6118124">
              <a:off x="5191945" y="1098531"/>
              <a:ext cx="228035" cy="513969"/>
            </a:xfrm>
            <a:custGeom>
              <a:avLst/>
              <a:gdLst/>
              <a:ahLst/>
              <a:cxnLst/>
              <a:rect l="l" t="t" r="r" b="b"/>
              <a:pathLst>
                <a:path w="272914" h="615122">
                  <a:moveTo>
                    <a:pt x="141609" y="380"/>
                  </a:moveTo>
                  <a:cubicBezTo>
                    <a:pt x="157814" y="1646"/>
                    <a:pt x="173513" y="6077"/>
                    <a:pt x="188705" y="13674"/>
                  </a:cubicBezTo>
                  <a:cubicBezTo>
                    <a:pt x="219090" y="28866"/>
                    <a:pt x="239346" y="54693"/>
                    <a:pt x="249475" y="91155"/>
                  </a:cubicBezTo>
                  <a:cubicBezTo>
                    <a:pt x="267706" y="153950"/>
                    <a:pt x="275302" y="217251"/>
                    <a:pt x="272263" y="281059"/>
                  </a:cubicBezTo>
                  <a:cubicBezTo>
                    <a:pt x="269225" y="344867"/>
                    <a:pt x="262641" y="406143"/>
                    <a:pt x="252513" y="464887"/>
                  </a:cubicBezTo>
                  <a:cubicBezTo>
                    <a:pt x="248462" y="491221"/>
                    <a:pt x="242385" y="514516"/>
                    <a:pt x="234282" y="534772"/>
                  </a:cubicBezTo>
                  <a:cubicBezTo>
                    <a:pt x="222128" y="563131"/>
                    <a:pt x="204910" y="584400"/>
                    <a:pt x="182628" y="598580"/>
                  </a:cubicBezTo>
                  <a:cubicBezTo>
                    <a:pt x="160346" y="612760"/>
                    <a:pt x="138064" y="617824"/>
                    <a:pt x="115782" y="613772"/>
                  </a:cubicBezTo>
                  <a:cubicBezTo>
                    <a:pt x="89448" y="609721"/>
                    <a:pt x="67673" y="598074"/>
                    <a:pt x="50455" y="578830"/>
                  </a:cubicBezTo>
                  <a:cubicBezTo>
                    <a:pt x="33237" y="559586"/>
                    <a:pt x="22602" y="535785"/>
                    <a:pt x="18551" y="507426"/>
                  </a:cubicBezTo>
                  <a:cubicBezTo>
                    <a:pt x="8422" y="387912"/>
                    <a:pt x="2345" y="270425"/>
                    <a:pt x="320" y="154963"/>
                  </a:cubicBezTo>
                  <a:cubicBezTo>
                    <a:pt x="-1706" y="116475"/>
                    <a:pt x="5890" y="84571"/>
                    <a:pt x="23108" y="59251"/>
                  </a:cubicBezTo>
                  <a:cubicBezTo>
                    <a:pt x="40326" y="33930"/>
                    <a:pt x="63115" y="16205"/>
                    <a:pt x="91474" y="6077"/>
                  </a:cubicBezTo>
                  <a:cubicBezTo>
                    <a:pt x="108692" y="1013"/>
                    <a:pt x="125404" y="-886"/>
                    <a:pt x="141609" y="3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11511" y="2361307"/>
            <a:ext cx="90722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Signification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globale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logo raconte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rencontre entre le monde rural et la technologie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Il incarne l’idée que des solutions modernes peuvent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valoriser les pratiques communautaires et locales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tout en respectant leur identité.</a:t>
            </a:r>
          </a:p>
        </p:txBody>
      </p:sp>
    </p:spTree>
    <p:extLst>
      <p:ext uri="{BB962C8B-B14F-4D97-AF65-F5344CB8AC3E}">
        <p14:creationId xmlns:p14="http://schemas.microsoft.com/office/powerpoint/2010/main" val="274762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>
            <a:extLst>
              <a:ext uri="{FF2B5EF4-FFF2-40B4-BE49-F238E27FC236}">
                <a16:creationId xmlns:a16="http://schemas.microsoft.com/office/drawing/2014/main" id="{3703D3B0-2D1F-C04C-9B0A-1B87C75DE754}"/>
              </a:ext>
            </a:extLst>
          </p:cNvPr>
          <p:cNvSpPr txBox="1"/>
          <p:nvPr/>
        </p:nvSpPr>
        <p:spPr>
          <a:xfrm>
            <a:off x="3954252" y="7646505"/>
            <a:ext cx="466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Poppins" panose="02000000000000000000" pitchFamily="2" charset="77"/>
                <a:cs typeface="Poppins" panose="02000000000000000000" pitchFamily="2" charset="77"/>
              </a:rPr>
              <a:t>MERCI !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42" y="470923"/>
            <a:ext cx="8245510" cy="73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1137913" y="377796"/>
            <a:ext cx="6915223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dirty="0" smtClean="0">
                <a:latin typeface="bolobolu"/>
              </a:rPr>
              <a:t>OBJECTIF   DU PROJET</a:t>
            </a:r>
            <a:endParaRPr lang="fr-FR" dirty="0">
              <a:latin typeface="bolobolu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A7855-B430-156B-E353-CA839C5044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-9930" y="554757"/>
            <a:ext cx="1143432" cy="709485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C74F54D6-B93E-D748-ADC9-85EBDE1C589F}"/>
              </a:ext>
            </a:extLst>
          </p:cNvPr>
          <p:cNvSpPr txBox="1"/>
          <p:nvPr/>
        </p:nvSpPr>
        <p:spPr>
          <a:xfrm>
            <a:off x="1137914" y="2228155"/>
            <a:ext cx="10361734" cy="3330399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Faciliter l'accès aux outils numériques pour les coopératives locales, notamment celles dirigées par des femmes, en leur offrant une plateforme mobile intégrée pour 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Gérer efficacement leurs produits, ventes et revenus.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Accéder à un marché local digitalisé.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Encaisser les paiements via mobile money.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Suivre les indicateurs clés de leur activité grâce à un tableau de bord simplifié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721888" y="474049"/>
            <a:ext cx="11568370" cy="6924973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Fonctionnalités principales de l'application</a:t>
            </a:r>
          </a:p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Gestion des stocks et des ventes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Suivi automatique des stocks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Enregistrement des ventes journalières</a:t>
            </a:r>
          </a:p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Boutique e-commerce locale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Vente de produits artisanaux et agricoles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Catégorisation des produits</a:t>
            </a:r>
          </a:p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Paiement mobile intégré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Intégration avec Orange Money,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Moov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Tableau de bord simplifié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Revenus journaliers, hebdomadaires et mensuels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Rapports PDF téléchargeables</a:t>
            </a:r>
          </a:p>
        </p:txBody>
      </p:sp>
    </p:spTree>
    <p:extLst>
      <p:ext uri="{BB962C8B-B14F-4D97-AF65-F5344CB8AC3E}">
        <p14:creationId xmlns:p14="http://schemas.microsoft.com/office/powerpoint/2010/main" val="9255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04C03C-72C0-A0E6-0D9D-28AB238BED51}"/>
              </a:ext>
            </a:extLst>
          </p:cNvPr>
          <p:cNvSpPr txBox="1"/>
          <p:nvPr/>
        </p:nvSpPr>
        <p:spPr>
          <a:xfrm>
            <a:off x="1137914" y="377796"/>
            <a:ext cx="9883012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b="1" dirty="0">
                <a:latin typeface="bolobolu"/>
              </a:rPr>
              <a:t>Schéma fonctionnel de l'application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52C63-3F09-D602-7C8D-9963313F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50239" y="565524"/>
            <a:ext cx="1087542" cy="6748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987003" y="1751253"/>
            <a:ext cx="11568370" cy="6609566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Accueil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Présentation de la coopérative / marché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Accès boutique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locale 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└──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Connexion /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Inscription</a:t>
            </a:r>
          </a:p>
          <a:p>
            <a:pPr>
              <a:lnSpc>
                <a:spcPct val="15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Tableau de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bord  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Revenus journaliers / hebdo /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mensuels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Produits les plus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vendus  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└──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Graphiques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</a:p>
          <a:p>
            <a:pPr>
              <a:lnSpc>
                <a:spcPct val="15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Gestion des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produits  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Ajouter / Modifier /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  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Gestion des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stocks 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└── Catégories : Artisanat /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32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938877" y="195169"/>
            <a:ext cx="11568370" cy="6140142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Vente en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  <a:endParaRPr lang="fr-F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Catalogue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produits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Panier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└── Paiement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</a:p>
          <a:p>
            <a:pPr>
              <a:lnSpc>
                <a:spcPct val="150000"/>
              </a:lnSpc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Clients &amp; </a:t>
            </a: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Commandes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Historique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d’achats</a:t>
            </a: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└── Suivi de </a:t>
            </a: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commandes</a:t>
            </a:r>
          </a:p>
          <a:p>
            <a:pPr>
              <a:lnSpc>
                <a:spcPct val="150000"/>
              </a:lnSpc>
            </a:pP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Paramètres   </a:t>
            </a:r>
            <a:endParaRPr lang="fr-F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├── Profil utilisateur    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├──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Langue (Fr / Local / Anglais)    </a:t>
            </a:r>
            <a:endParaRPr lang="fr-F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Notifications, sécurité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874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04C03C-72C0-A0E6-0D9D-28AB238BED51}"/>
              </a:ext>
            </a:extLst>
          </p:cNvPr>
          <p:cNvSpPr txBox="1"/>
          <p:nvPr/>
        </p:nvSpPr>
        <p:spPr>
          <a:xfrm>
            <a:off x="1137913" y="377796"/>
            <a:ext cx="10925750" cy="76944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b="1" dirty="0">
                <a:latin typeface="bolobolu"/>
              </a:rPr>
              <a:t>Proposition d’interface (UI simplifiée)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52C63-3F09-D602-7C8D-9963313F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50239" y="565524"/>
            <a:ext cx="1087542" cy="6748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1003046" y="1615038"/>
            <a:ext cx="11568370" cy="5363071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fr-F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membres coopératives</a:t>
            </a:r>
          </a:p>
          <a:p>
            <a:pPr>
              <a:lnSpc>
                <a:spcPct val="200000"/>
              </a:lnSpc>
            </a:pPr>
            <a:r>
              <a:rPr lang="fr-F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Accueil 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 Logo, boutons "Gérer les produits", "Statistiques"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Produits : Liste + photos + stock + prix, bouton [+ Produit]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Ventes : Liste commandes, suivi statut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Tableau de bord : Graphique, rapport PDF</a:t>
            </a:r>
          </a:p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clients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Boutique : Catégories, filtre, bouton [Acheter]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Paiement mobile : Orange,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Moov</a:t>
            </a: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Confirmation commande + e-reçu</a:t>
            </a: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478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04C03C-72C0-A0E6-0D9D-28AB238BED51}"/>
              </a:ext>
            </a:extLst>
          </p:cNvPr>
          <p:cNvSpPr txBox="1"/>
          <p:nvPr/>
        </p:nvSpPr>
        <p:spPr>
          <a:xfrm>
            <a:off x="1137913" y="377796"/>
            <a:ext cx="9674466" cy="1446550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r>
              <a:rPr lang="fr-FR" b="1" dirty="0" smtClean="0">
                <a:latin typeface="bolobolu"/>
              </a:rPr>
              <a:t>Estimations </a:t>
            </a:r>
            <a:r>
              <a:rPr lang="fr-FR" b="1" dirty="0">
                <a:latin typeface="bolobolu"/>
              </a:rPr>
              <a:t>d’adoption et revenus potentiels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52C63-3F09-D602-7C8D-9963313F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3917">
                        <a14:foregroundMark x1="7667" y1="65000" x2="12667" y2="65000"/>
                        <a14:foregroundMark x1="4333" y1="65583" x2="4333" y2="68917"/>
                        <a14:foregroundMark x1="91667" y1="20167" x2="90167" y2="22500"/>
                        <a14:foregroundMark x1="92250" y1="35083" x2="90167" y2="38083"/>
                        <a14:foregroundMark x1="93917" y1="18500" x2="92250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5208"/>
          <a:stretch/>
        </p:blipFill>
        <p:spPr>
          <a:xfrm rot="18999070" flipH="1">
            <a:off x="50239" y="565524"/>
            <a:ext cx="1087542" cy="6748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4561643-1F16-0B8D-1D0B-185805947640}"/>
              </a:ext>
            </a:extLst>
          </p:cNvPr>
          <p:cNvSpPr txBox="1"/>
          <p:nvPr/>
        </p:nvSpPr>
        <p:spPr>
          <a:xfrm>
            <a:off x="1137913" y="2344811"/>
            <a:ext cx="11568370" cy="3147080"/>
          </a:xfrm>
          <a:prstGeom prst="rect">
            <a:avLst/>
          </a:prstGeom>
          <a:noFill/>
          <a:effectLst>
            <a:outerShdw blurRad="1016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latin typeface="Blueberry Days" pitchFamily="2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Hypothèses de base :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10 000 coopératives potentielles au niveau national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Objectif réaliste : 500 coopératives actives dans les 2 premières années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Moyenne de 30 membres actifs par coopérative → 15 000 utilisateurs vendeurs</a:t>
            </a:r>
          </a:p>
          <a:p>
            <a:pPr>
              <a:lnSpc>
                <a:spcPct val="200000"/>
              </a:lnSpc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Clientèle cible : 50 000 acheteurs actifs au bout de 3 ans</a:t>
            </a:r>
          </a:p>
          <a:p>
            <a:pPr>
              <a:lnSpc>
                <a:spcPct val="150000"/>
              </a:lnSpc>
            </a:pPr>
            <a:endParaRPr lang="fr-FR" sz="1400" dirty="0">
              <a:latin typeface="Poppins" panose="02000000000000000000" pitchFamily="2" charset="77"/>
              <a:cs typeface="Poppins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53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48106"/>
              </p:ext>
            </p:extLst>
          </p:nvPr>
        </p:nvGraphicFramePr>
        <p:xfrm>
          <a:off x="923925" y="1236814"/>
          <a:ext cx="11598276" cy="4724400"/>
        </p:xfrm>
        <a:graphic>
          <a:graphicData uri="http://schemas.openxmlformats.org/drawingml/2006/table">
            <a:tbl>
              <a:tblPr/>
              <a:tblGrid>
                <a:gridCol w="3866092">
                  <a:extLst>
                    <a:ext uri="{9D8B030D-6E8A-4147-A177-3AD203B41FA5}">
                      <a16:colId xmlns:a16="http://schemas.microsoft.com/office/drawing/2014/main" val="1323343187"/>
                    </a:ext>
                  </a:extLst>
                </a:gridCol>
                <a:gridCol w="3866092">
                  <a:extLst>
                    <a:ext uri="{9D8B030D-6E8A-4147-A177-3AD203B41FA5}">
                      <a16:colId xmlns:a16="http://schemas.microsoft.com/office/drawing/2014/main" val="2038654134"/>
                    </a:ext>
                  </a:extLst>
                </a:gridCol>
                <a:gridCol w="3866092">
                  <a:extLst>
                    <a:ext uri="{9D8B030D-6E8A-4147-A177-3AD203B41FA5}">
                      <a16:colId xmlns:a16="http://schemas.microsoft.com/office/drawing/2014/main" val="3674394467"/>
                    </a:ext>
                  </a:extLst>
                </a:gridCol>
              </a:tblGrid>
              <a:tr h="3939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b="1" dirty="0"/>
                        <a:t>Source de revenus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b="1" dirty="0"/>
                        <a:t>Hypothèse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b="1" dirty="0"/>
                        <a:t>Estimation annuelle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71552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Abonnement mensuel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dirty="0"/>
                        <a:t>500 coopératives × 1 000 FCFA/mois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6 000 000 FCFA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45554"/>
                  </a:ext>
                </a:extLst>
              </a:tr>
              <a:tr h="69646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Commission sur ventes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5% × 100M FCFA (volume ventes annuel estimé)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5 000 000 FCFA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6531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dirty="0"/>
                        <a:t>Formations payantes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200 coopératives × 20 000 FCFA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/>
                        <a:t>4 000 000 FCFA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46912"/>
                  </a:ext>
                </a:extLst>
              </a:tr>
              <a:tr h="39395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b="1"/>
                        <a:t>Total estimé/an</a:t>
                      </a:r>
                      <a:endParaRPr lang="fr-F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fr-FR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FR" sz="2000" b="1" dirty="0"/>
                        <a:t>15 000 000 </a:t>
                      </a:r>
                      <a:r>
                        <a:rPr lang="fr-FR" sz="2000" b="1" dirty="0" smtClean="0"/>
                        <a:t>FCFA</a:t>
                      </a:r>
                      <a:endParaRPr lang="fr-FR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21121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3925" y="590483"/>
            <a:ext cx="4989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 des revenus (année 2-3) 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3925" y="6663925"/>
            <a:ext cx="6721475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i="1" dirty="0"/>
              <a:t>NB : Ces chiffres sont conservateurs et peuvent doubler avec une adoption régionale.</a:t>
            </a:r>
          </a:p>
        </p:txBody>
      </p:sp>
    </p:spTree>
    <p:extLst>
      <p:ext uri="{BB962C8B-B14F-4D97-AF65-F5344CB8AC3E}">
        <p14:creationId xmlns:p14="http://schemas.microsoft.com/office/powerpoint/2010/main" val="29886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3515</TotalTime>
  <Words>874</Words>
  <Application>Microsoft Office PowerPoint</Application>
  <PresentationFormat>Personnalisé</PresentationFormat>
  <Paragraphs>139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bolobolu</vt:lpstr>
      <vt:lpstr>Castellar</vt:lpstr>
      <vt:lpstr>Poppins</vt:lpstr>
      <vt:lpstr>Trebuchet MS</vt:lpstr>
      <vt:lpstr>Wingdings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ali</dc:creator>
  <cp:lastModifiedBy>Patrick GNAYORO</cp:lastModifiedBy>
  <cp:revision>225</cp:revision>
  <cp:lastPrinted>2019-01-04T21:19:45Z</cp:lastPrinted>
  <dcterms:created xsi:type="dcterms:W3CDTF">2018-03-22T01:28:58Z</dcterms:created>
  <dcterms:modified xsi:type="dcterms:W3CDTF">2025-06-14T15:05:38Z</dcterms:modified>
</cp:coreProperties>
</file>