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5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D3B7BC5-1423-4955-8A58-FF06CE118DC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7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D3B7BC5-1423-4955-8A58-FF06CE118DCB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" TargetMode="External"/><Relationship Id="rId2" Type="http://schemas.openxmlformats.org/officeDocument/2006/relationships/hyperlink" Target="https://hpc.dmi.unibas.ch/wp-content/uploads/sites/87/2019/11/2018_patrick_buder_ma_thesisjanuary201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pc.dmi.unibas.ch/wp-content/uploads/sites/87/2020/10/2019_akan_yilmaz_ma_thesisjune2019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1A3E2-CB0C-3738-77EE-8D306045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OpenMP </a:t>
            </a:r>
            <a:r>
              <a:rPr lang="ru-RU" dirty="0"/>
              <a:t>изнутри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8932D0-8D50-F1E4-C002-A14CC88AF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Устюшин Богдан</a:t>
            </a:r>
            <a:br>
              <a:rPr lang="ru-RU" dirty="0"/>
            </a:br>
            <a:r>
              <a:rPr lang="en-US" dirty="0"/>
              <a:t>351 </a:t>
            </a:r>
            <a:r>
              <a:rPr lang="ru-RU" dirty="0"/>
              <a:t>группа</a:t>
            </a:r>
          </a:p>
        </p:txBody>
      </p:sp>
    </p:spTree>
    <p:extLst>
      <p:ext uri="{BB962C8B-B14F-4D97-AF65-F5344CB8AC3E}">
        <p14:creationId xmlns:p14="http://schemas.microsoft.com/office/powerpoint/2010/main" val="2748933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D7B2C-751E-F021-1E23-C756B73B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применяется в </a:t>
            </a:r>
            <a:r>
              <a:rPr lang="en-US" dirty="0"/>
              <a:t>OpenMP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2A55F-C4C0-39B9-0E10-05AC58E12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95" y="2628712"/>
            <a:ext cx="4934774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Static — static scheduling</a:t>
            </a:r>
          </a:p>
          <a:p>
            <a:pPr marL="0" indent="0">
              <a:buNone/>
            </a:pPr>
            <a:r>
              <a:rPr lang="en-US" sz="2600" dirty="0"/>
              <a:t>Dynamic — Self-scheduling</a:t>
            </a:r>
          </a:p>
          <a:p>
            <a:pPr marL="0" indent="0">
              <a:buNone/>
            </a:pPr>
            <a:r>
              <a:rPr lang="en-US" sz="2600" dirty="0"/>
              <a:t>Guided — Guided Self-scheduling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ru-RU" sz="2600" dirty="0"/>
              <a:t>Всё зависит от реализации!</a:t>
            </a:r>
            <a:endParaRPr lang="en-US" sz="2600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3C2453-3AB0-5F3B-D9DC-256277CF0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7535" y="2628712"/>
            <a:ext cx="5482170" cy="324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3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2AF2ED-17B4-AB8B-4852-153E3F5E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en-US" dirty="0"/>
              <a:t>LLVM OpenMP Runtime Library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87A70-9C94-2859-6385-EB51071EA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67457"/>
            <a:ext cx="7729728" cy="31019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dirty="0"/>
              <a:t>OpenMP</a:t>
            </a:r>
            <a:r>
              <a:rPr lang="ru-RU" sz="2600" dirty="0"/>
              <a:t> — это интерфейс, который поддерживает кросс-платформенный параллелизм с общей памятью</a:t>
            </a:r>
          </a:p>
          <a:p>
            <a:pPr marL="0" indent="0">
              <a:buNone/>
            </a:pPr>
            <a:r>
              <a:rPr lang="en-US" sz="2600" dirty="0"/>
              <a:t>LLVM — </a:t>
            </a:r>
            <a:r>
              <a:rPr lang="ru-RU" sz="2600" dirty="0"/>
              <a:t>это набор модульных технологий и инструментов компилятора.</a:t>
            </a:r>
          </a:p>
          <a:p>
            <a:pPr marL="0" indent="0">
              <a:buNone/>
            </a:pPr>
            <a:r>
              <a:rPr lang="en-US" sz="2600" dirty="0"/>
              <a:t>LLVM</a:t>
            </a:r>
            <a:r>
              <a:rPr lang="ru-RU" sz="2600" dirty="0"/>
              <a:t> создала библиотеку </a:t>
            </a:r>
            <a:r>
              <a:rPr lang="en-US" sz="2600" dirty="0" err="1"/>
              <a:t>libomp</a:t>
            </a:r>
            <a:r>
              <a:rPr lang="ru-RU" sz="2600" dirty="0"/>
              <a:t>, реализуя концепции </a:t>
            </a:r>
            <a:r>
              <a:rPr lang="en-US" sz="2600" dirty="0"/>
              <a:t>OpenMP</a:t>
            </a:r>
          </a:p>
        </p:txBody>
      </p:sp>
    </p:spTree>
    <p:extLst>
      <p:ext uri="{BB962C8B-B14F-4D97-AF65-F5344CB8AC3E}">
        <p14:creationId xmlns:p14="http://schemas.microsoft.com/office/powerpoint/2010/main" val="385064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02130-CF74-02C7-403E-C0EE3346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</a:t>
            </a:r>
            <a:r>
              <a:rPr lang="en-US" dirty="0"/>
              <a:t>LLVM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91E72B3-065B-195F-10D1-15E0684C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987" y="2951968"/>
            <a:ext cx="8292025" cy="2767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1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F5FE5-7532-9D3E-25F6-323D7D25C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распараллеливания циклов в </a:t>
            </a:r>
            <a:r>
              <a:rPr lang="en-US" dirty="0"/>
              <a:t>LLVM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44B03DA-B3F2-C482-7287-56227FF3F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8727" y="2544489"/>
            <a:ext cx="8134545" cy="3623045"/>
          </a:xfrm>
        </p:spPr>
      </p:pic>
    </p:spTree>
    <p:extLst>
      <p:ext uri="{BB962C8B-B14F-4D97-AF65-F5344CB8AC3E}">
        <p14:creationId xmlns:p14="http://schemas.microsoft.com/office/powerpoint/2010/main" val="200170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5F5FE5-7532-9D3E-25F6-323D7D25C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16822"/>
            <a:ext cx="7729728" cy="1188720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Init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598C78AB-F504-4199-1BED-A53375ADC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5661" y="2293888"/>
            <a:ext cx="4860678" cy="3707824"/>
          </a:xfrm>
        </p:spPr>
      </p:pic>
    </p:spTree>
    <p:extLst>
      <p:ext uri="{BB962C8B-B14F-4D97-AF65-F5344CB8AC3E}">
        <p14:creationId xmlns:p14="http://schemas.microsoft.com/office/powerpoint/2010/main" val="2891203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C06F87-BAE5-52B5-D2EF-70F7EC41B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513184"/>
            <a:ext cx="7729728" cy="1188720"/>
          </a:xfrm>
        </p:spPr>
        <p:txBody>
          <a:bodyPr/>
          <a:lstStyle/>
          <a:p>
            <a:r>
              <a:rPr lang="ru-RU" dirty="0"/>
              <a:t>Функция </a:t>
            </a:r>
            <a:r>
              <a:rPr lang="en-US" dirty="0"/>
              <a:t>Next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1761D4EC-776A-A29F-E0BD-4119BD515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8312" y="2237209"/>
            <a:ext cx="6635373" cy="394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49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77E5B-8990-946F-D883-363B3F39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A1394-48D2-6B89-B27B-E0464AEBC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https://hpc.dmi.unibas.ch/wp-content/uploads/sites/87/2019/11/2018_patrick_buder_ma_thesisjanuary2018.pdf</a:t>
            </a:r>
            <a:endParaRPr lang="en-US" dirty="0"/>
          </a:p>
          <a:p>
            <a:r>
              <a:rPr lang="en-US" dirty="0">
                <a:hlinkClick r:id="rId3"/>
              </a:rPr>
              <a:t>https://llvm.org/</a:t>
            </a:r>
            <a:endParaRPr lang="en-US" dirty="0"/>
          </a:p>
          <a:p>
            <a:r>
              <a:rPr lang="en-US" dirty="0">
                <a:hlinkClick r:id="rId4"/>
              </a:rPr>
              <a:t>Akan Yilmaz (2019). Implementation of Scheduling Algorithms in an OpenMP Runtime Library (Thesis Work).</a:t>
            </a:r>
            <a:br>
              <a:rPr lang="en-US" dirty="0">
                <a:hlinkClick r:id="rId4"/>
              </a:rPr>
            </a:br>
            <a:r>
              <a:rPr lang="en-US" dirty="0">
                <a:hlinkClick r:id="rId4"/>
              </a:rPr>
              <a:t>Natural Science Faculty of the University of Basel Department of Mathematics and Computer Science High Performance Computing.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5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ABFDC-03D1-1F4B-2E57-BAD62F6F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термины</a:t>
            </a:r>
            <a:endParaRPr lang="en-US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04553D9-A214-6447-4B9A-35AD2A9E1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442161"/>
              </p:ext>
            </p:extLst>
          </p:nvPr>
        </p:nvGraphicFramePr>
        <p:xfrm>
          <a:off x="2230438" y="2638425"/>
          <a:ext cx="77311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21">
                  <a:extLst>
                    <a:ext uri="{9D8B030D-6E8A-4147-A177-3AD203B41FA5}">
                      <a16:colId xmlns:a16="http://schemas.microsoft.com/office/drawing/2014/main" val="2658422725"/>
                    </a:ext>
                  </a:extLst>
                </a:gridCol>
                <a:gridCol w="5706803">
                  <a:extLst>
                    <a:ext uri="{9D8B030D-6E8A-4147-A177-3AD203B41FA5}">
                      <a16:colId xmlns:a16="http://schemas.microsoft.com/office/drawing/2014/main" val="345508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3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устройств обработки (</a:t>
                      </a:r>
                      <a:r>
                        <a:rPr lang="en-US" dirty="0"/>
                        <a:t>processing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3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3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«куска» </a:t>
                      </a:r>
                      <a:r>
                        <a:rPr lang="en-US" dirty="0"/>
                        <a:t>(chunk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6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оставшихся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Матожидание количества выполнения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5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Дисперсия количества выполнения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3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Накладные расходы на диспетчеризацию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3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6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7079A-1933-E6D4-CC7F-E86E6A21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Scheduling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FAEE6E6-5C33-3859-F5B6-47513A211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813" y="2586505"/>
            <a:ext cx="8789976" cy="275629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1EBD3B-3BE3-0974-1534-BE55A271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1" y="3320628"/>
            <a:ext cx="2303626" cy="128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6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336D6-9E5E-456F-C9D1-8BC55634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Scheduling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BE7A9-CD4E-59C0-74EE-11B0B519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3864864" cy="3101983"/>
          </a:xfrm>
        </p:spPr>
        <p:txBody>
          <a:bodyPr>
            <a:normAutofit/>
          </a:bodyPr>
          <a:lstStyle/>
          <a:p>
            <a:r>
              <a:rPr lang="ru-RU" sz="2600" dirty="0"/>
              <a:t>Централизованный</a:t>
            </a:r>
          </a:p>
          <a:p>
            <a:r>
              <a:rPr lang="ru-RU" sz="2600" dirty="0"/>
              <a:t>Децентрализованный</a:t>
            </a:r>
            <a:endParaRPr lang="en-US" sz="26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3215DCC-3BD0-07BF-5664-AEAF6EFD102A}"/>
              </a:ext>
            </a:extLst>
          </p:cNvPr>
          <p:cNvSpPr txBox="1">
            <a:spLocks/>
          </p:cNvSpPr>
          <p:nvPr/>
        </p:nvSpPr>
        <p:spPr>
          <a:xfrm>
            <a:off x="6096000" y="2638044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Адаптивный</a:t>
            </a:r>
          </a:p>
          <a:p>
            <a:r>
              <a:rPr lang="ru-RU" sz="2600" dirty="0"/>
              <a:t>Неадаптивный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6246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2B7BD-6D49-9C67-F9C2-1B5F6036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Self-scheduling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8C964D4-277E-4B6A-24CF-B17C73FAD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177" y="3912967"/>
            <a:ext cx="1826811" cy="60893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D2D0CB-AB94-0E01-AF8E-3CD12E661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99" y="2916865"/>
            <a:ext cx="8266992" cy="26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0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2B7BD-6D49-9C67-F9C2-1B5F6036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8162"/>
            <a:ext cx="7729728" cy="1188720"/>
          </a:xfrm>
        </p:spPr>
        <p:txBody>
          <a:bodyPr/>
          <a:lstStyle/>
          <a:p>
            <a:r>
              <a:rPr lang="en-US" dirty="0"/>
              <a:t>Fixed-size Chunking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47755AE-4C57-7443-8485-16CA198CA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895" y="3050993"/>
            <a:ext cx="5799079" cy="1942691"/>
          </a:xfr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92788F3-E097-2DE0-6AD4-9AF2FADEC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13830"/>
              </p:ext>
            </p:extLst>
          </p:nvPr>
        </p:nvGraphicFramePr>
        <p:xfrm>
          <a:off x="7109927" y="1912776"/>
          <a:ext cx="4419178" cy="383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06">
                  <a:extLst>
                    <a:ext uri="{9D8B030D-6E8A-4147-A177-3AD203B41FA5}">
                      <a16:colId xmlns:a16="http://schemas.microsoft.com/office/drawing/2014/main" val="1335746891"/>
                    </a:ext>
                  </a:extLst>
                </a:gridCol>
                <a:gridCol w="2954272">
                  <a:extLst>
                    <a:ext uri="{9D8B030D-6E8A-4147-A177-3AD203B41FA5}">
                      <a16:colId xmlns:a16="http://schemas.microsoft.com/office/drawing/2014/main" val="3537752424"/>
                    </a:ext>
                  </a:extLst>
                </a:gridCol>
              </a:tblGrid>
              <a:tr h="548118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95615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устройств обработки (</a:t>
                      </a:r>
                      <a:r>
                        <a:rPr lang="en-US" dirty="0"/>
                        <a:t>processing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71893"/>
                  </a:ext>
                </a:extLst>
              </a:tr>
              <a:tr h="315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68203"/>
                  </a:ext>
                </a:extLst>
              </a:tr>
              <a:tr h="315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«куска» </a:t>
                      </a:r>
                      <a:r>
                        <a:rPr lang="en-US" dirty="0"/>
                        <a:t>(chunk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17576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оставшихся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11397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Дисперсия количества выполнения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60824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Накладные расходы на диспетчеризацию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95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897F6-4F14-A30F-810D-5D424D92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Self-Scheduling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D1C74A-2CD7-B70A-97BA-29E3D5CEA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31" y="3299876"/>
            <a:ext cx="3268660" cy="1404713"/>
          </a:xfr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FE216CB-E088-07FE-E00B-5E7177FB5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09276"/>
              </p:ext>
            </p:extLst>
          </p:nvPr>
        </p:nvGraphicFramePr>
        <p:xfrm>
          <a:off x="6619891" y="2905213"/>
          <a:ext cx="4419178" cy="2194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06">
                  <a:extLst>
                    <a:ext uri="{9D8B030D-6E8A-4147-A177-3AD203B41FA5}">
                      <a16:colId xmlns:a16="http://schemas.microsoft.com/office/drawing/2014/main" val="288523598"/>
                    </a:ext>
                  </a:extLst>
                </a:gridCol>
                <a:gridCol w="2954272">
                  <a:extLst>
                    <a:ext uri="{9D8B030D-6E8A-4147-A177-3AD203B41FA5}">
                      <a16:colId xmlns:a16="http://schemas.microsoft.com/office/drawing/2014/main" val="2909910411"/>
                    </a:ext>
                  </a:extLst>
                </a:gridCol>
              </a:tblGrid>
              <a:tr h="548118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70333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устройств обработки (</a:t>
                      </a:r>
                      <a:r>
                        <a:rPr lang="en-US" dirty="0"/>
                        <a:t>processing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35425"/>
                  </a:ext>
                </a:extLst>
              </a:tr>
              <a:tr h="315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«куска» </a:t>
                      </a:r>
                      <a:r>
                        <a:rPr lang="en-US" dirty="0"/>
                        <a:t>(chunk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21630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оставшихся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4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28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40B26-CEE7-C858-7210-D698A70F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7281"/>
            <a:ext cx="7729728" cy="1188720"/>
          </a:xfrm>
        </p:spPr>
        <p:txBody>
          <a:bodyPr/>
          <a:lstStyle/>
          <a:p>
            <a:r>
              <a:rPr lang="en-US" dirty="0"/>
              <a:t>Trapezoid Self-Scheduling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3F78BA-ADFD-8397-AA94-2EE9AB7B6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356" y="2641495"/>
            <a:ext cx="4820390" cy="3290441"/>
          </a:xfr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A7F2E84-02E2-DFCA-4DCB-49F14029A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797775"/>
              </p:ext>
            </p:extLst>
          </p:nvPr>
        </p:nvGraphicFramePr>
        <p:xfrm>
          <a:off x="6681466" y="2230360"/>
          <a:ext cx="4419178" cy="4112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06">
                  <a:extLst>
                    <a:ext uri="{9D8B030D-6E8A-4147-A177-3AD203B41FA5}">
                      <a16:colId xmlns:a16="http://schemas.microsoft.com/office/drawing/2014/main" val="1500167549"/>
                    </a:ext>
                  </a:extLst>
                </a:gridCol>
                <a:gridCol w="2954272">
                  <a:extLst>
                    <a:ext uri="{9D8B030D-6E8A-4147-A177-3AD203B41FA5}">
                      <a16:colId xmlns:a16="http://schemas.microsoft.com/office/drawing/2014/main" val="2259050976"/>
                    </a:ext>
                  </a:extLst>
                </a:gridCol>
              </a:tblGrid>
              <a:tr h="548118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58701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устройств обработки (</a:t>
                      </a:r>
                      <a:r>
                        <a:rPr lang="en-US" dirty="0"/>
                        <a:t>processing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45820"/>
                  </a:ext>
                </a:extLst>
              </a:tr>
              <a:tr h="315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первого </a:t>
                      </a:r>
                      <a:r>
                        <a:rPr lang="ru-RU" dirty="0" err="1"/>
                        <a:t>чанка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98483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последнего </a:t>
                      </a:r>
                      <a:r>
                        <a:rPr lang="ru-RU" dirty="0" err="1"/>
                        <a:t>чанка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66055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13184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</a:t>
                      </a:r>
                      <a:r>
                        <a:rPr lang="ru-RU" dirty="0" err="1"/>
                        <a:t>чанка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001588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  <a:p>
                      <a:pPr algn="ctr"/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уже произведённых операций диспетчеризации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51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03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00A80-FD2D-E445-4013-55EAEAA81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4911"/>
            <a:ext cx="7729728" cy="1188720"/>
          </a:xfrm>
        </p:spPr>
        <p:txBody>
          <a:bodyPr/>
          <a:lstStyle/>
          <a:p>
            <a:r>
              <a:rPr lang="ru-RU" dirty="0"/>
              <a:t>Другие методы</a:t>
            </a:r>
            <a:endParaRPr lang="en-US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4694944B-4968-4FC8-F15D-76AD08497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48795"/>
            <a:ext cx="7729728" cy="3781417"/>
          </a:xfrm>
        </p:spPr>
        <p:txBody>
          <a:bodyPr>
            <a:noAutofit/>
          </a:bodyPr>
          <a:lstStyle/>
          <a:p>
            <a:r>
              <a:rPr lang="en-US" sz="2200" dirty="0"/>
              <a:t>Factoring</a:t>
            </a:r>
          </a:p>
          <a:p>
            <a:r>
              <a:rPr lang="en-US" sz="2200" dirty="0"/>
              <a:t>Weighted Factoring</a:t>
            </a:r>
          </a:p>
          <a:p>
            <a:r>
              <a:rPr lang="en-US" sz="2200" dirty="0"/>
              <a:t>Taper</a:t>
            </a:r>
          </a:p>
          <a:p>
            <a:r>
              <a:rPr lang="en-US" sz="2200" dirty="0" err="1"/>
              <a:t>Fractiling</a:t>
            </a:r>
            <a:endParaRPr lang="en-US" sz="2200" dirty="0"/>
          </a:p>
          <a:p>
            <a:r>
              <a:rPr lang="en-US" sz="2200" dirty="0"/>
              <a:t>The Bold Strategy (adaptive!)</a:t>
            </a:r>
          </a:p>
          <a:p>
            <a:r>
              <a:rPr lang="en-US" sz="2200" dirty="0"/>
              <a:t>Adaptive Factoring</a:t>
            </a:r>
          </a:p>
          <a:p>
            <a:r>
              <a:rPr lang="en-US" sz="2200" dirty="0"/>
              <a:t>Adaptive Weighted Factoring</a:t>
            </a:r>
          </a:p>
          <a:p>
            <a:r>
              <a:rPr lang="en-US" sz="2200" dirty="0"/>
              <a:t>Adaptive Weighted Factoring Variants</a:t>
            </a:r>
          </a:p>
        </p:txBody>
      </p:sp>
    </p:spTree>
    <p:extLst>
      <p:ext uri="{BB962C8B-B14F-4D97-AF65-F5344CB8AC3E}">
        <p14:creationId xmlns:p14="http://schemas.microsoft.com/office/powerpoint/2010/main" val="220872063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574</TotalTime>
  <Words>314</Words>
  <Application>Microsoft Office PowerPoint</Application>
  <PresentationFormat>Широкоэкранный</PresentationFormat>
  <Paragraphs>92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Corbel</vt:lpstr>
      <vt:lpstr>Gill Sans MT</vt:lpstr>
      <vt:lpstr>Посылка</vt:lpstr>
      <vt:lpstr>OpenMP изнутри</vt:lpstr>
      <vt:lpstr>Используемые термины</vt:lpstr>
      <vt:lpstr>Static Scheduling</vt:lpstr>
      <vt:lpstr>Dynamic Scheduling</vt:lpstr>
      <vt:lpstr>Self-scheduling</vt:lpstr>
      <vt:lpstr>Fixed-size Chunking</vt:lpstr>
      <vt:lpstr>Guided Self-Scheduling</vt:lpstr>
      <vt:lpstr>Trapezoid Self-Scheduling</vt:lpstr>
      <vt:lpstr>Другие методы</vt:lpstr>
      <vt:lpstr>Что применяется в OpenMP?</vt:lpstr>
      <vt:lpstr>LLVM OpenMP Runtime Library</vt:lpstr>
      <vt:lpstr>Принцип работы LLVM</vt:lpstr>
      <vt:lpstr>Принцип распараллеливания циклов в LLVM</vt:lpstr>
      <vt:lpstr>Функция Init</vt:lpstr>
      <vt:lpstr>Функция Next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изнутри</dc:title>
  <dc:creator>Богдан Устюшин</dc:creator>
  <cp:lastModifiedBy>Богдан Устюшин</cp:lastModifiedBy>
  <cp:revision>5</cp:revision>
  <dcterms:created xsi:type="dcterms:W3CDTF">2024-04-18T06:03:46Z</dcterms:created>
  <dcterms:modified xsi:type="dcterms:W3CDTF">2024-04-19T07:19:02Z</dcterms:modified>
</cp:coreProperties>
</file>