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ru-RU"/>
              <a:t>Образец заголовка</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7" name="Date Placeholder 6"/>
          <p:cNvSpPr>
            <a:spLocks noGrp="1"/>
          </p:cNvSpPr>
          <p:nvPr>
            <p:ph type="dt" sz="half" idx="10"/>
          </p:nvPr>
        </p:nvSpPr>
        <p:spPr/>
        <p:txBody>
          <a:bodyPr/>
          <a:lstStyle/>
          <a:p>
            <a:fld id="{02B20DC6-FF01-43E0-9EC4-B5E8D5BD99C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13643509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B20DC6-FF01-43E0-9EC4-B5E8D5BD99C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245848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02B20DC6-FF01-43E0-9EC4-B5E8D5BD99C0}" type="datetimeFigureOut">
              <a:rPr lang="en-US" smtClean="0"/>
              <a:t>4/15/2024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3182755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02B20DC6-FF01-43E0-9EC4-B5E8D5BD99C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1957221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7" name="Date Placeholder 6"/>
          <p:cNvSpPr>
            <a:spLocks noGrp="1"/>
          </p:cNvSpPr>
          <p:nvPr>
            <p:ph type="dt" sz="half" idx="10"/>
          </p:nvPr>
        </p:nvSpPr>
        <p:spPr/>
        <p:txBody>
          <a:bodyPr/>
          <a:lstStyle/>
          <a:p>
            <a:fld id="{02B20DC6-FF01-43E0-9EC4-B5E8D5BD99C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43253891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8" name="Date Placeholder 7"/>
          <p:cNvSpPr>
            <a:spLocks noGrp="1"/>
          </p:cNvSpPr>
          <p:nvPr>
            <p:ph type="dt" sz="half" idx="10"/>
          </p:nvPr>
        </p:nvSpPr>
        <p:spPr/>
        <p:txBody>
          <a:bodyPr/>
          <a:lstStyle/>
          <a:p>
            <a:fld id="{02B20DC6-FF01-43E0-9EC4-B5E8D5BD99C0}" type="datetimeFigureOut">
              <a:rPr lang="en-US" smtClean="0"/>
              <a:t>4/15/2024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398143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583436" y="3143250"/>
            <a:ext cx="4270248" cy="259677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7" name="Date Placeholder 6"/>
          <p:cNvSpPr>
            <a:spLocks noGrp="1"/>
          </p:cNvSpPr>
          <p:nvPr>
            <p:ph type="dt" sz="half" idx="10"/>
          </p:nvPr>
        </p:nvSpPr>
        <p:spPr/>
        <p:txBody>
          <a:bodyPr/>
          <a:lstStyle/>
          <a:p>
            <a:fld id="{02B20DC6-FF01-43E0-9EC4-B5E8D5BD99C0}" type="datetimeFigureOut">
              <a:rPr lang="en-US" smtClean="0"/>
              <a:t>4/15/2024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128860-004A-44B5-8E9F-D21A5E56C9D9}" type="slidenum">
              <a:rPr lang="en-US" smtClean="0"/>
              <a:t>‹#›</a:t>
            </a:fld>
            <a:endParaRPr lang="en-US"/>
          </a:p>
        </p:txBody>
      </p:sp>
      <p:sp>
        <p:nvSpPr>
          <p:cNvPr id="10" name="Title 9"/>
          <p:cNvSpPr>
            <a:spLocks noGrp="1"/>
          </p:cNvSpPr>
          <p:nvPr>
            <p:ph type="title"/>
          </p:nvPr>
        </p:nvSpPr>
        <p:spPr/>
        <p:txBody>
          <a:bodyPr/>
          <a:lstStyle/>
          <a:p>
            <a:r>
              <a:rPr lang="ru-RU"/>
              <a:t>Образец заголовка</a:t>
            </a:r>
            <a:endParaRPr lang="en-US" dirty="0"/>
          </a:p>
        </p:txBody>
      </p:sp>
    </p:spTree>
    <p:extLst>
      <p:ext uri="{BB962C8B-B14F-4D97-AF65-F5344CB8AC3E}">
        <p14:creationId xmlns:p14="http://schemas.microsoft.com/office/powerpoint/2010/main" val="391953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02B20DC6-FF01-43E0-9EC4-B5E8D5BD99C0}" type="datetimeFigureOut">
              <a:rPr lang="en-US" smtClean="0"/>
              <a:t>4/15/2024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3686885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20DC6-FF01-43E0-9EC4-B5E8D5BD99C0}" type="datetimeFigureOut">
              <a:rPr lang="en-US" smtClean="0"/>
              <a:t>4/15/2024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519794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ru-RU"/>
              <a:t>Образец заголовка</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9" name="Date Placeholder 8"/>
          <p:cNvSpPr>
            <a:spLocks noGrp="1"/>
          </p:cNvSpPr>
          <p:nvPr>
            <p:ph type="dt" sz="half" idx="10"/>
          </p:nvPr>
        </p:nvSpPr>
        <p:spPr/>
        <p:txBody>
          <a:bodyPr/>
          <a:lstStyle/>
          <a:p>
            <a:fld id="{02B20DC6-FF01-43E0-9EC4-B5E8D5BD99C0}" type="datetimeFigureOut">
              <a:rPr lang="en-US" smtClean="0"/>
              <a:t>4/15/2024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494758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2B20DC6-FF01-43E0-9EC4-B5E8D5BD99C0}" type="datetimeFigureOut">
              <a:rPr lang="en-US" smtClean="0"/>
              <a:t>4/15/2024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79128860-004A-44B5-8E9F-D21A5E56C9D9}" type="slidenum">
              <a:rPr lang="en-US" smtClean="0"/>
              <a:t>‹#›</a:t>
            </a:fld>
            <a:endParaRPr lang="en-US"/>
          </a:p>
        </p:txBody>
      </p:sp>
    </p:spTree>
    <p:extLst>
      <p:ext uri="{BB962C8B-B14F-4D97-AF65-F5344CB8AC3E}">
        <p14:creationId xmlns:p14="http://schemas.microsoft.com/office/powerpoint/2010/main" val="70879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02B20DC6-FF01-43E0-9EC4-B5E8D5BD99C0}" type="datetimeFigureOut">
              <a:rPr lang="en-US" smtClean="0"/>
              <a:t>4/15/2024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79128860-004A-44B5-8E9F-D21A5E56C9D9}" type="slidenum">
              <a:rPr lang="en-US" smtClean="0"/>
              <a:t>‹#›</a:t>
            </a:fld>
            <a:endParaRPr lang="en-US"/>
          </a:p>
        </p:txBody>
      </p:sp>
    </p:spTree>
    <p:extLst>
      <p:ext uri="{BB962C8B-B14F-4D97-AF65-F5344CB8AC3E}">
        <p14:creationId xmlns:p14="http://schemas.microsoft.com/office/powerpoint/2010/main" val="9803871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36A8C4-CD77-D2B5-A201-3B222459FCCD}"/>
              </a:ext>
            </a:extLst>
          </p:cNvPr>
          <p:cNvSpPr>
            <a:spLocks noGrp="1"/>
          </p:cNvSpPr>
          <p:nvPr>
            <p:ph type="ctrTitle"/>
          </p:nvPr>
        </p:nvSpPr>
        <p:spPr/>
        <p:txBody>
          <a:bodyPr>
            <a:normAutofit fontScale="90000"/>
          </a:bodyPr>
          <a:lstStyle/>
          <a:p>
            <a:r>
              <a:rPr lang="ru-RU" dirty="0"/>
              <a:t>Современные информационные технологии</a:t>
            </a:r>
            <a:endParaRPr lang="en-US" dirty="0"/>
          </a:p>
        </p:txBody>
      </p:sp>
      <p:sp>
        <p:nvSpPr>
          <p:cNvPr id="3" name="Подзаголовок 2">
            <a:extLst>
              <a:ext uri="{FF2B5EF4-FFF2-40B4-BE49-F238E27FC236}">
                <a16:creationId xmlns:a16="http://schemas.microsoft.com/office/drawing/2014/main" id="{515CE345-D244-003C-5407-65CC60D1FF02}"/>
              </a:ext>
            </a:extLst>
          </p:cNvPr>
          <p:cNvSpPr>
            <a:spLocks noGrp="1"/>
          </p:cNvSpPr>
          <p:nvPr>
            <p:ph type="subTitle" idx="1"/>
          </p:nvPr>
        </p:nvSpPr>
        <p:spPr/>
        <p:txBody>
          <a:bodyPr/>
          <a:lstStyle/>
          <a:p>
            <a:r>
              <a:rPr lang="ru-RU" dirty="0"/>
              <a:t>Устюшин Богдан</a:t>
            </a:r>
            <a:br>
              <a:rPr lang="ru-RU" dirty="0"/>
            </a:br>
            <a:r>
              <a:rPr lang="en-US" dirty="0"/>
              <a:t>351 </a:t>
            </a:r>
            <a:r>
              <a:rPr lang="ru-RU" dirty="0"/>
              <a:t>группа</a:t>
            </a:r>
            <a:endParaRPr lang="en-US" dirty="0"/>
          </a:p>
        </p:txBody>
      </p:sp>
    </p:spTree>
    <p:extLst>
      <p:ext uri="{BB962C8B-B14F-4D97-AF65-F5344CB8AC3E}">
        <p14:creationId xmlns:p14="http://schemas.microsoft.com/office/powerpoint/2010/main" val="1743982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a:xfrm>
            <a:off x="2231136" y="2834640"/>
            <a:ext cx="7729728" cy="1188720"/>
          </a:xfrm>
        </p:spPr>
        <p:txBody>
          <a:bodyPr/>
          <a:lstStyle/>
          <a:p>
            <a:r>
              <a:rPr lang="ru-RU" dirty="0"/>
              <a:t>Выводы</a:t>
            </a:r>
            <a:endParaRPr lang="en-US" dirty="0"/>
          </a:p>
        </p:txBody>
      </p:sp>
    </p:spTree>
    <p:extLst>
      <p:ext uri="{BB962C8B-B14F-4D97-AF65-F5344CB8AC3E}">
        <p14:creationId xmlns:p14="http://schemas.microsoft.com/office/powerpoint/2010/main" val="2726467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a:xfrm>
            <a:off x="2231136" y="2834640"/>
            <a:ext cx="7729728" cy="1188720"/>
          </a:xfrm>
        </p:spPr>
        <p:txBody>
          <a:bodyPr/>
          <a:lstStyle/>
          <a:p>
            <a:r>
              <a:rPr lang="ru-RU" dirty="0"/>
              <a:t>Принципы </a:t>
            </a:r>
            <a:r>
              <a:rPr lang="en-US" dirty="0"/>
              <a:t>NASA</a:t>
            </a:r>
          </a:p>
        </p:txBody>
      </p:sp>
    </p:spTree>
    <p:extLst>
      <p:ext uri="{BB962C8B-B14F-4D97-AF65-F5344CB8AC3E}">
        <p14:creationId xmlns:p14="http://schemas.microsoft.com/office/powerpoint/2010/main" val="28565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DB2BA-5690-4963-C4EC-52DA1CC9B9BD}"/>
              </a:ext>
            </a:extLst>
          </p:cNvPr>
          <p:cNvSpPr>
            <a:spLocks noGrp="1"/>
          </p:cNvSpPr>
          <p:nvPr>
            <p:ph type="title"/>
          </p:nvPr>
        </p:nvSpPr>
        <p:spPr>
          <a:xfrm>
            <a:off x="653348" y="606104"/>
            <a:ext cx="6930793" cy="1188720"/>
          </a:xfrm>
        </p:spPr>
        <p:txBody>
          <a:bodyPr/>
          <a:lstStyle/>
          <a:p>
            <a:r>
              <a:rPr lang="ru-RU" dirty="0"/>
              <a:t>Правило </a:t>
            </a:r>
            <a:r>
              <a:rPr lang="en-US" dirty="0"/>
              <a:t>40</a:t>
            </a:r>
          </a:p>
        </p:txBody>
      </p:sp>
      <p:sp>
        <p:nvSpPr>
          <p:cNvPr id="3" name="Объект 2">
            <a:extLst>
              <a:ext uri="{FF2B5EF4-FFF2-40B4-BE49-F238E27FC236}">
                <a16:creationId xmlns:a16="http://schemas.microsoft.com/office/drawing/2014/main" id="{9F84B598-A4BE-349F-A61E-DC2510D51751}"/>
              </a:ext>
            </a:extLst>
          </p:cNvPr>
          <p:cNvSpPr>
            <a:spLocks noGrp="1"/>
          </p:cNvSpPr>
          <p:nvPr>
            <p:ph idx="1"/>
          </p:nvPr>
        </p:nvSpPr>
        <p:spPr>
          <a:xfrm>
            <a:off x="590595" y="2889056"/>
            <a:ext cx="6993546" cy="3101983"/>
          </a:xfrm>
        </p:spPr>
        <p:txBody>
          <a:bodyPr/>
          <a:lstStyle/>
          <a:p>
            <a:pPr marL="0" marR="0" indent="0" algn="ctr">
              <a:buNone/>
            </a:pPr>
            <a:r>
              <a:rPr lang="en-US" sz="2600" dirty="0">
                <a:effectLst/>
                <a:latin typeface="Times New Roman" panose="02020603050405020304" pitchFamily="18" charset="0"/>
                <a:ea typeface="Times New Roman" panose="02020603050405020304" pitchFamily="18" charset="0"/>
              </a:rPr>
              <a:t>People who monitor work and don't help get it done, never seem to know exactly what is going on.</a:t>
            </a:r>
            <a:br>
              <a:rPr lang="ru-RU" sz="2600" dirty="0">
                <a:latin typeface="Times New Roman" panose="02020603050405020304" pitchFamily="18" charset="0"/>
                <a:ea typeface="Times New Roman" panose="02020603050405020304" pitchFamily="18" charset="0"/>
              </a:rPr>
            </a:br>
            <a:endParaRPr lang="en-US" sz="2600" dirty="0">
              <a:effectLst/>
              <a:latin typeface="Times New Roman" panose="02020603050405020304" pitchFamily="18" charset="0"/>
              <a:ea typeface="Times New Roman" panose="02020603050405020304" pitchFamily="18" charset="0"/>
            </a:endParaRPr>
          </a:p>
          <a:p>
            <a:pPr marL="0" marR="0" indent="0" algn="ctr">
              <a:buNone/>
            </a:pPr>
            <a:r>
              <a:rPr lang="ru-RU" sz="2600" dirty="0">
                <a:effectLst/>
                <a:latin typeface="Times New Roman" panose="02020603050405020304" pitchFamily="18" charset="0"/>
                <a:ea typeface="Times New Roman" panose="02020603050405020304" pitchFamily="18" charset="0"/>
              </a:rPr>
              <a:t>Люди, которые следят за работой и не помогают её сделать, вряд ли понимают, что в этой работе делается.</a:t>
            </a:r>
            <a:endParaRPr lang="en-US" sz="2600" dirty="0">
              <a:effectLst/>
              <a:latin typeface="Times New Roman" panose="02020603050405020304" pitchFamily="18" charset="0"/>
              <a:ea typeface="Times New Roman" panose="02020603050405020304" pitchFamily="18" charset="0"/>
            </a:endParaRPr>
          </a:p>
          <a:p>
            <a:endParaRPr lang="en-US" dirty="0"/>
          </a:p>
        </p:txBody>
      </p:sp>
      <p:pic>
        <p:nvPicPr>
          <p:cNvPr id="12" name="Рисунок 11">
            <a:extLst>
              <a:ext uri="{FF2B5EF4-FFF2-40B4-BE49-F238E27FC236}">
                <a16:creationId xmlns:a16="http://schemas.microsoft.com/office/drawing/2014/main" id="{CFB55A2B-F840-2D12-EF2A-198B4B3B76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0940" y="1728767"/>
            <a:ext cx="3400465" cy="3400465"/>
          </a:xfrm>
          <a:prstGeom prst="rect">
            <a:avLst/>
          </a:prstGeom>
        </p:spPr>
      </p:pic>
    </p:spTree>
    <p:extLst>
      <p:ext uri="{BB962C8B-B14F-4D97-AF65-F5344CB8AC3E}">
        <p14:creationId xmlns:p14="http://schemas.microsoft.com/office/powerpoint/2010/main" val="1288250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DB2BA-5690-4963-C4EC-52DA1CC9B9BD}"/>
              </a:ext>
            </a:extLst>
          </p:cNvPr>
          <p:cNvSpPr>
            <a:spLocks noGrp="1"/>
          </p:cNvSpPr>
          <p:nvPr>
            <p:ph type="title"/>
          </p:nvPr>
        </p:nvSpPr>
        <p:spPr>
          <a:xfrm>
            <a:off x="653348" y="606104"/>
            <a:ext cx="6930793" cy="1188720"/>
          </a:xfrm>
        </p:spPr>
        <p:txBody>
          <a:bodyPr/>
          <a:lstStyle/>
          <a:p>
            <a:r>
              <a:rPr lang="ru-RU" dirty="0"/>
              <a:t>Правило </a:t>
            </a:r>
            <a:r>
              <a:rPr lang="en-US" dirty="0"/>
              <a:t>83</a:t>
            </a:r>
          </a:p>
        </p:txBody>
      </p:sp>
      <p:sp>
        <p:nvSpPr>
          <p:cNvPr id="3" name="Объект 2">
            <a:extLst>
              <a:ext uri="{FF2B5EF4-FFF2-40B4-BE49-F238E27FC236}">
                <a16:creationId xmlns:a16="http://schemas.microsoft.com/office/drawing/2014/main" id="{9F84B598-A4BE-349F-A61E-DC2510D51751}"/>
              </a:ext>
            </a:extLst>
          </p:cNvPr>
          <p:cNvSpPr>
            <a:spLocks noGrp="1"/>
          </p:cNvSpPr>
          <p:nvPr>
            <p:ph idx="1"/>
          </p:nvPr>
        </p:nvSpPr>
        <p:spPr>
          <a:xfrm>
            <a:off x="590595" y="2400928"/>
            <a:ext cx="6993546" cy="3590111"/>
          </a:xfrm>
        </p:spPr>
        <p:txBody>
          <a:bodyPr>
            <a:normAutofit lnSpcReduction="10000"/>
          </a:bodyPr>
          <a:lstStyle/>
          <a:p>
            <a:pPr marL="0" marR="0" indent="0" algn="ctr">
              <a:buNone/>
            </a:pPr>
            <a:r>
              <a:rPr lang="en-US" sz="2400" dirty="0">
                <a:effectLst/>
                <a:latin typeface="Times New Roman" panose="02020603050405020304" pitchFamily="18" charset="0"/>
                <a:ea typeface="Times New Roman" panose="02020603050405020304" pitchFamily="18" charset="0"/>
              </a:rPr>
              <a:t>The boss may not know how to do the work, but he has to know what he wants. The boss had better find out what he expects and wants, if he doesn't know. A blind leader tends to go in circles</a:t>
            </a:r>
            <a:r>
              <a:rPr lang="ru-RU" sz="2400" dirty="0">
                <a:effectLst/>
                <a:latin typeface="Times New Roman" panose="02020603050405020304" pitchFamily="18" charset="0"/>
                <a:ea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endParaRPr>
          </a:p>
          <a:p>
            <a:pPr marL="0" marR="0" indent="0" algn="ctr">
              <a:buNone/>
            </a:pPr>
            <a:endParaRPr lang="en-US" sz="2400" dirty="0">
              <a:effectLst/>
              <a:latin typeface="Times New Roman" panose="02020603050405020304" pitchFamily="18" charset="0"/>
              <a:ea typeface="Times New Roman" panose="02020603050405020304" pitchFamily="18" charset="0"/>
            </a:endParaRPr>
          </a:p>
          <a:p>
            <a:pPr marL="0" marR="0" indent="0" algn="ctr">
              <a:buNone/>
            </a:pPr>
            <a:r>
              <a:rPr lang="ru-RU" sz="2400" dirty="0">
                <a:effectLst/>
                <a:latin typeface="Times New Roman" panose="02020603050405020304" pitchFamily="18" charset="0"/>
                <a:ea typeface="Times New Roman" panose="02020603050405020304" pitchFamily="18" charset="0"/>
              </a:rPr>
              <a:t>Начальник может не знать, как сделать работу, но он должен знать, что он хочет. Если он этого не знает, то ему следует выяснить это, потому что недальновидный управленец будет ходить кругами.</a:t>
            </a:r>
            <a:endParaRPr lang="en-US" sz="2400" dirty="0">
              <a:effectLst/>
              <a:latin typeface="Times New Roman" panose="02020603050405020304" pitchFamily="18" charset="0"/>
              <a:ea typeface="Times New Roman" panose="02020603050405020304" pitchFamily="18" charset="0"/>
            </a:endParaRPr>
          </a:p>
          <a:p>
            <a:endParaRPr lang="en-US" dirty="0"/>
          </a:p>
        </p:txBody>
      </p:sp>
      <p:pic>
        <p:nvPicPr>
          <p:cNvPr id="5" name="Рисунок 4">
            <a:extLst>
              <a:ext uri="{FF2B5EF4-FFF2-40B4-BE49-F238E27FC236}">
                <a16:creationId xmlns:a16="http://schemas.microsoft.com/office/drawing/2014/main" id="{9FDBA7D6-97F8-F355-436B-739FF37BC1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2834" y="0"/>
            <a:ext cx="4946333" cy="6858000"/>
          </a:xfrm>
          <a:prstGeom prst="rect">
            <a:avLst/>
          </a:prstGeom>
        </p:spPr>
      </p:pic>
    </p:spTree>
    <p:extLst>
      <p:ext uri="{BB962C8B-B14F-4D97-AF65-F5344CB8AC3E}">
        <p14:creationId xmlns:p14="http://schemas.microsoft.com/office/powerpoint/2010/main" val="118816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ADB2BA-5690-4963-C4EC-52DA1CC9B9BD}"/>
              </a:ext>
            </a:extLst>
          </p:cNvPr>
          <p:cNvSpPr>
            <a:spLocks noGrp="1"/>
          </p:cNvSpPr>
          <p:nvPr>
            <p:ph type="title"/>
          </p:nvPr>
        </p:nvSpPr>
        <p:spPr>
          <a:xfrm>
            <a:off x="653348" y="606104"/>
            <a:ext cx="6930793" cy="1188720"/>
          </a:xfrm>
        </p:spPr>
        <p:txBody>
          <a:bodyPr/>
          <a:lstStyle/>
          <a:p>
            <a:r>
              <a:rPr lang="ru-RU" dirty="0"/>
              <a:t>Правило </a:t>
            </a:r>
            <a:r>
              <a:rPr lang="en-US" dirty="0"/>
              <a:t>4</a:t>
            </a:r>
          </a:p>
        </p:txBody>
      </p:sp>
      <p:sp>
        <p:nvSpPr>
          <p:cNvPr id="3" name="Объект 2">
            <a:extLst>
              <a:ext uri="{FF2B5EF4-FFF2-40B4-BE49-F238E27FC236}">
                <a16:creationId xmlns:a16="http://schemas.microsoft.com/office/drawing/2014/main" id="{9F84B598-A4BE-349F-A61E-DC2510D51751}"/>
              </a:ext>
            </a:extLst>
          </p:cNvPr>
          <p:cNvSpPr>
            <a:spLocks noGrp="1"/>
          </p:cNvSpPr>
          <p:nvPr>
            <p:ph idx="1"/>
          </p:nvPr>
        </p:nvSpPr>
        <p:spPr>
          <a:xfrm>
            <a:off x="653347" y="2330868"/>
            <a:ext cx="6930793" cy="3493815"/>
          </a:xfrm>
        </p:spPr>
        <p:txBody>
          <a:bodyPr>
            <a:noAutofit/>
          </a:bodyPr>
          <a:lstStyle/>
          <a:p>
            <a:pPr marL="0" marR="0" indent="0" algn="ctr">
              <a:buNone/>
            </a:pPr>
            <a:r>
              <a:rPr lang="en-US" sz="2000" dirty="0">
                <a:effectLst/>
                <a:latin typeface="Times New Roman" panose="02020603050405020304" pitchFamily="18" charset="0"/>
                <a:ea typeface="Times New Roman" panose="02020603050405020304" pitchFamily="18" charset="0"/>
              </a:rPr>
              <a:t>Redundancy in hardware can be a fiction. We are adept at building things to be identical so that if one fails, the other will also fail. Make sure all hardware is treated in a build as if it were one of a kind and needed for mission success.</a:t>
            </a:r>
          </a:p>
          <a:p>
            <a:pPr marL="0" marR="0" indent="0" algn="ctr">
              <a:buNone/>
            </a:pPr>
            <a:endParaRPr lang="en-US" sz="2000" dirty="0">
              <a:effectLst/>
              <a:latin typeface="Times New Roman" panose="02020603050405020304" pitchFamily="18" charset="0"/>
              <a:ea typeface="Times New Roman" panose="02020603050405020304" pitchFamily="18" charset="0"/>
            </a:endParaRPr>
          </a:p>
          <a:p>
            <a:pPr marL="0" marR="0" indent="0" algn="ctr">
              <a:buNone/>
            </a:pPr>
            <a:r>
              <a:rPr lang="ru-RU" sz="2000" dirty="0">
                <a:effectLst/>
                <a:latin typeface="Times New Roman" panose="02020603050405020304" pitchFamily="18" charset="0"/>
                <a:ea typeface="Times New Roman" panose="02020603050405020304" pitchFamily="18" charset="0"/>
              </a:rPr>
              <a:t>Избыточность ПО может быть фиктивна. Мы стараемся конструировать системы идентично, и если ломается одна, то и вторая тоже. Всякое ПО должно расцениваться как уникальное и необходимое для выполнения поставленной задачи.</a:t>
            </a:r>
            <a:endParaRPr lang="en-US" sz="2000" dirty="0">
              <a:effectLst/>
              <a:latin typeface="Times New Roman" panose="02020603050405020304" pitchFamily="18" charset="0"/>
              <a:ea typeface="Times New Roman" panose="02020603050405020304" pitchFamily="18" charset="0"/>
            </a:endParaRPr>
          </a:p>
        </p:txBody>
      </p:sp>
      <p:pic>
        <p:nvPicPr>
          <p:cNvPr id="9" name="Рисунок 8">
            <a:extLst>
              <a:ext uri="{FF2B5EF4-FFF2-40B4-BE49-F238E27FC236}">
                <a16:creationId xmlns:a16="http://schemas.microsoft.com/office/drawing/2014/main" id="{DC3565E1-B07C-B9DF-94F3-4DEFAE392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411" y="1516121"/>
            <a:ext cx="3917577" cy="3825758"/>
          </a:xfrm>
          <a:prstGeom prst="rect">
            <a:avLst/>
          </a:prstGeom>
        </p:spPr>
      </p:pic>
    </p:spTree>
    <p:extLst>
      <p:ext uri="{BB962C8B-B14F-4D97-AF65-F5344CB8AC3E}">
        <p14:creationId xmlns:p14="http://schemas.microsoft.com/office/powerpoint/2010/main" val="998470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B3FB1B-7BCA-F993-5F83-3395A60786FC}"/>
              </a:ext>
            </a:extLst>
          </p:cNvPr>
          <p:cNvSpPr>
            <a:spLocks noGrp="1"/>
          </p:cNvSpPr>
          <p:nvPr>
            <p:ph type="title"/>
          </p:nvPr>
        </p:nvSpPr>
        <p:spPr/>
        <p:txBody>
          <a:bodyPr/>
          <a:lstStyle/>
          <a:p>
            <a:r>
              <a:rPr lang="ru-RU" dirty="0"/>
              <a:t>Задачи информационных технологий</a:t>
            </a:r>
            <a:endParaRPr lang="en-US" dirty="0"/>
          </a:p>
        </p:txBody>
      </p:sp>
      <p:sp>
        <p:nvSpPr>
          <p:cNvPr id="3" name="Объект 2">
            <a:extLst>
              <a:ext uri="{FF2B5EF4-FFF2-40B4-BE49-F238E27FC236}">
                <a16:creationId xmlns:a16="http://schemas.microsoft.com/office/drawing/2014/main" id="{F262AE49-4926-1A41-14CD-948DC43A29AD}"/>
              </a:ext>
            </a:extLst>
          </p:cNvPr>
          <p:cNvSpPr>
            <a:spLocks noGrp="1"/>
          </p:cNvSpPr>
          <p:nvPr>
            <p:ph idx="1"/>
          </p:nvPr>
        </p:nvSpPr>
        <p:spPr/>
        <p:txBody>
          <a:bodyPr>
            <a:normAutofit/>
          </a:bodyPr>
          <a:lstStyle/>
          <a:p>
            <a:r>
              <a:rPr lang="ru-RU" sz="2600" dirty="0"/>
              <a:t>Эффективная организация информационного процесса</a:t>
            </a:r>
          </a:p>
          <a:p>
            <a:r>
              <a:rPr lang="ru-RU" sz="2600" dirty="0"/>
              <a:t>Снижение затрат времени и труда</a:t>
            </a:r>
          </a:p>
          <a:p>
            <a:r>
              <a:rPr lang="ru-RU" sz="2600" dirty="0"/>
              <a:t>Поддержка персонала в сфере услуг, области управления, промышленного производства</a:t>
            </a:r>
            <a:endParaRPr lang="en-US" sz="2600" dirty="0"/>
          </a:p>
        </p:txBody>
      </p:sp>
    </p:spTree>
    <p:extLst>
      <p:ext uri="{BB962C8B-B14F-4D97-AF65-F5344CB8AC3E}">
        <p14:creationId xmlns:p14="http://schemas.microsoft.com/office/powerpoint/2010/main" val="1790222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EC2CFAD-1058-9FDB-8549-8112F932D142}"/>
              </a:ext>
            </a:extLst>
          </p:cNvPr>
          <p:cNvSpPr>
            <a:spLocks noGrp="1"/>
          </p:cNvSpPr>
          <p:nvPr>
            <p:ph type="title"/>
          </p:nvPr>
        </p:nvSpPr>
        <p:spPr/>
        <p:txBody>
          <a:bodyPr/>
          <a:lstStyle/>
          <a:p>
            <a:r>
              <a:rPr lang="ru-RU" dirty="0"/>
              <a:t>Виды информационных систем</a:t>
            </a:r>
            <a:endParaRPr lang="en-US" dirty="0"/>
          </a:p>
        </p:txBody>
      </p:sp>
      <p:sp>
        <p:nvSpPr>
          <p:cNvPr id="3" name="Объект 2">
            <a:extLst>
              <a:ext uri="{FF2B5EF4-FFF2-40B4-BE49-F238E27FC236}">
                <a16:creationId xmlns:a16="http://schemas.microsoft.com/office/drawing/2014/main" id="{3B8B7F78-80C2-7089-C239-E394061FCF77}"/>
              </a:ext>
            </a:extLst>
          </p:cNvPr>
          <p:cNvSpPr>
            <a:spLocks noGrp="1"/>
          </p:cNvSpPr>
          <p:nvPr>
            <p:ph idx="1"/>
          </p:nvPr>
        </p:nvSpPr>
        <p:spPr/>
        <p:txBody>
          <a:bodyPr>
            <a:normAutofit/>
          </a:bodyPr>
          <a:lstStyle/>
          <a:p>
            <a:r>
              <a:rPr lang="ru-RU" sz="2600" dirty="0"/>
              <a:t>Транзакционные информационные системы</a:t>
            </a:r>
          </a:p>
          <a:p>
            <a:r>
              <a:rPr lang="ru-RU" sz="2600" dirty="0"/>
              <a:t>Управленческие информационные системы</a:t>
            </a:r>
          </a:p>
          <a:p>
            <a:r>
              <a:rPr lang="ru-RU" sz="2600" dirty="0"/>
              <a:t>Экспертные информационные системы</a:t>
            </a:r>
          </a:p>
          <a:p>
            <a:r>
              <a:rPr lang="ru-RU" sz="2600" dirty="0"/>
              <a:t>Географические информационные системы</a:t>
            </a:r>
          </a:p>
          <a:p>
            <a:r>
              <a:rPr lang="ru-RU" sz="2600" dirty="0"/>
              <a:t>Системы поддержки принятия решений </a:t>
            </a:r>
            <a:endParaRPr lang="en-US" sz="2600" dirty="0"/>
          </a:p>
        </p:txBody>
      </p:sp>
    </p:spTree>
    <p:extLst>
      <p:ext uri="{BB962C8B-B14F-4D97-AF65-F5344CB8AC3E}">
        <p14:creationId xmlns:p14="http://schemas.microsoft.com/office/powerpoint/2010/main" val="1623381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10F857-1252-66FC-175E-BEE458BAEFEE}"/>
              </a:ext>
            </a:extLst>
          </p:cNvPr>
          <p:cNvSpPr>
            <a:spLocks noGrp="1"/>
          </p:cNvSpPr>
          <p:nvPr>
            <p:ph type="title"/>
          </p:nvPr>
        </p:nvSpPr>
        <p:spPr>
          <a:xfrm>
            <a:off x="2231136" y="708212"/>
            <a:ext cx="7729728" cy="1188720"/>
          </a:xfrm>
        </p:spPr>
        <p:txBody>
          <a:bodyPr/>
          <a:lstStyle/>
          <a:p>
            <a:r>
              <a:rPr lang="ru-RU" dirty="0"/>
              <a:t>Виды информационных систем</a:t>
            </a:r>
            <a:br>
              <a:rPr lang="ru-RU" dirty="0"/>
            </a:br>
            <a:r>
              <a:rPr lang="ru-RU" dirty="0"/>
              <a:t>(альтернативный взгляд)</a:t>
            </a:r>
            <a:endParaRPr lang="en-US" dirty="0"/>
          </a:p>
        </p:txBody>
      </p:sp>
      <p:sp>
        <p:nvSpPr>
          <p:cNvPr id="3" name="Объект 2">
            <a:extLst>
              <a:ext uri="{FF2B5EF4-FFF2-40B4-BE49-F238E27FC236}">
                <a16:creationId xmlns:a16="http://schemas.microsoft.com/office/drawing/2014/main" id="{758D4CEF-8CC8-A9E7-D5D6-3D7B6DEE133B}"/>
              </a:ext>
            </a:extLst>
          </p:cNvPr>
          <p:cNvSpPr>
            <a:spLocks noGrp="1"/>
          </p:cNvSpPr>
          <p:nvPr>
            <p:ph idx="1"/>
          </p:nvPr>
        </p:nvSpPr>
        <p:spPr>
          <a:xfrm>
            <a:off x="2231136" y="2467715"/>
            <a:ext cx="7729728" cy="3511744"/>
          </a:xfrm>
        </p:spPr>
        <p:txBody>
          <a:bodyPr>
            <a:noAutofit/>
          </a:bodyPr>
          <a:lstStyle/>
          <a:p>
            <a:r>
              <a:rPr lang="ru-RU" sz="2000" dirty="0"/>
              <a:t>Компьютерные сети и коммуникации</a:t>
            </a:r>
          </a:p>
          <a:p>
            <a:r>
              <a:rPr lang="ru-RU" sz="2000" dirty="0"/>
              <a:t>Базы данных и СУБД</a:t>
            </a:r>
          </a:p>
          <a:p>
            <a:r>
              <a:rPr lang="ru-RU" sz="2000" dirty="0"/>
              <a:t>Программное обеспечение и разработка приложений</a:t>
            </a:r>
          </a:p>
          <a:p>
            <a:r>
              <a:rPr lang="ru-RU" sz="2000" dirty="0"/>
              <a:t>Системы управления контентом (</a:t>
            </a:r>
            <a:r>
              <a:rPr lang="en-US" sz="2000" dirty="0"/>
              <a:t>CMS)</a:t>
            </a:r>
          </a:p>
          <a:p>
            <a:r>
              <a:rPr lang="ru-RU" sz="2000" dirty="0"/>
              <a:t>Облачные вычисления</a:t>
            </a:r>
          </a:p>
          <a:p>
            <a:r>
              <a:rPr lang="ru-RU" sz="2000" dirty="0"/>
              <a:t>Информационная безопасность</a:t>
            </a:r>
          </a:p>
          <a:p>
            <a:r>
              <a:rPr lang="ru-RU" sz="2000" dirty="0"/>
              <a:t>Интернет вещей</a:t>
            </a:r>
          </a:p>
          <a:p>
            <a:r>
              <a:rPr lang="ru-RU" sz="2000" dirty="0"/>
              <a:t>ИИ и анализ данных</a:t>
            </a:r>
            <a:endParaRPr lang="en-US" sz="2000" dirty="0"/>
          </a:p>
        </p:txBody>
      </p:sp>
    </p:spTree>
    <p:extLst>
      <p:ext uri="{BB962C8B-B14F-4D97-AF65-F5344CB8AC3E}">
        <p14:creationId xmlns:p14="http://schemas.microsoft.com/office/powerpoint/2010/main" val="1701104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E29487-627D-FE6A-514E-44F18E0310D3}"/>
              </a:ext>
            </a:extLst>
          </p:cNvPr>
          <p:cNvSpPr>
            <a:spLocks noGrp="1"/>
          </p:cNvSpPr>
          <p:nvPr>
            <p:ph type="title"/>
          </p:nvPr>
        </p:nvSpPr>
        <p:spPr/>
        <p:txBody>
          <a:bodyPr/>
          <a:lstStyle/>
          <a:p>
            <a:r>
              <a:rPr lang="ru-RU" dirty="0"/>
              <a:t>Информационные технологии в маркетинге</a:t>
            </a:r>
            <a:endParaRPr lang="en-US" dirty="0"/>
          </a:p>
        </p:txBody>
      </p:sp>
      <p:sp>
        <p:nvSpPr>
          <p:cNvPr id="3" name="Объект 2">
            <a:extLst>
              <a:ext uri="{FF2B5EF4-FFF2-40B4-BE49-F238E27FC236}">
                <a16:creationId xmlns:a16="http://schemas.microsoft.com/office/drawing/2014/main" id="{D58227C8-81A4-2905-336C-911F7613AD2F}"/>
              </a:ext>
            </a:extLst>
          </p:cNvPr>
          <p:cNvSpPr>
            <a:spLocks noGrp="1"/>
          </p:cNvSpPr>
          <p:nvPr>
            <p:ph idx="1"/>
          </p:nvPr>
        </p:nvSpPr>
        <p:spPr/>
        <p:txBody>
          <a:bodyPr>
            <a:normAutofit/>
          </a:bodyPr>
          <a:lstStyle/>
          <a:p>
            <a:r>
              <a:rPr lang="ru-RU" sz="2600" dirty="0"/>
              <a:t>Интернет и соцсети (уже давно используется)</a:t>
            </a:r>
          </a:p>
          <a:p>
            <a:r>
              <a:rPr lang="ru-RU" sz="2600" dirty="0" err="1"/>
              <a:t>Блокчейн</a:t>
            </a:r>
            <a:r>
              <a:rPr lang="ru-RU" sz="2600" dirty="0"/>
              <a:t> технология</a:t>
            </a:r>
            <a:endParaRPr lang="en-US" sz="2600" dirty="0"/>
          </a:p>
          <a:p>
            <a:r>
              <a:rPr lang="en-US" sz="2600" dirty="0"/>
              <a:t>Big Data</a:t>
            </a:r>
          </a:p>
          <a:p>
            <a:r>
              <a:rPr lang="ru-RU" sz="2600" dirty="0"/>
              <a:t>Генеративный ИИ</a:t>
            </a:r>
          </a:p>
          <a:p>
            <a:endParaRPr lang="en-US" sz="2600" dirty="0"/>
          </a:p>
        </p:txBody>
      </p:sp>
    </p:spTree>
    <p:extLst>
      <p:ext uri="{BB962C8B-B14F-4D97-AF65-F5344CB8AC3E}">
        <p14:creationId xmlns:p14="http://schemas.microsoft.com/office/powerpoint/2010/main" val="1295898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a:xfrm>
            <a:off x="2231136" y="408880"/>
            <a:ext cx="7729728" cy="1188720"/>
          </a:xfrm>
        </p:spPr>
        <p:txBody>
          <a:bodyPr/>
          <a:lstStyle/>
          <a:p>
            <a:r>
              <a:rPr lang="ru-RU" dirty="0" err="1"/>
              <a:t>Блокчейн</a:t>
            </a:r>
            <a:r>
              <a:rPr lang="ru-RU" dirty="0"/>
              <a:t> (как работает)</a:t>
            </a:r>
            <a:endParaRPr lang="en-US" dirty="0"/>
          </a:p>
        </p:txBody>
      </p:sp>
      <p:pic>
        <p:nvPicPr>
          <p:cNvPr id="7" name="Объект 6">
            <a:extLst>
              <a:ext uri="{FF2B5EF4-FFF2-40B4-BE49-F238E27FC236}">
                <a16:creationId xmlns:a16="http://schemas.microsoft.com/office/drawing/2014/main" id="{F46F5859-D110-E565-2E4A-DC15154AA23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3058" y="1886306"/>
            <a:ext cx="8305883" cy="4971694"/>
          </a:xfrm>
        </p:spPr>
      </p:pic>
    </p:spTree>
    <p:extLst>
      <p:ext uri="{BB962C8B-B14F-4D97-AF65-F5344CB8AC3E}">
        <p14:creationId xmlns:p14="http://schemas.microsoft.com/office/powerpoint/2010/main" val="73652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p:txBody>
          <a:bodyPr/>
          <a:lstStyle/>
          <a:p>
            <a:r>
              <a:rPr lang="ru-RU" dirty="0" err="1"/>
              <a:t>Блокчейн</a:t>
            </a:r>
            <a:r>
              <a:rPr lang="ru-RU" dirty="0"/>
              <a:t> (преимущества)</a:t>
            </a:r>
            <a:endParaRPr lang="en-US" dirty="0"/>
          </a:p>
        </p:txBody>
      </p:sp>
      <p:sp>
        <p:nvSpPr>
          <p:cNvPr id="3" name="Объект 2">
            <a:extLst>
              <a:ext uri="{FF2B5EF4-FFF2-40B4-BE49-F238E27FC236}">
                <a16:creationId xmlns:a16="http://schemas.microsoft.com/office/drawing/2014/main" id="{8024F64F-6D3F-175A-74A6-14B2600D9AF1}"/>
              </a:ext>
            </a:extLst>
          </p:cNvPr>
          <p:cNvSpPr>
            <a:spLocks noGrp="1"/>
          </p:cNvSpPr>
          <p:nvPr>
            <p:ph idx="1"/>
          </p:nvPr>
        </p:nvSpPr>
        <p:spPr/>
        <p:txBody>
          <a:bodyPr>
            <a:normAutofit/>
          </a:bodyPr>
          <a:lstStyle/>
          <a:p>
            <a:r>
              <a:rPr lang="ru-RU" sz="2200" dirty="0"/>
              <a:t>Повышение прозрачности и доверия</a:t>
            </a:r>
          </a:p>
          <a:p>
            <a:r>
              <a:rPr lang="ru-RU" sz="2200" dirty="0"/>
              <a:t>Борьба с поддельными товарами</a:t>
            </a:r>
          </a:p>
          <a:p>
            <a:r>
              <a:rPr lang="ru-RU" sz="2200" dirty="0"/>
              <a:t>Улучшение программ лояльности и маркетинговых акций</a:t>
            </a:r>
          </a:p>
          <a:p>
            <a:r>
              <a:rPr lang="ru-RU" sz="2200" dirty="0"/>
              <a:t>Улучшение рекламных кампаний</a:t>
            </a:r>
          </a:p>
          <a:p>
            <a:r>
              <a:rPr lang="ru-RU" sz="2200" dirty="0"/>
              <a:t>Предоставление персонализированных услуг</a:t>
            </a:r>
          </a:p>
          <a:p>
            <a:r>
              <a:rPr lang="ru-RU" sz="2200" dirty="0"/>
              <a:t>Улучшение аналитики и отчётности</a:t>
            </a:r>
            <a:endParaRPr lang="en-US" sz="2200" dirty="0"/>
          </a:p>
        </p:txBody>
      </p:sp>
    </p:spTree>
    <p:extLst>
      <p:ext uri="{BB962C8B-B14F-4D97-AF65-F5344CB8AC3E}">
        <p14:creationId xmlns:p14="http://schemas.microsoft.com/office/powerpoint/2010/main" val="3615083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a:xfrm>
            <a:off x="5199528" y="964692"/>
            <a:ext cx="6545312" cy="1188720"/>
          </a:xfrm>
        </p:spPr>
        <p:txBody>
          <a:bodyPr/>
          <a:lstStyle/>
          <a:p>
            <a:r>
              <a:rPr lang="en-US" dirty="0"/>
              <a:t>Big Data</a:t>
            </a:r>
          </a:p>
        </p:txBody>
      </p:sp>
      <p:sp>
        <p:nvSpPr>
          <p:cNvPr id="3" name="Объект 2">
            <a:extLst>
              <a:ext uri="{FF2B5EF4-FFF2-40B4-BE49-F238E27FC236}">
                <a16:creationId xmlns:a16="http://schemas.microsoft.com/office/drawing/2014/main" id="{8024F64F-6D3F-175A-74A6-14B2600D9AF1}"/>
              </a:ext>
            </a:extLst>
          </p:cNvPr>
          <p:cNvSpPr>
            <a:spLocks noGrp="1"/>
          </p:cNvSpPr>
          <p:nvPr>
            <p:ph idx="1"/>
          </p:nvPr>
        </p:nvSpPr>
        <p:spPr>
          <a:xfrm>
            <a:off x="5199528" y="2638044"/>
            <a:ext cx="6545311" cy="3101983"/>
          </a:xfrm>
        </p:spPr>
        <p:txBody>
          <a:bodyPr>
            <a:normAutofit/>
          </a:bodyPr>
          <a:lstStyle/>
          <a:p>
            <a:r>
              <a:rPr lang="ru-RU" sz="2600" dirty="0"/>
              <a:t>Выявление ценной информации</a:t>
            </a:r>
          </a:p>
          <a:p>
            <a:r>
              <a:rPr lang="ru-RU" sz="2600" dirty="0"/>
              <a:t>Оптимизация процессов и ресурсов</a:t>
            </a:r>
          </a:p>
          <a:p>
            <a:r>
              <a:rPr lang="ru-RU" sz="2600" dirty="0"/>
              <a:t>Прогнозирование и планирование</a:t>
            </a:r>
          </a:p>
          <a:p>
            <a:r>
              <a:rPr lang="ru-RU" sz="2600" dirty="0"/>
              <a:t>Разработка новых продуктов и услуг</a:t>
            </a:r>
            <a:endParaRPr lang="en-US" sz="2600" dirty="0"/>
          </a:p>
        </p:txBody>
      </p:sp>
      <p:pic>
        <p:nvPicPr>
          <p:cNvPr id="7" name="Рисунок 6">
            <a:extLst>
              <a:ext uri="{FF2B5EF4-FFF2-40B4-BE49-F238E27FC236}">
                <a16:creationId xmlns:a16="http://schemas.microsoft.com/office/drawing/2014/main" id="{F756800F-4589-6CBF-16B7-45A66B0CBE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222" y="964692"/>
            <a:ext cx="5340750" cy="4507593"/>
          </a:xfrm>
          <a:prstGeom prst="rect">
            <a:avLst/>
          </a:prstGeom>
        </p:spPr>
      </p:pic>
    </p:spTree>
    <p:extLst>
      <p:ext uri="{BB962C8B-B14F-4D97-AF65-F5344CB8AC3E}">
        <p14:creationId xmlns:p14="http://schemas.microsoft.com/office/powerpoint/2010/main" val="1348228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9F32CF-09B5-472B-D380-198776916607}"/>
              </a:ext>
            </a:extLst>
          </p:cNvPr>
          <p:cNvSpPr>
            <a:spLocks noGrp="1"/>
          </p:cNvSpPr>
          <p:nvPr>
            <p:ph type="title"/>
          </p:nvPr>
        </p:nvSpPr>
        <p:spPr>
          <a:xfrm>
            <a:off x="653348" y="964692"/>
            <a:ext cx="5962605" cy="1188720"/>
          </a:xfrm>
        </p:spPr>
        <p:txBody>
          <a:bodyPr/>
          <a:lstStyle/>
          <a:p>
            <a:r>
              <a:rPr lang="ru-RU" dirty="0"/>
              <a:t>Генеративный </a:t>
            </a:r>
            <a:r>
              <a:rPr lang="en-US" dirty="0"/>
              <a:t>AI</a:t>
            </a:r>
          </a:p>
        </p:txBody>
      </p:sp>
      <p:sp>
        <p:nvSpPr>
          <p:cNvPr id="3" name="Объект 2">
            <a:extLst>
              <a:ext uri="{FF2B5EF4-FFF2-40B4-BE49-F238E27FC236}">
                <a16:creationId xmlns:a16="http://schemas.microsoft.com/office/drawing/2014/main" id="{8024F64F-6D3F-175A-74A6-14B2600D9AF1}"/>
              </a:ext>
            </a:extLst>
          </p:cNvPr>
          <p:cNvSpPr>
            <a:spLocks noGrp="1"/>
          </p:cNvSpPr>
          <p:nvPr>
            <p:ph idx="1"/>
          </p:nvPr>
        </p:nvSpPr>
        <p:spPr>
          <a:xfrm>
            <a:off x="653348" y="2638044"/>
            <a:ext cx="5962605" cy="3101983"/>
          </a:xfrm>
        </p:spPr>
        <p:txBody>
          <a:bodyPr/>
          <a:lstStyle/>
          <a:p>
            <a:r>
              <a:rPr lang="ru-RU" dirty="0"/>
              <a:t>Создание контента</a:t>
            </a:r>
          </a:p>
          <a:p>
            <a:r>
              <a:rPr lang="ru-RU" dirty="0"/>
              <a:t>Персонализация контента</a:t>
            </a:r>
          </a:p>
          <a:p>
            <a:r>
              <a:rPr lang="ru-RU" dirty="0"/>
              <a:t>Тестирование и оптимизация</a:t>
            </a:r>
          </a:p>
          <a:p>
            <a:r>
              <a:rPr lang="ru-RU" dirty="0"/>
              <a:t>Прогнозирование трендов и анализ данных</a:t>
            </a:r>
          </a:p>
          <a:p>
            <a:r>
              <a:rPr lang="ru-RU" dirty="0"/>
              <a:t>Создание виртуальных ассистентов и чат-ботов</a:t>
            </a:r>
            <a:endParaRPr lang="en-US" dirty="0"/>
          </a:p>
        </p:txBody>
      </p:sp>
      <p:pic>
        <p:nvPicPr>
          <p:cNvPr id="9" name="Рисунок 8">
            <a:extLst>
              <a:ext uri="{FF2B5EF4-FFF2-40B4-BE49-F238E27FC236}">
                <a16:creationId xmlns:a16="http://schemas.microsoft.com/office/drawing/2014/main" id="{5B94BBA0-2E5A-0D7A-9DD4-92A384F834D2}"/>
              </a:ext>
            </a:extLst>
          </p:cNvPr>
          <p:cNvPicPr>
            <a:picLocks noChangeAspect="1"/>
          </p:cNvPicPr>
          <p:nvPr/>
        </p:nvPicPr>
        <p:blipFill rotWithShape="1">
          <a:blip r:embed="rId2">
            <a:extLst>
              <a:ext uri="{28A0092B-C50C-407E-A947-70E740481C1C}">
                <a14:useLocalDpi xmlns:a14="http://schemas.microsoft.com/office/drawing/2010/main" val="0"/>
              </a:ext>
            </a:extLst>
          </a:blip>
          <a:srcRect t="3926"/>
          <a:stretch/>
        </p:blipFill>
        <p:spPr>
          <a:xfrm>
            <a:off x="5779766" y="964692"/>
            <a:ext cx="7464851" cy="4034118"/>
          </a:xfrm>
          <a:prstGeom prst="rect">
            <a:avLst/>
          </a:prstGeom>
        </p:spPr>
      </p:pic>
    </p:spTree>
    <p:extLst>
      <p:ext uri="{BB962C8B-B14F-4D97-AF65-F5344CB8AC3E}">
        <p14:creationId xmlns:p14="http://schemas.microsoft.com/office/powerpoint/2010/main" val="2857972762"/>
      </p:ext>
    </p:extLst>
  </p:cSld>
  <p:clrMapOvr>
    <a:masterClrMapping/>
  </p:clrMapOvr>
</p:sld>
</file>

<file path=ppt/theme/theme1.xml><?xml version="1.0" encoding="utf-8"?>
<a:theme xmlns:a="http://schemas.openxmlformats.org/drawingml/2006/main" name="Посылка">
  <a:themeElements>
    <a:clrScheme name="Посылка">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Посылка">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Посылка">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TM10001115[[fn=Посылка]]</Template>
  <TotalTime>61</TotalTime>
  <Words>398</Words>
  <Application>Microsoft Office PowerPoint</Application>
  <PresentationFormat>Широкоэкранный</PresentationFormat>
  <Paragraphs>58</Paragraphs>
  <Slides>14</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14</vt:i4>
      </vt:variant>
    </vt:vector>
  </HeadingPairs>
  <TitlesOfParts>
    <vt:vector size="19" baseType="lpstr">
      <vt:lpstr>Arial</vt:lpstr>
      <vt:lpstr>Corbel</vt:lpstr>
      <vt:lpstr>Gill Sans MT</vt:lpstr>
      <vt:lpstr>Times New Roman</vt:lpstr>
      <vt:lpstr>Посылка</vt:lpstr>
      <vt:lpstr>Современные информационные технологии</vt:lpstr>
      <vt:lpstr>Задачи информационных технологий</vt:lpstr>
      <vt:lpstr>Виды информационных систем</vt:lpstr>
      <vt:lpstr>Виды информационных систем (альтернативный взгляд)</vt:lpstr>
      <vt:lpstr>Информационные технологии в маркетинге</vt:lpstr>
      <vt:lpstr>Блокчейн (как работает)</vt:lpstr>
      <vt:lpstr>Блокчейн (преимущества)</vt:lpstr>
      <vt:lpstr>Big Data</vt:lpstr>
      <vt:lpstr>Генеративный AI</vt:lpstr>
      <vt:lpstr>Выводы</vt:lpstr>
      <vt:lpstr>Принципы NASA</vt:lpstr>
      <vt:lpstr>Правило 40</vt:lpstr>
      <vt:lpstr>Правило 83</vt:lpstr>
      <vt:lpstr>Правило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Современные информационные технологии</dc:title>
  <dc:creator>Богдан Устюшин</dc:creator>
  <cp:lastModifiedBy>Богдан Устюшин</cp:lastModifiedBy>
  <cp:revision>3</cp:revision>
  <dcterms:created xsi:type="dcterms:W3CDTF">2024-04-15T10:37:57Z</dcterms:created>
  <dcterms:modified xsi:type="dcterms:W3CDTF">2024-04-15T16:09:05Z</dcterms:modified>
</cp:coreProperties>
</file>