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3" r:id="rId3"/>
    <p:sldMasterId id="214748365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E65637-F77B-476C-8F66-D1D0787813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6A62EB-D709-43CE-AD4C-2C095B38AF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F071EC-B579-4FF9-AF23-E6475A522C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F86A29-8177-43EF-B258-21D3778BA6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idnight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2BAA5C-7718-4BE7-99FC-6754A6EFE3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trike="noStrike" u="none">
                <a:solidFill>
                  <a:srgbClr val="ffffff"/>
                </a:solidFill>
                <a:uFillTx/>
                <a:latin typeface="Source Sans Pro Black"/>
              </a:rPr>
              <a:t>Click to edit the title text format</a:t>
            </a:r>
            <a:endParaRPr b="1" lang="en-US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Click to edit the outline text format</a:t>
            </a: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2c3e50"/>
                </a:solidFill>
                <a:uFillTx/>
                <a:latin typeface="Source Sans Pro"/>
              </a:rPr>
              <a:t>Second Outline Level</a:t>
            </a:r>
            <a:endParaRPr b="0" lang="en-US" sz="2100" strike="noStrike" u="none">
              <a:solidFill>
                <a:srgbClr val="2c3e50"/>
              </a:solidFill>
              <a:uFillTx/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2c3e50"/>
                </a:solidFill>
                <a:uFillTx/>
                <a:latin typeface="Source Sans Pro"/>
              </a:rPr>
              <a:t>Third Outline Level</a:t>
            </a:r>
            <a:endParaRPr b="0" lang="en-US" sz="1800" strike="noStrike" u="none">
              <a:solidFill>
                <a:srgbClr val="2c3e50"/>
              </a:solidFill>
              <a:uFillTx/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2c3e50"/>
                </a:solidFill>
                <a:uFillTx/>
                <a:latin typeface="Source Sans Pro"/>
              </a:rPr>
              <a:t>Fourth Outline Level</a:t>
            </a:r>
            <a:endParaRPr b="0" lang="en-US" sz="1500" strike="noStrike" u="none">
              <a:solidFill>
                <a:srgbClr val="2c3e50"/>
              </a:solidFill>
              <a:uFillTx/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2c3e50"/>
                </a:solidFill>
                <a:uFillTx/>
                <a:latin typeface="Source Sans Pro"/>
              </a:rPr>
              <a:t>Fifth Outline Level</a:t>
            </a:r>
            <a:endParaRPr b="0" lang="en-US" sz="1500" strike="noStrike" u="none">
              <a:solidFill>
                <a:srgbClr val="2c3e50"/>
              </a:solidFill>
              <a:uFillTx/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2c3e50"/>
                </a:solidFill>
                <a:uFillTx/>
                <a:latin typeface="Source Sans Pro"/>
              </a:rPr>
              <a:t>Sixth Outline Level</a:t>
            </a:r>
            <a:endParaRPr b="0" lang="en-US" sz="1500" strike="noStrike" u="none">
              <a:solidFill>
                <a:srgbClr val="2c3e50"/>
              </a:solidFill>
              <a:uFillTx/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2c3e50"/>
                </a:solidFill>
                <a:uFillTx/>
                <a:latin typeface="Source Sans Pro"/>
              </a:rPr>
              <a:t>Seventh Outline Level</a:t>
            </a:r>
            <a:endParaRPr b="0" lang="en-US" sz="15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4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US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US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&lt;date/time&gt;</a:t>
            </a:r>
            <a:endParaRPr b="1" lang="en-US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US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&lt;footer&gt;</a:t>
            </a:r>
            <a:endParaRPr b="1" lang="en-US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3"/>
          </p:nvPr>
        </p:nvSpPr>
        <p:spPr>
          <a:xfrm>
            <a:off x="9180000" y="5175000"/>
            <a:ext cx="720000" cy="45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 algn="ctr">
              <a:buNone/>
            </a:pPr>
            <a:fld id="{DDA4B3C0-F677-4399-A8AD-92CAF61FCC5B}" type="slidenum">
              <a:rPr b="1" lang="en-US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&lt;number&gt;</a:t>
            </a:fld>
            <a:endParaRPr b="1" lang="en-US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en-US" sz="2700" strike="noStrike" u="none">
                <a:solidFill>
                  <a:srgbClr val="ffffff"/>
                </a:solidFill>
                <a:uFillTx/>
                <a:latin typeface="Source Sans Pro Black"/>
              </a:rPr>
              <a:t>Click to edit the title text format</a:t>
            </a:r>
            <a:endParaRPr b="1" lang="en-US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0">
              <a:spcAft>
                <a:spcPts val="655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Click to edit the outline text format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Second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Third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Fourth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Fifth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Sixth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Seventh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4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US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US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&lt;date/time&gt;</a:t>
            </a:r>
            <a:endParaRPr b="1" lang="en-US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5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US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&lt;footer&gt;</a:t>
            </a:r>
            <a:endParaRPr b="1" lang="en-US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6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 algn="ctr">
              <a:buNone/>
            </a:pPr>
            <a:fld id="{0D95620A-4A6A-4ABA-9FED-E6567FFE88EE}" type="slidenum">
              <a:rPr b="1" lang="en-US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&lt;number&gt;</a:t>
            </a:fld>
            <a:endParaRPr b="1" lang="en-US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23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/>
            <a:endParaRPr b="0" lang="en-US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en-US" sz="2700" strike="noStrike" u="none">
                <a:solidFill>
                  <a:srgbClr val="2c3e50"/>
                </a:solidFill>
                <a:uFillTx/>
                <a:latin typeface="Source Sans Pro Black"/>
              </a:rPr>
              <a:t>Click to edit the title text format</a:t>
            </a:r>
            <a:endParaRPr b="1" lang="en-US" sz="2700" strike="noStrike" u="none">
              <a:solidFill>
                <a:srgbClr val="2c3e50"/>
              </a:solidFill>
              <a:uFillTx/>
              <a:latin typeface="Source Sans Pro Blac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0">
              <a:spcAft>
                <a:spcPts val="655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Click to edit the outline text format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Second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Third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Fourth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Fifth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Sixth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Seventh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7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US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US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&lt;date/time&gt;</a:t>
            </a:r>
            <a:endParaRPr b="1" lang="en-US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8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US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&lt;footer&gt;</a:t>
            </a:r>
            <a:endParaRPr b="1" lang="en-US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9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 algn="ctr">
              <a:buNone/>
            </a:pPr>
            <a:fld id="{703C3EB6-2BDF-45FD-99BD-47DF9B9F76D7}" type="slidenum">
              <a:rPr b="1" lang="en-US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&lt;number&gt;</a:t>
            </a:fld>
            <a:endParaRPr b="1" lang="en-US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1600200"/>
            <a:ext cx="936000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en-US" sz="2200" strike="noStrike" u="none">
                <a:solidFill>
                  <a:srgbClr val="ffffff"/>
                </a:solidFill>
                <a:uFillTx/>
                <a:latin typeface="Source Sans Pro Black"/>
              </a:rPr>
              <a:t>«ПАТРИЦИИ</a:t>
            </a:r>
            <a:r>
              <a:rPr b="1" lang="en-US" sz="2200" strike="noStrike" u="none">
                <a:solidFill>
                  <a:srgbClr val="ffffff"/>
                </a:solidFill>
                <a:uFillTx/>
                <a:latin typeface="Source Sans Pro Black"/>
              </a:rPr>
              <a:t> И ПЛЕБЕИ ДРЕВНЕГО РИМА: ИСТОРИЯ БОРЬБЫ»</a:t>
            </a:r>
            <a:endParaRPr b="1" lang="en-US" sz="22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Source Sans Pro"/>
              </a:rPr>
              <a:t>Устюшин Богдан Антонович</a:t>
            </a:r>
            <a:br>
              <a:rPr sz="2200"/>
            </a:br>
            <a:r>
              <a:rPr b="0" lang="en-US" sz="2200" strike="noStrike" u="none">
                <a:solidFill>
                  <a:srgbClr val="ffffff"/>
                </a:solidFill>
                <a:uFillTx/>
                <a:latin typeface="Source Sans Pro"/>
              </a:rPr>
              <a:t>451 группа</a:t>
            </a:r>
            <a:endParaRPr b="0" lang="en-US" sz="22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indent="0" algn="ctr">
              <a:buNone/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Source Sans Pro"/>
              </a:rPr>
              <a:t>Факультет КНиИТ</a:t>
            </a:r>
            <a:endParaRPr b="0" lang="en-US" sz="2200" strike="noStrike" u="none">
              <a:solidFill>
                <a:srgbClr val="ffffff"/>
              </a:solidFill>
              <a:uFillTx/>
              <a:latin typeface="Source Sans Pro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685800" y="183240"/>
            <a:ext cx="8686800" cy="7311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2c3e50"/>
                </a:solidFill>
                <a:uFillTx/>
                <a:latin typeface="Source Sans Pro"/>
              </a:rPr>
              <a:t>Саратовский государственный университет имени Н. Г. Чернышевского</a:t>
            </a:r>
            <a:endParaRPr b="0" lang="en-US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trike="noStrike" u="none">
                <a:solidFill>
                  <a:srgbClr val="ffffff"/>
                </a:solidFill>
                <a:uFillTx/>
                <a:latin typeface="Source Sans Pro Black"/>
              </a:rPr>
              <a:t>Сословия Древнего Рима</a:t>
            </a:r>
            <a:endParaRPr b="1" lang="en-US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33" name=""/>
          <p:cNvSpPr/>
          <p:nvPr/>
        </p:nvSpPr>
        <p:spPr>
          <a:xfrm>
            <a:off x="6629400" y="3429000"/>
            <a:ext cx="1828800" cy="114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3000" strike="noStrike" u="none">
                <a:solidFill>
                  <a:srgbClr val="2c3e50"/>
                </a:solidFill>
                <a:uFillTx/>
                <a:latin typeface="Source Sans Pro"/>
              </a:rPr>
              <a:t>Плебеи</a:t>
            </a:r>
            <a:endParaRPr b="0" lang="en-US" sz="30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34" name=""/>
          <p:cNvSpPr/>
          <p:nvPr/>
        </p:nvSpPr>
        <p:spPr>
          <a:xfrm>
            <a:off x="2057400" y="1371600"/>
            <a:ext cx="2286000" cy="114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3000" strike="noStrike" u="none">
                <a:solidFill>
                  <a:srgbClr val="2c3e50"/>
                </a:solidFill>
                <a:uFillTx/>
                <a:latin typeface="Source Sans Pro"/>
              </a:rPr>
              <a:t>Патриции</a:t>
            </a:r>
            <a:endParaRPr b="0" lang="en-US" sz="30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35" name=""/>
          <p:cNvSpPr/>
          <p:nvPr/>
        </p:nvSpPr>
        <p:spPr>
          <a:xfrm>
            <a:off x="6629400" y="1371600"/>
            <a:ext cx="1828800" cy="114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3000" strike="noStrike" u="none">
                <a:solidFill>
                  <a:srgbClr val="2c3e50"/>
                </a:solidFill>
                <a:uFillTx/>
                <a:latin typeface="Source Sans Pro"/>
              </a:rPr>
              <a:t>Всадники</a:t>
            </a:r>
            <a:endParaRPr b="0" lang="en-US" sz="30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36" name=""/>
          <p:cNvSpPr/>
          <p:nvPr/>
        </p:nvSpPr>
        <p:spPr>
          <a:xfrm>
            <a:off x="3429000" y="3429000"/>
            <a:ext cx="1828800" cy="114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3000" strike="noStrike" u="none">
                <a:solidFill>
                  <a:srgbClr val="2c3e50"/>
                </a:solidFill>
                <a:uFillTx/>
                <a:latin typeface="Source Sans Pro"/>
              </a:rPr>
              <a:t>Клиенты</a:t>
            </a:r>
            <a:endParaRPr b="0" lang="en-US" sz="30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37" name=""/>
          <p:cNvSpPr/>
          <p:nvPr/>
        </p:nvSpPr>
        <p:spPr>
          <a:xfrm>
            <a:off x="1143000" y="3429000"/>
            <a:ext cx="1828800" cy="114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3000" strike="noStrike" u="none">
                <a:solidFill>
                  <a:srgbClr val="2c3e50"/>
                </a:solidFill>
                <a:uFillTx/>
                <a:latin typeface="Source Sans Pro"/>
              </a:rPr>
              <a:t>Рабы</a:t>
            </a:r>
            <a:endParaRPr b="0" lang="en-US" sz="30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cxnSp>
        <p:nvCxnSpPr>
          <p:cNvPr id="38" name=""/>
          <p:cNvCxnSpPr>
            <a:stCxn id="34" idx="2"/>
            <a:endCxn id="36" idx="0"/>
          </p:cNvCxnSpPr>
          <p:nvPr/>
        </p:nvCxnSpPr>
        <p:spPr>
          <a:xfrm flipH="1" rot="16200000">
            <a:off x="3314520" y="2400120"/>
            <a:ext cx="914760" cy="1143360"/>
          </a:xfrm>
          <a:prstGeom prst="bentConnector3">
            <a:avLst>
              <a:gd name="adj1" fmla="val 50000"/>
            </a:avLst>
          </a:prstGeom>
          <a:ln cap="rnd" w="19080">
            <a:solidFill>
              <a:srgbClr val="1abc9c"/>
            </a:solidFill>
            <a:round/>
            <a:tailEnd len="med" type="triangle" w="med"/>
          </a:ln>
        </p:spPr>
      </p:cxnSp>
      <p:cxnSp>
        <p:nvCxnSpPr>
          <p:cNvPr id="39" name=""/>
          <p:cNvCxnSpPr>
            <a:stCxn id="34" idx="2"/>
            <a:endCxn id="37" idx="0"/>
          </p:cNvCxnSpPr>
          <p:nvPr/>
        </p:nvCxnSpPr>
        <p:spPr>
          <a:xfrm rot="5400000">
            <a:off x="2171520" y="2400480"/>
            <a:ext cx="914760" cy="1143360"/>
          </a:xfrm>
          <a:prstGeom prst="bentConnector3">
            <a:avLst>
              <a:gd name="adj1" fmla="val 50000"/>
            </a:avLst>
          </a:prstGeom>
          <a:ln cap="rnd" w="19080">
            <a:solidFill>
              <a:srgbClr val="1abc9c"/>
            </a:solidFill>
            <a:round/>
            <a:tailEnd len="med" type="triangle" w="med"/>
          </a:ln>
        </p:spPr>
      </p:cxn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D6465E-FE1A-4401-B437-95CC2970951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trike="noStrike" u="none">
                <a:solidFill>
                  <a:srgbClr val="ffffff"/>
                </a:solidFill>
                <a:uFillTx/>
                <a:latin typeface="Source Sans Pro Black"/>
              </a:rPr>
              <a:t>Государственное устройство Древнего Рима</a:t>
            </a:r>
            <a:endParaRPr b="1" lang="en-US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914400" y="1371600"/>
            <a:ext cx="8172000" cy="377172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7C0D74-53AD-447A-B82A-D01881AC53A4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trike="noStrike" u="none">
                <a:solidFill>
                  <a:srgbClr val="ffffff"/>
                </a:solidFill>
                <a:uFillTx/>
                <a:latin typeface="Source Sans Pro Black"/>
              </a:rPr>
              <a:t>Этапы первой части конфликта сословий</a:t>
            </a:r>
            <a:endParaRPr b="1" lang="en-US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9360000" cy="32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5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2c3e50"/>
                </a:solidFill>
                <a:uFillTx/>
                <a:latin typeface="Source Sans Pro"/>
              </a:rPr>
              <a:t>510 год – свержение монархии в Римском государстве</a:t>
            </a:r>
            <a:endParaRPr b="1" lang="en-US" sz="18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lnSpc>
                <a:spcPct val="115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2c3e50"/>
                </a:solidFill>
                <a:uFillTx/>
                <a:latin typeface="Source Sans Pro"/>
              </a:rPr>
              <a:t>494 год – переселение на священную гору плебеев (первая сецессия),            создание трибутных коммиций</a:t>
            </a:r>
            <a:endParaRPr b="1" lang="en-US" sz="18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lnSpc>
                <a:spcPct val="115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2c3e50"/>
                </a:solidFill>
                <a:uFillTx/>
                <a:latin typeface="Source Sans Pro"/>
              </a:rPr>
              <a:t>449 год – законы XII таблиц. Законы Валерия и Горация</a:t>
            </a:r>
            <a:endParaRPr b="1" lang="en-US" sz="18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lnSpc>
                <a:spcPct val="115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2c3e50"/>
                </a:solidFill>
                <a:uFillTx/>
                <a:latin typeface="Source Sans Pro"/>
              </a:rPr>
              <a:t>445 год – разрешены браки между патрициями и плебеями (закон                  Канулея)</a:t>
            </a:r>
            <a:endParaRPr b="1" lang="en-US" sz="1800" strike="noStrike" u="none">
              <a:solidFill>
                <a:srgbClr val="2c3e50"/>
              </a:solidFill>
              <a:uFillTx/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8F90EE-B23A-477F-8910-FDE27A331AC1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trike="noStrike" u="none">
                <a:solidFill>
                  <a:srgbClr val="ffffff"/>
                </a:solidFill>
                <a:uFillTx/>
                <a:latin typeface="Source Sans Pro Black"/>
              </a:rPr>
              <a:t>Основные события второй части конфликта</a:t>
            </a:r>
            <a:endParaRPr b="1" lang="en-US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9360000" cy="32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2c3e50"/>
                </a:solidFill>
                <a:uFillTx/>
                <a:latin typeface="Source Sans Pro"/>
              </a:rPr>
              <a:t>367 год – законы Секстия Лициния: позволялось получать общественную землю</a:t>
            </a:r>
            <a:endParaRPr b="1" lang="en-US" sz="18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2c3e50"/>
                </a:solidFill>
                <a:uFillTx/>
                <a:latin typeface="Source Sans Pro"/>
              </a:rPr>
              <a:t>326 год – отмена долгового рабства</a:t>
            </a:r>
            <a:endParaRPr b="1" lang="en-US" sz="18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2c3e50"/>
                </a:solidFill>
                <a:uFillTx/>
                <a:latin typeface="Source Sans Pro"/>
              </a:rPr>
              <a:t>300 год – были приняты законы, допускавшие выбор плебеев в состав жреческих      коллегий</a:t>
            </a:r>
            <a:endParaRPr b="1" lang="en-US" sz="18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2c3e50"/>
                </a:solidFill>
                <a:uFillTx/>
                <a:latin typeface="Source Sans Pro"/>
              </a:rPr>
              <a:t>287 год – закон об обязательности трибутных коммиций</a:t>
            </a:r>
            <a:endParaRPr b="1" lang="en-US" sz="1800" strike="noStrike" u="none">
              <a:solidFill>
                <a:srgbClr val="2c3e50"/>
              </a:solidFill>
              <a:uFillTx/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9D7152-57D4-41EF-874C-116BA7AAA809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trike="noStrike" u="none">
                <a:solidFill>
                  <a:srgbClr val="ffffff"/>
                </a:solidFill>
                <a:uFillTx/>
                <a:latin typeface="Source Sans Pro Black"/>
              </a:rPr>
              <a:t>Итоги</a:t>
            </a:r>
            <a:endParaRPr b="1" lang="en-US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94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2c3e50"/>
                </a:solidFill>
                <a:uFillTx/>
                <a:latin typeface="Source Sans Pro"/>
              </a:rPr>
              <a:t>Плебеи получили доступ к большинству государственных должностей, включая консулов и сенаторов</a:t>
            </a:r>
            <a:endParaRPr b="1" lang="en-US" sz="18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2c3e50"/>
                </a:solidFill>
                <a:uFillTx/>
                <a:latin typeface="Source Sans Pro"/>
              </a:rPr>
              <a:t>Уравнивание в политических и правовых правах между двумя сословиями</a:t>
            </a:r>
            <a:endParaRPr b="1" lang="en-US" sz="18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2c3e50"/>
                </a:solidFill>
                <a:uFillTx/>
                <a:latin typeface="Source Sans Pro"/>
              </a:rPr>
              <a:t>Усиление римского народа как единого политического и социального сообщества</a:t>
            </a:r>
            <a:endParaRPr b="1" lang="en-US" sz="1800" strike="noStrike" u="none">
              <a:solidFill>
                <a:srgbClr val="2c3e50"/>
              </a:solidFill>
              <a:uFillTx/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A8F816-2497-4C80-AE9D-7ABD8F26ADD9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trike="noStrike" u="none">
                <a:solidFill>
                  <a:srgbClr val="2c3e50"/>
                </a:solidFill>
                <a:uFillTx/>
                <a:latin typeface="Source Sans Pro"/>
              </a:rPr>
              <a:t>Спасибо за внимание</a:t>
            </a:r>
            <a:endParaRPr b="0" lang="en-US" sz="32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82757E-720F-4343-9CD6-63501BD49F34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LibreOffice/24.8.0.3$Linux_X86_64 LibreOffice_project/480$Build-3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2024-09-18T10:15:26Z</dcterms:created>
  <dc:creator/>
  <dc:description/>
  <dc:language>en-US</dc:language>
  <cp:lastModifiedBy/>
  <dcterms:modified xsi:type="dcterms:W3CDTF">2024-09-18T13:01:01Z</dcterms:modified>
  <cp:revision>4</cp:revision>
  <dc:subject/>
  <dc:title>Midnightblue</dc:title>
</cp:coreProperties>
</file>